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5"/>
  </p:notesMasterIdLst>
  <p:sldIdLst>
    <p:sldId id="256" r:id="rId2"/>
    <p:sldId id="261" r:id="rId3"/>
    <p:sldId id="264" r:id="rId4"/>
    <p:sldId id="271" r:id="rId5"/>
    <p:sldId id="272" r:id="rId6"/>
    <p:sldId id="366" r:id="rId7"/>
    <p:sldId id="273" r:id="rId8"/>
    <p:sldId id="294" r:id="rId9"/>
    <p:sldId id="285" r:id="rId10"/>
    <p:sldId id="293" r:id="rId11"/>
    <p:sldId id="265" r:id="rId12"/>
    <p:sldId id="275" r:id="rId13"/>
    <p:sldId id="295" r:id="rId14"/>
    <p:sldId id="276" r:id="rId15"/>
    <p:sldId id="274" r:id="rId16"/>
    <p:sldId id="289" r:id="rId17"/>
    <p:sldId id="309" r:id="rId18"/>
    <p:sldId id="310" r:id="rId19"/>
    <p:sldId id="277" r:id="rId20"/>
    <p:sldId id="279" r:id="rId21"/>
    <p:sldId id="280" r:id="rId22"/>
    <p:sldId id="281" r:id="rId23"/>
    <p:sldId id="282" r:id="rId24"/>
    <p:sldId id="291" r:id="rId25"/>
    <p:sldId id="296" r:id="rId26"/>
    <p:sldId id="278" r:id="rId27"/>
    <p:sldId id="283" r:id="rId28"/>
    <p:sldId id="284" r:id="rId29"/>
    <p:sldId id="292" r:id="rId30"/>
    <p:sldId id="267" r:id="rId31"/>
    <p:sldId id="302" r:id="rId32"/>
    <p:sldId id="306" r:id="rId33"/>
    <p:sldId id="307" r:id="rId34"/>
    <p:sldId id="308" r:id="rId35"/>
    <p:sldId id="301" r:id="rId36"/>
    <p:sldId id="303" r:id="rId37"/>
    <p:sldId id="300" r:id="rId38"/>
    <p:sldId id="304" r:id="rId39"/>
    <p:sldId id="305" r:id="rId40"/>
    <p:sldId id="266" r:id="rId41"/>
    <p:sldId id="315" r:id="rId42"/>
    <p:sldId id="316" r:id="rId43"/>
    <p:sldId id="317" r:id="rId44"/>
    <p:sldId id="314" r:id="rId45"/>
    <p:sldId id="313" r:id="rId46"/>
    <p:sldId id="312" r:id="rId47"/>
    <p:sldId id="311" r:id="rId48"/>
    <p:sldId id="318" r:id="rId49"/>
    <p:sldId id="268" r:id="rId50"/>
    <p:sldId id="321" r:id="rId51"/>
    <p:sldId id="320" r:id="rId52"/>
    <p:sldId id="324" r:id="rId53"/>
    <p:sldId id="322" r:id="rId54"/>
    <p:sldId id="323" r:id="rId55"/>
    <p:sldId id="319" r:id="rId56"/>
    <p:sldId id="326" r:id="rId57"/>
    <p:sldId id="325" r:id="rId58"/>
    <p:sldId id="327" r:id="rId59"/>
    <p:sldId id="269" r:id="rId60"/>
    <p:sldId id="328" r:id="rId61"/>
    <p:sldId id="329" r:id="rId62"/>
    <p:sldId id="332" r:id="rId63"/>
    <p:sldId id="333" r:id="rId64"/>
    <p:sldId id="334" r:id="rId65"/>
    <p:sldId id="335" r:id="rId66"/>
    <p:sldId id="342" r:id="rId67"/>
    <p:sldId id="336" r:id="rId68"/>
    <p:sldId id="337" r:id="rId69"/>
    <p:sldId id="367" r:id="rId70"/>
    <p:sldId id="368" r:id="rId71"/>
    <p:sldId id="348" r:id="rId72"/>
    <p:sldId id="344" r:id="rId73"/>
    <p:sldId id="345" r:id="rId74"/>
    <p:sldId id="347" r:id="rId75"/>
    <p:sldId id="343" r:id="rId76"/>
    <p:sldId id="349" r:id="rId77"/>
    <p:sldId id="350" r:id="rId78"/>
    <p:sldId id="351" r:id="rId79"/>
    <p:sldId id="341" r:id="rId80"/>
    <p:sldId id="352" r:id="rId81"/>
    <p:sldId id="353" r:id="rId82"/>
    <p:sldId id="354" r:id="rId83"/>
    <p:sldId id="355" r:id="rId84"/>
    <p:sldId id="357" r:id="rId85"/>
    <p:sldId id="356" r:id="rId86"/>
    <p:sldId id="360" r:id="rId87"/>
    <p:sldId id="359" r:id="rId88"/>
    <p:sldId id="362" r:id="rId89"/>
    <p:sldId id="361" r:id="rId90"/>
    <p:sldId id="363" r:id="rId91"/>
    <p:sldId id="364" r:id="rId92"/>
    <p:sldId id="365" r:id="rId93"/>
    <p:sldId id="369" r:id="rId9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3399"/>
    <a:srgbClr val="0033CC"/>
    <a:srgbClr val="FF0000"/>
    <a:srgbClr val="00FF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3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C4F514-1E2D-4BB8-B947-121F312D09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92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D4893-790D-412B-A8E3-D94B5927A4DB}" type="slidenum">
              <a:rPr lang="en-US"/>
              <a:pPr/>
              <a:t>17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From Gorka, by email 13 November 2008</a:t>
            </a:r>
          </a:p>
        </p:txBody>
      </p:sp>
    </p:spTree>
    <p:extLst>
      <p:ext uri="{BB962C8B-B14F-4D97-AF65-F5344CB8AC3E}">
        <p14:creationId xmlns:p14="http://schemas.microsoft.com/office/powerpoint/2010/main" val="2547937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DE522D-12EF-4FE6-892F-9C4083B58FE8}" type="slidenum">
              <a:rPr lang="en-US"/>
              <a:pPr/>
              <a:t>43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Base – a substance that accepts protons</a:t>
            </a:r>
          </a:p>
        </p:txBody>
      </p:sp>
    </p:spTree>
    <p:extLst>
      <p:ext uri="{BB962C8B-B14F-4D97-AF65-F5344CB8AC3E}">
        <p14:creationId xmlns:p14="http://schemas.microsoft.com/office/powerpoint/2010/main" val="4228593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E05A97-8029-4483-969B-489D3C73C231}" type="slidenum">
              <a:rPr lang="en-US"/>
              <a:pPr/>
              <a:t>46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Urea is produced in the liver, carried in blood to the kidneys</a:t>
            </a:r>
          </a:p>
        </p:txBody>
      </p:sp>
    </p:spTree>
    <p:extLst>
      <p:ext uri="{BB962C8B-B14F-4D97-AF65-F5344CB8AC3E}">
        <p14:creationId xmlns:p14="http://schemas.microsoft.com/office/powerpoint/2010/main" val="3770810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75BF32-0262-4BCE-898A-B7276FD6CACE}" type="slidenum">
              <a:rPr lang="en-US"/>
              <a:pPr/>
              <a:t>73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bulk is the cell body</a:t>
            </a:r>
          </a:p>
        </p:txBody>
      </p:sp>
    </p:spTree>
    <p:extLst>
      <p:ext uri="{BB962C8B-B14F-4D97-AF65-F5344CB8AC3E}">
        <p14:creationId xmlns:p14="http://schemas.microsoft.com/office/powerpoint/2010/main" val="1150478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8CD24-60F7-4F2C-AE70-54001BD784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6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C4E10-4111-4667-B24F-F48CD46509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72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F0356-2CDC-4E31-A906-65F4D439A6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1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46BDD-CAD1-4E85-A010-2DED2BA4FD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0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46E44-E5E2-4690-B53F-C884501DDC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7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87BEE-979C-40CC-B4B9-64CF45E753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2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8D1B7-4C9F-403C-B13E-AF38C309A3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3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BB1F1-4A65-40B9-8594-51F88D39E6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3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0DD45-3B00-4092-89AC-4BE41E46F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1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3E4DE-3FC0-4215-9161-8A8EEECEC4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841A6-7209-4ED7-92FE-669C29A678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2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38DCF3-CBED-46E4-BD2E-2433E23A00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6B1D-67CC-48B0-A7A8-61AC9FBC312A}" type="slidenum">
              <a:rPr lang="en-US"/>
              <a:pPr/>
              <a:t>1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295400"/>
          </a:xfrm>
        </p:spPr>
        <p:txBody>
          <a:bodyPr/>
          <a:lstStyle/>
          <a:p>
            <a:r>
              <a:rPr lang="en-US" sz="4000" dirty="0"/>
              <a:t>Lecture </a:t>
            </a:r>
            <a:r>
              <a:rPr lang="en-US" sz="4000" dirty="0" smtClean="0"/>
              <a:t>#9 </a:t>
            </a:r>
            <a:r>
              <a:rPr lang="en-US" sz="4000" dirty="0"/>
              <a:t>– Animal Osmoregulation and Excretion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617D-9C9A-4342-93F3-102FBA1555DE}" type="slidenum">
              <a:rPr lang="en-US"/>
              <a:pPr/>
              <a:t>10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osmotic challenges of different environments – solute balance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In most environments, ~5% of basal metabolic rate is used for osmoregulation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More in extreme environments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Less for osmoconformers</a:t>
            </a:r>
          </a:p>
          <a:p>
            <a:r>
              <a:rPr lang="en-US"/>
              <a:t>Strategies involve active transport of solutes and adaptations that adjust tissue solute concentrations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C84C-83E9-4A6A-B662-3B7379194611}" type="slidenum">
              <a:rPr lang="en-US"/>
              <a:pPr/>
              <a:t>11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Water Balance in a Marine Environment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876800"/>
          </a:xfrm>
        </p:spPr>
        <p:txBody>
          <a:bodyPr/>
          <a:lstStyle/>
          <a:p>
            <a:r>
              <a:rPr lang="en-US"/>
              <a:t>Marine animals that regulate water balance are hypotonic relative to salt water (less salty)</a:t>
            </a:r>
          </a:p>
          <a:p>
            <a:r>
              <a:rPr lang="en-US">
                <a:solidFill>
                  <a:schemeClr val="accent2"/>
                </a:solidFill>
              </a:rPr>
              <a:t>Where does water go???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E440-C55A-40DD-849B-A0A331C0ED63}" type="slidenum">
              <a:rPr lang="en-US"/>
              <a:pPr/>
              <a:t>12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/>
              <a:t>Marine animals that regulate water balance are hypotonic relative to salt water – where does water go???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58E3-4E7E-4B39-8817-4D4C9A86110B}" type="slidenum">
              <a:rPr lang="en-US"/>
              <a:pPr/>
              <a:t>13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r>
              <a:rPr lang="en-US"/>
              <a:t>Marine animals that regulate water balance are hypotonic relative to salt water – where does water go???</a:t>
            </a:r>
          </a:p>
          <a:p>
            <a:r>
              <a:rPr lang="en-US">
                <a:solidFill>
                  <a:schemeClr val="accent2"/>
                </a:solidFill>
              </a:rPr>
              <a:t>Remember water potential!</a:t>
            </a:r>
            <a:endParaRPr lang="en-US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352800" y="4419600"/>
            <a:ext cx="2514600" cy="838200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4400">
                <a:cs typeface="Arial" charset="0"/>
              </a:rPr>
              <a:t>Ψ</a:t>
            </a:r>
            <a:r>
              <a:rPr lang="en-US" sz="4400">
                <a:cs typeface="Arial" charset="0"/>
              </a:rPr>
              <a:t> = P - s</a:t>
            </a:r>
            <a:endParaRPr lang="el-GR" sz="4400"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6B96-8129-47EA-9B28-D01C6C5ECD5B}" type="slidenum">
              <a:rPr lang="en-US"/>
              <a:pPr/>
              <a:t>14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Marine animals that regulate water balance are hypotonic relative to salt water – where does water go???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Water will always move from high </a:t>
            </a:r>
            <a:r>
              <a:rPr lang="el-GR">
                <a:solidFill>
                  <a:schemeClr val="accent2"/>
                </a:solidFill>
                <a:cs typeface="Arial" charset="0"/>
              </a:rPr>
              <a:t>ψ</a:t>
            </a:r>
            <a:r>
              <a:rPr lang="en-US">
                <a:solidFill>
                  <a:schemeClr val="accent2"/>
                </a:solidFill>
                <a:cs typeface="Arial" charset="0"/>
              </a:rPr>
              <a:t> to low </a:t>
            </a:r>
            <a:r>
              <a:rPr lang="el-GR">
                <a:solidFill>
                  <a:schemeClr val="accent2"/>
                </a:solidFill>
                <a:cs typeface="Arial" charset="0"/>
              </a:rPr>
              <a:t>ψ</a:t>
            </a:r>
            <a:endParaRPr lang="en-US">
              <a:solidFill>
                <a:schemeClr val="accent2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cs typeface="Arial" charset="0"/>
              </a:rPr>
              <a:t>Pressure is not important in this instance (no cell wall)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cs typeface="Arial" charset="0"/>
              </a:rPr>
              <a:t>Solute concentration is much higher in the saltwater environment than in the cytoplasm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cs typeface="Arial" charset="0"/>
              </a:rPr>
              <a:t>Water is constantly moving out of the animal by osmosis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F999-645F-45C2-B7E4-C1FA16E96017}" type="slidenum">
              <a:rPr lang="en-US"/>
              <a:pPr/>
              <a:t>15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Water Balance in a Marine Environment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876800"/>
          </a:xfrm>
        </p:spPr>
        <p:txBody>
          <a:bodyPr/>
          <a:lstStyle/>
          <a:p>
            <a:r>
              <a:rPr lang="en-US"/>
              <a:t>Marine animals that regulate water balance are hypotonic relative to salt water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They dehydrate and must drink lots of water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Marine bony fish excrete very little urine</a:t>
            </a:r>
          </a:p>
          <a:p>
            <a:r>
              <a:rPr lang="en-US"/>
              <a:t>Most marine invertebrates are osmoconformers that are isotonic to seawater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Water balance is in dynamic equilibrium with surrounding seawater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77E1-D421-4F8C-A188-3CA84B5D691B}" type="slidenum">
              <a:rPr lang="en-US"/>
              <a:pPr/>
              <a:t>16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Solute Balance in a Marine Environment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Marine osmoregulators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Gain solutes because of diffusion gradient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Excess sodium and chloride transported back to seawater using metabolic energy, a set of linked transport proteins, and a leaky epithelium</a:t>
            </a:r>
            <a:endParaRPr lang="en-US">
              <a:solidFill>
                <a:srgbClr val="00FF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/>
              <a:t>Kidneys filter out excess calcium, magnesium and sulfates</a:t>
            </a:r>
          </a:p>
          <a:p>
            <a:r>
              <a:rPr lang="en-US">
                <a:solidFill>
                  <a:schemeClr val="bg2"/>
                </a:solidFill>
              </a:rPr>
              <a:t>Marine osmoconformers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Actively regulate solute concentrations to maintain homeostasis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7418-9A4F-4C08-AFA6-7322B98AD37A}" type="slidenum">
              <a:rPr lang="en-US"/>
              <a:pPr/>
              <a:t>17</a:t>
            </a:fld>
            <a:endParaRPr lang="en-US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2438400" y="1981200"/>
            <a:ext cx="365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Figure showing how chloride cells in fish gills regulate salts 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2800"/>
              <a:t>Specialized chloride cells in the gills actively accumulate chloride, resulting in removal of both Cl</a:t>
            </a:r>
            <a:r>
              <a:rPr lang="en-US" sz="2800" baseline="30000"/>
              <a:t>-</a:t>
            </a:r>
            <a:r>
              <a:rPr lang="en-US" sz="2800"/>
              <a:t> and Na</a:t>
            </a:r>
            <a:r>
              <a:rPr lang="en-US" sz="2800" baseline="300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6F63-E89E-4C46-AEAD-0155D7891036}" type="slidenum">
              <a:rPr lang="en-US"/>
              <a:pPr/>
              <a:t>18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Solute Balance in a Marine Environment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Marine osmoregulators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Gain solutes because of diffusion gradient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Excess sodium and chloride transported back to seawater using metabolic energy, a set of linked transport proteins, and a leaky epithelium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Kidneys filter out excess calcium, magnesium and sulfates</a:t>
            </a:r>
          </a:p>
          <a:p>
            <a:r>
              <a:rPr lang="en-US"/>
              <a:t>Marine osmoconformers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Actively regulate solute concentrations to maintain homeostasis</a:t>
            </a:r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37A48-147B-41FD-B622-AE61C9F01DC8}" type="slidenum">
              <a:rPr lang="en-US"/>
              <a:pPr/>
              <a:t>19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Water Balance in a Freshwater Environment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r>
              <a:rPr lang="en-US"/>
              <a:t>All freshwater animals are regulators and hypertonic relative to their environment (more salty)</a:t>
            </a:r>
            <a:endParaRPr lang="en-US">
              <a:solidFill>
                <a:schemeClr val="bg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Where does water go???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7934-3DB8-4271-981D-0B3E9956FF20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Concepts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Water and metabolic waste</a:t>
            </a:r>
          </a:p>
          <a:p>
            <a:pPr>
              <a:lnSpc>
                <a:spcPct val="90000"/>
              </a:lnSpc>
            </a:pPr>
            <a:r>
              <a:rPr lang="en-US"/>
              <a:t>The osmotic challenges of different environments</a:t>
            </a:r>
          </a:p>
          <a:p>
            <a:pPr>
              <a:lnSpc>
                <a:spcPct val="90000"/>
              </a:lnSpc>
            </a:pPr>
            <a:r>
              <a:rPr lang="en-US"/>
              <a:t>The sodium/potassium pump and ion channels</a:t>
            </a:r>
          </a:p>
          <a:p>
            <a:pPr>
              <a:lnSpc>
                <a:spcPct val="90000"/>
              </a:lnSpc>
            </a:pPr>
            <a:r>
              <a:rPr lang="en-US"/>
              <a:t>Nitrogenous waste </a:t>
            </a:r>
          </a:p>
          <a:p>
            <a:pPr>
              <a:lnSpc>
                <a:spcPct val="90000"/>
              </a:lnSpc>
            </a:pPr>
            <a:r>
              <a:rPr lang="en-US"/>
              <a:t>Osmoregulation and excretion in invertebrates </a:t>
            </a:r>
          </a:p>
          <a:p>
            <a:pPr>
              <a:lnSpc>
                <a:spcPct val="90000"/>
              </a:lnSpc>
            </a:pPr>
            <a:r>
              <a:rPr lang="en-US"/>
              <a:t>Osmoregulation and excretion in vertebrates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9E20-0883-4850-AFDA-FB2A4DB19C06}" type="slidenum">
              <a:rPr lang="en-US"/>
              <a:pPr/>
              <a:t>20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freshwater animals are regulators and hypertonic relative to freshwater – where does water go???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F395-EDCF-4F23-9737-8B5BD9FB8096}" type="slidenum">
              <a:rPr lang="en-US"/>
              <a:pPr/>
              <a:t>21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r>
              <a:rPr lang="en-US"/>
              <a:t>All freshwater animals are regulators and hypertonic relative to freshwater – where does water go???</a:t>
            </a:r>
          </a:p>
          <a:p>
            <a:r>
              <a:rPr lang="en-US">
                <a:solidFill>
                  <a:schemeClr val="accent2"/>
                </a:solidFill>
                <a:cs typeface="Arial" charset="0"/>
              </a:rPr>
              <a:t>Solute concentration is much lower in the freshwater environment than in the cytoplasm</a:t>
            </a:r>
          </a:p>
          <a:p>
            <a:r>
              <a:rPr lang="en-US">
                <a:solidFill>
                  <a:schemeClr val="accent2"/>
                </a:solidFill>
                <a:cs typeface="Arial" charset="0"/>
              </a:rPr>
              <a:t>Water is constantly moving by osmosis into the animal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BE76-2069-489F-A4A2-B0ED1BFEFA24}" type="slidenum">
              <a:rPr lang="en-US"/>
              <a:pPr/>
              <a:t>22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Water Balance in a Freshwater Environment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800600"/>
          </a:xfrm>
        </p:spPr>
        <p:txBody>
          <a:bodyPr/>
          <a:lstStyle/>
          <a:p>
            <a:r>
              <a:rPr lang="en-US"/>
              <a:t>All freshwater animals are regulators</a:t>
            </a:r>
            <a:r>
              <a:rPr lang="en-US">
                <a:solidFill>
                  <a:schemeClr val="bg2"/>
                </a:solidFill>
              </a:rPr>
              <a:t> </a:t>
            </a:r>
          </a:p>
          <a:p>
            <a:r>
              <a:rPr lang="en-US"/>
              <a:t>They are constantly taking in water and must excrete large volumes of urine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Most maintain lower cytoplasm solute concentrations than marine regulators – helps reduce the solute gradient and thus limits water uptake</a:t>
            </a:r>
          </a:p>
          <a:p>
            <a:r>
              <a:rPr lang="en-US"/>
              <a:t>Some animals can switch environments and strategies (salmon)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65DB-AD6A-4EF5-943B-8FAC4FEC6AF6}" type="slidenum">
              <a:rPr lang="en-US"/>
              <a:pPr/>
              <a:t>23</a:t>
            </a:fld>
            <a:endParaRPr lang="en-US"/>
          </a:p>
        </p:txBody>
      </p:sp>
      <p:sp>
        <p:nvSpPr>
          <p:cNvPr id="32781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/>
              <a:t>Some animals have the ability to go dormant by extreme dehydration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3A5C-BB64-442F-BB8E-20D0B601CD30}" type="slidenum">
              <a:rPr lang="en-US"/>
              <a:pPr/>
              <a:t>24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Solute Balance in a Freshwater Environment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Large volume of urine depletes solutes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Urine is dilute, but there are still losses</a:t>
            </a:r>
          </a:p>
          <a:p>
            <a:r>
              <a:rPr lang="en-US"/>
              <a:t>Active transport at gills replenishes some solutes</a:t>
            </a:r>
          </a:p>
          <a:p>
            <a:r>
              <a:rPr lang="en-US"/>
              <a:t>Additional solutes acquired in food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2E1B-3859-4504-B8C7-A0601077E024}" type="slidenum">
              <a:rPr lang="en-US"/>
              <a:pPr/>
              <a:t>25</a:t>
            </a:fld>
            <a:endParaRPr lang="en-US"/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050925" y="4075113"/>
            <a:ext cx="6721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Figure showing a comparison between osmoregulation strategies of marine and freshwater fish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04800" y="228600"/>
            <a:ext cx="41148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Marine osmoregulators dehydrate and drink to maintain water balance; regulate solutes by active transport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724400" y="228600"/>
            <a:ext cx="41148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Freshwater animals gain water, pee alot to maintain water balance; regulate solutes by active transport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DDB2-3A9B-4166-AD88-B6877590898C}" type="slidenum">
              <a:rPr lang="en-US"/>
              <a:pPr/>
              <a:t>26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Water Balance in a Terrestrial Environment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4876800"/>
          </a:xfrm>
        </p:spPr>
        <p:txBody>
          <a:bodyPr/>
          <a:lstStyle/>
          <a:p>
            <a:r>
              <a:rPr lang="en-US"/>
              <a:t>Dehydration is a serious threat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Most animals die if they lose more than 10-12% of their body water</a:t>
            </a:r>
          </a:p>
          <a:p>
            <a:r>
              <a:rPr lang="en-US"/>
              <a:t>Animals that live on land have adaptations to reduce water loss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652C-005C-4471-B28F-BD83CBDE5720}" type="slidenum">
              <a:rPr lang="en-US"/>
              <a:pPr/>
              <a:t>27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Animals that live on land have adaptations to reduce water loss – such as???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148F-AC85-42A2-9D51-897C41993FE4}" type="slidenum">
              <a:rPr lang="en-US"/>
              <a:pPr/>
              <a:t>28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sz="2800"/>
              <a:t>Animals that live on land have adaptations to reduce water loss – such as???</a:t>
            </a:r>
          </a:p>
          <a:p>
            <a:r>
              <a:rPr lang="en-US" sz="2800">
                <a:solidFill>
                  <a:schemeClr val="accent2"/>
                </a:solidFill>
              </a:rPr>
              <a:t>Waxy cuticle on arthropod exoskeletons</a:t>
            </a:r>
          </a:p>
          <a:p>
            <a:r>
              <a:rPr lang="en-US" sz="2800">
                <a:solidFill>
                  <a:schemeClr val="accent2"/>
                </a:solidFill>
              </a:rPr>
              <a:t>Mollusk and reptile shells and scales</a:t>
            </a:r>
          </a:p>
          <a:p>
            <a:r>
              <a:rPr lang="en-US" sz="2800">
                <a:solidFill>
                  <a:schemeClr val="accent2"/>
                </a:solidFill>
              </a:rPr>
              <a:t>Layers of dead skin cells</a:t>
            </a:r>
          </a:p>
          <a:p>
            <a:r>
              <a:rPr lang="en-US" sz="2800">
                <a:solidFill>
                  <a:schemeClr val="accent2"/>
                </a:solidFill>
              </a:rPr>
              <a:t>Fur that develops an insulating boundary layer</a:t>
            </a:r>
          </a:p>
          <a:p>
            <a:r>
              <a:rPr lang="en-US" sz="2800">
                <a:solidFill>
                  <a:schemeClr val="accent2"/>
                </a:solidFill>
              </a:rPr>
              <a:t>Eating wet food</a:t>
            </a:r>
          </a:p>
          <a:p>
            <a:r>
              <a:rPr lang="en-US" sz="2800">
                <a:solidFill>
                  <a:schemeClr val="accent2"/>
                </a:solidFill>
              </a:rPr>
              <a:t>Retaining metabolic water</a:t>
            </a:r>
          </a:p>
          <a:p>
            <a:r>
              <a:rPr lang="en-US" sz="2800">
                <a:solidFill>
                  <a:schemeClr val="accent2"/>
                </a:solidFill>
              </a:rPr>
              <a:t>Small openings from respiratory surfaces to outside environment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7772-2992-41D3-A72F-5100FEF2F79A}" type="slidenum">
              <a:rPr lang="en-US"/>
              <a:pPr/>
              <a:t>29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Solute Balance in a Terrestrial Environment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Solutes are regulated primarily by the excretory system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More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5DB3-3F70-4A35-98ED-182260C2AEF2}" type="slidenum">
              <a:rPr lang="en-US"/>
              <a:pPr/>
              <a:t>3</a:t>
            </a:fld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800600"/>
          </a:xfrm>
        </p:spPr>
        <p:txBody>
          <a:bodyPr/>
          <a:lstStyle/>
          <a:p>
            <a:r>
              <a:rPr lang="en-US" dirty="0" smtClean="0"/>
              <a:t>Osmoregulation ≠ Excretion</a:t>
            </a:r>
          </a:p>
          <a:p>
            <a:r>
              <a:rPr lang="en-US" dirty="0" smtClean="0"/>
              <a:t>All </a:t>
            </a:r>
            <a:r>
              <a:rPr lang="en-US" dirty="0"/>
              <a:t>organismal systems exist within a water based environment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The cell solution is water based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Interstitial fluid is water based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Blood and </a:t>
            </a:r>
            <a:r>
              <a:rPr lang="en-US" dirty="0" err="1"/>
              <a:t>hemolymph</a:t>
            </a:r>
            <a:r>
              <a:rPr lang="en-US" dirty="0"/>
              <a:t> are water based</a:t>
            </a:r>
          </a:p>
          <a:p>
            <a:r>
              <a:rPr lang="en-US" dirty="0"/>
              <a:t>All metabolic processes produce waste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Metabolic processes that produce nitrogen typically produce very toxic ammonia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Water and Metabolic Waste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554B-3924-4F04-9CED-E9555AE17236}" type="slidenum">
              <a:rPr lang="en-US"/>
              <a:pPr/>
              <a:t>30</a:t>
            </a:fld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422525" y="4532313"/>
            <a:ext cx="47402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Figure showing the Na/K pump and membrane ion channels.  This figure is used in the next 9 slides.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325562"/>
          </a:xfrm>
        </p:spPr>
        <p:txBody>
          <a:bodyPr/>
          <a:lstStyle/>
          <a:p>
            <a:r>
              <a:rPr lang="en-US" sz="4000"/>
              <a:t>The sodium/potassium pump and ion channels in transport epithelia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2743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ATP powered Na</a:t>
            </a:r>
            <a:r>
              <a:rPr lang="en-US" sz="2800" baseline="30000"/>
              <a:t>+</a:t>
            </a:r>
            <a:r>
              <a:rPr lang="en-US" sz="2800"/>
              <a:t>/Cl</a:t>
            </a:r>
            <a:r>
              <a:rPr lang="en-US" sz="2800" baseline="30000"/>
              <a:t>-</a:t>
            </a:r>
            <a:r>
              <a:rPr lang="en-US" sz="2800"/>
              <a:t> pumps regulate solute concentration in most animals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First modeled in sharks, later found in other animals</a:t>
            </a:r>
          </a:p>
          <a:p>
            <a:pPr>
              <a:lnSpc>
                <a:spcPct val="90000"/>
              </a:lnSpc>
            </a:pPr>
            <a:r>
              <a:rPr lang="en-US" sz="2800"/>
              <a:t>Position of membrane proteins and the direction of transport determines regulatory function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Varies between different groups of animals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4242-3F04-49DA-A17D-791C8B486EFD}" type="slidenum">
              <a:rPr lang="en-US"/>
              <a:pPr/>
              <a:t>31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The Pump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Metabolic energy is used to transport K</a:t>
            </a:r>
            <a:r>
              <a:rPr lang="en-US" baseline="30000"/>
              <a:t>+</a:t>
            </a:r>
            <a:r>
              <a:rPr lang="en-US"/>
              <a:t> into the cell and Na</a:t>
            </a:r>
            <a:r>
              <a:rPr lang="en-US" baseline="30000"/>
              <a:t>+</a:t>
            </a:r>
            <a:r>
              <a:rPr lang="en-US"/>
              <a:t> out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This produces an electrochemical gradient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1371600" y="3581400"/>
            <a:ext cx="1828800" cy="2286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3CD-D4D2-40DA-A3B0-874FB0270E58}" type="slidenum">
              <a:rPr lang="en-US"/>
              <a:pPr/>
              <a:t>32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kind of electrochemical gradient???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95FD-8BEB-4A0A-911F-3EF01B4B7FEF}" type="slidenum">
              <a:rPr lang="en-US"/>
              <a:pPr/>
              <a:t>33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kind of electrochemical gradient???</a:t>
            </a:r>
          </a:p>
          <a:p>
            <a:r>
              <a:rPr lang="en-US">
                <a:solidFill>
                  <a:schemeClr val="accent2"/>
                </a:solidFill>
              </a:rPr>
              <a:t>Two K</a:t>
            </a:r>
            <a:r>
              <a:rPr lang="en-US" baseline="30000">
                <a:solidFill>
                  <a:schemeClr val="accent2"/>
                </a:solidFill>
              </a:rPr>
              <a:t>+</a:t>
            </a:r>
            <a:r>
              <a:rPr lang="en-US">
                <a:solidFill>
                  <a:schemeClr val="accent2"/>
                </a:solidFill>
              </a:rPr>
              <a:t> in </a:t>
            </a:r>
            <a:r>
              <a:rPr lang="en-US" i="1">
                <a:solidFill>
                  <a:schemeClr val="accent2"/>
                </a:solidFill>
              </a:rPr>
              <a:t>vs</a:t>
            </a:r>
            <a:r>
              <a:rPr lang="en-US">
                <a:solidFill>
                  <a:schemeClr val="accent2"/>
                </a:solidFill>
              </a:rPr>
              <a:t>. 3 Na</a:t>
            </a:r>
            <a:r>
              <a:rPr lang="en-US" baseline="30000">
                <a:solidFill>
                  <a:schemeClr val="accent2"/>
                </a:solidFill>
              </a:rPr>
              <a:t>+</a:t>
            </a:r>
            <a:r>
              <a:rPr lang="en-US">
                <a:solidFill>
                  <a:schemeClr val="accent2"/>
                </a:solidFill>
              </a:rPr>
              <a:t> out…..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29E3-B5D8-4CAB-BF2E-AEC05A0342F5}" type="slidenum">
              <a:rPr lang="en-US"/>
              <a:pPr/>
              <a:t>34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kind of electrochemical gradient???</a:t>
            </a:r>
          </a:p>
          <a:p>
            <a:r>
              <a:rPr lang="en-US">
                <a:solidFill>
                  <a:schemeClr val="accent2"/>
                </a:solidFill>
              </a:rPr>
              <a:t>Two K</a:t>
            </a:r>
            <a:r>
              <a:rPr lang="en-US" baseline="30000">
                <a:solidFill>
                  <a:schemeClr val="accent2"/>
                </a:solidFill>
              </a:rPr>
              <a:t>+</a:t>
            </a:r>
            <a:r>
              <a:rPr lang="en-US">
                <a:solidFill>
                  <a:schemeClr val="accent2"/>
                </a:solidFill>
              </a:rPr>
              <a:t> in </a:t>
            </a:r>
            <a:r>
              <a:rPr lang="en-US" i="1">
                <a:solidFill>
                  <a:schemeClr val="accent2"/>
                </a:solidFill>
              </a:rPr>
              <a:t>vs</a:t>
            </a:r>
            <a:r>
              <a:rPr lang="en-US">
                <a:solidFill>
                  <a:schemeClr val="accent2"/>
                </a:solidFill>
              </a:rPr>
              <a:t>. 3 Na</a:t>
            </a:r>
            <a:r>
              <a:rPr lang="en-US" baseline="30000">
                <a:solidFill>
                  <a:schemeClr val="accent2"/>
                </a:solidFill>
              </a:rPr>
              <a:t>+</a:t>
            </a:r>
            <a:r>
              <a:rPr lang="en-US">
                <a:solidFill>
                  <a:schemeClr val="accent2"/>
                </a:solidFill>
              </a:rPr>
              <a:t> out…..</a:t>
            </a:r>
          </a:p>
          <a:p>
            <a:r>
              <a:rPr lang="en-US">
                <a:solidFill>
                  <a:schemeClr val="accent2"/>
                </a:solidFill>
              </a:rPr>
              <a:t>Cell interior becomes more negative in charge and lower in Na</a:t>
            </a:r>
            <a:r>
              <a:rPr lang="en-US" baseline="30000">
                <a:solidFill>
                  <a:schemeClr val="accent2"/>
                </a:solidFill>
              </a:rPr>
              <a:t>+</a:t>
            </a:r>
            <a:r>
              <a:rPr lang="en-US">
                <a:solidFill>
                  <a:schemeClr val="accent2"/>
                </a:solidFill>
              </a:rPr>
              <a:t> concentration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56B2-ABC8-4394-A320-BBE8B203F837}" type="slidenum">
              <a:rPr lang="en-US"/>
              <a:pPr/>
              <a:t>35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The Na</a:t>
            </a:r>
            <a:r>
              <a:rPr lang="en-US" sz="4000" baseline="30000"/>
              <a:t>+</a:t>
            </a:r>
            <a:r>
              <a:rPr lang="en-US" sz="4000"/>
              <a:t>/Cl</a:t>
            </a:r>
            <a:r>
              <a:rPr lang="en-US" sz="4000" baseline="30000"/>
              <a:t>-</a:t>
            </a:r>
            <a:r>
              <a:rPr lang="en-US" sz="4000"/>
              <a:t>/K</a:t>
            </a:r>
            <a:r>
              <a:rPr lang="en-US" sz="4000" baseline="30000"/>
              <a:t>+</a:t>
            </a:r>
            <a:r>
              <a:rPr lang="en-US" sz="4000"/>
              <a:t> Cotransporter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cotransporter protein uses this gradient to move sodium, chloride and potassium into the cell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276600" y="3581400"/>
            <a:ext cx="2133600" cy="2286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E502-5959-4FE2-BFAF-93FBA1972ECD}" type="slidenum">
              <a:rPr lang="en-US"/>
              <a:pPr/>
              <a:t>36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The Na</a:t>
            </a:r>
            <a:r>
              <a:rPr lang="en-US" sz="4000" baseline="30000"/>
              <a:t>+</a:t>
            </a:r>
            <a:r>
              <a:rPr lang="en-US" sz="4000"/>
              <a:t>/Cl</a:t>
            </a:r>
            <a:r>
              <a:rPr lang="en-US" sz="4000" baseline="30000"/>
              <a:t>-</a:t>
            </a:r>
            <a:r>
              <a:rPr lang="en-US" sz="4000"/>
              <a:t>/K</a:t>
            </a:r>
            <a:r>
              <a:rPr lang="en-US" sz="4000" baseline="30000"/>
              <a:t>+</a:t>
            </a:r>
            <a:r>
              <a:rPr lang="en-US" sz="4000"/>
              <a:t> Cotransporter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Sodium is cycled back out</a:t>
            </a:r>
          </a:p>
          <a:p>
            <a:pPr>
              <a:lnSpc>
                <a:spcPct val="90000"/>
              </a:lnSpc>
            </a:pPr>
            <a:r>
              <a:rPr lang="en-US"/>
              <a:t>Potassium and chloride accumulate inside the cell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276600" y="3581400"/>
            <a:ext cx="2133600" cy="2286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Freeform 6"/>
          <p:cNvSpPr>
            <a:spLocks/>
          </p:cNvSpPr>
          <p:nvPr/>
        </p:nvSpPr>
        <p:spPr bwMode="auto">
          <a:xfrm>
            <a:off x="2049463" y="3859213"/>
            <a:ext cx="1303337" cy="407987"/>
          </a:xfrm>
          <a:custGeom>
            <a:avLst/>
            <a:gdLst>
              <a:gd name="T0" fmla="*/ 821 w 821"/>
              <a:gd name="T1" fmla="*/ 257 h 257"/>
              <a:gd name="T2" fmla="*/ 646 w 821"/>
              <a:gd name="T3" fmla="*/ 107 h 257"/>
              <a:gd name="T4" fmla="*/ 342 w 821"/>
              <a:gd name="T5" fmla="*/ 0 h 257"/>
              <a:gd name="T6" fmla="*/ 133 w 821"/>
              <a:gd name="T7" fmla="*/ 19 h 257"/>
              <a:gd name="T8" fmla="*/ 0 w 821"/>
              <a:gd name="T9" fmla="*/ 88 h 257"/>
              <a:gd name="T10" fmla="*/ 5 w 821"/>
              <a:gd name="T11" fmla="*/ 209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1" h="257">
                <a:moveTo>
                  <a:pt x="821" y="257"/>
                </a:moveTo>
                <a:lnTo>
                  <a:pt x="646" y="107"/>
                </a:lnTo>
                <a:lnTo>
                  <a:pt x="342" y="0"/>
                </a:lnTo>
                <a:lnTo>
                  <a:pt x="133" y="19"/>
                </a:lnTo>
                <a:lnTo>
                  <a:pt x="0" y="88"/>
                </a:lnTo>
                <a:lnTo>
                  <a:pt x="5" y="209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8E8C-24D4-4216-AB1F-515FB0A06507}" type="slidenum">
              <a:rPr lang="en-US"/>
              <a:pPr/>
              <a:t>37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Selective Ion Channels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Ion channels allow passive diffusion of chloride and potassium out of the cell</a:t>
            </a:r>
          </a:p>
          <a:p>
            <a:pPr>
              <a:lnSpc>
                <a:spcPct val="90000"/>
              </a:lnSpc>
            </a:pPr>
            <a:r>
              <a:rPr lang="en-US"/>
              <a:t>Placement of these channels determines direction of transport – varies by animal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5562600" y="3352800"/>
            <a:ext cx="1828800" cy="2514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2083-E868-4796-AD4C-6CBAA0EFABAB}" type="slidenum">
              <a:rPr lang="en-US"/>
              <a:pPr/>
              <a:t>38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Additional Ion Channels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82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In some cases sodium also diffuses between the epithelial cells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/>
              <a:t>Shark rectal glands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/>
              <a:t>Marine bony fish gills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7467600" y="3124200"/>
            <a:ext cx="1143000" cy="2743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1385-1C4C-48CB-A4F3-8DDF4C3F9170}" type="slidenum">
              <a:rPr lang="en-US"/>
              <a:pPr/>
              <a:t>39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Additional Ion Channels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other animals, chloride pumps, additional cotransporters and aquaporins are important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Membrane structure reflects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0134-4795-495A-A234-C8FB5CDAAB46}" type="slidenum">
              <a:rPr lang="en-US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/>
              <a:t>The cellular metabolism of _____________ will produce nitrogenous waste.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C819-C9D9-48B7-9F7A-4BA605A2ECEE}" type="slidenum">
              <a:rPr lang="en-US"/>
              <a:pPr/>
              <a:t>40</a:t>
            </a:fld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003925" y="2093913"/>
            <a:ext cx="27590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Figure showing different forms of nitrogenous waste in different groups of animals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Nitrogenous Waste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530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Metabolism of proteins and nucleic acids releases nitrogen in the form of ammonia</a:t>
            </a:r>
          </a:p>
          <a:p>
            <a:pPr>
              <a:lnSpc>
                <a:spcPct val="90000"/>
              </a:lnSpc>
            </a:pPr>
            <a:r>
              <a:rPr lang="en-US"/>
              <a:t>Ammonia is toxic because it raises pH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Different groups of animals have evolved different strategies for dealing with ammonia, based on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DA7E-573D-4B21-8424-8E03C7B7145A}" type="slidenum">
              <a:rPr lang="en-US"/>
              <a:pPr/>
              <a:t>41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does ammonia raise pH???</a:t>
            </a:r>
          </a:p>
          <a:p>
            <a:r>
              <a:rPr lang="en-US"/>
              <a:t>Remember chemistry……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E562E-91D1-4678-BF6E-63B196AC444A}" type="slidenum">
              <a:rPr lang="en-US"/>
              <a:pPr/>
              <a:t>42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does ammonia raise pH???</a:t>
            </a:r>
          </a:p>
          <a:p>
            <a:r>
              <a:rPr lang="en-US"/>
              <a:t>Remember chemistry..…ammonia is NH</a:t>
            </a:r>
            <a:r>
              <a:rPr lang="en-US" baseline="-25000"/>
              <a:t>3</a:t>
            </a:r>
            <a:r>
              <a:rPr lang="en-US"/>
              <a:t>…..a base…..protons are abundant…..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DB27-FE96-460E-B937-F0620FFEAEE5}" type="slidenum">
              <a:rPr lang="en-US"/>
              <a:pPr/>
              <a:t>43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Why does ammonia raise pH???</a:t>
            </a:r>
          </a:p>
          <a:p>
            <a:r>
              <a:rPr lang="en-US"/>
              <a:t>Remember chemistry..…ammonia is NH</a:t>
            </a:r>
            <a:r>
              <a:rPr lang="en-US" baseline="-25000"/>
              <a:t>3</a:t>
            </a:r>
            <a:r>
              <a:rPr lang="en-US"/>
              <a:t>…..a base…..protons are abundant…..</a:t>
            </a:r>
          </a:p>
          <a:p>
            <a:r>
              <a:rPr lang="en-US">
                <a:solidFill>
                  <a:schemeClr val="accent2"/>
                </a:solidFill>
              </a:rPr>
              <a:t>Ammonia readily acquires a proton to become ammonium – NH</a:t>
            </a:r>
            <a:r>
              <a:rPr lang="en-US" baseline="-25000">
                <a:solidFill>
                  <a:schemeClr val="accent2"/>
                </a:solidFill>
              </a:rPr>
              <a:t>4</a:t>
            </a:r>
            <a:r>
              <a:rPr lang="en-US" baseline="30000">
                <a:solidFill>
                  <a:schemeClr val="accent2"/>
                </a:solidFill>
              </a:rPr>
              <a:t>+</a:t>
            </a:r>
          </a:p>
          <a:p>
            <a:r>
              <a:rPr lang="en-US">
                <a:solidFill>
                  <a:schemeClr val="accent2"/>
                </a:solidFill>
              </a:rPr>
              <a:t>This reduces proton concentration = raises pH</a:t>
            </a:r>
          </a:p>
          <a:p>
            <a:r>
              <a:rPr lang="en-US">
                <a:solidFill>
                  <a:schemeClr val="accent2"/>
                </a:solidFill>
              </a:rPr>
              <a:t>Higher pH disrupts enzyme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0528-70A4-4FDB-B78B-F6A259D09837}" type="slidenum">
              <a:rPr lang="en-US"/>
              <a:pPr/>
              <a:t>44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Nitrogenous Waste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530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Metabolism of proteins and nucleic acids releases nitrogen in the form of ammonia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Ammonia is toxic because it raises pH</a:t>
            </a:r>
          </a:p>
          <a:p>
            <a:pPr>
              <a:lnSpc>
                <a:spcPct val="90000"/>
              </a:lnSpc>
            </a:pPr>
            <a:r>
              <a:rPr lang="en-US"/>
              <a:t>Different groups of animals have evolved different strategies for dealing with ammonia, based on environment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767A-2B2D-4FBC-8A5B-4C8D8735569E}" type="slidenum">
              <a:rPr lang="en-US"/>
              <a:pPr/>
              <a:t>45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Nitrogenous Waste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530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Most aquatic animals excrete ammonia or ammonium directly across the skin or gills</a:t>
            </a:r>
          </a:p>
          <a:p>
            <a:r>
              <a:rPr lang="en-US"/>
              <a:t>Plenty of water available to dilute the toxic effects</a:t>
            </a:r>
          </a:p>
          <a:p>
            <a:r>
              <a:rPr lang="en-US"/>
              <a:t>Freshwater fish also lose ammonia in their very dilute urine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4D60-5E84-4115-84C1-792B2F197A5F}" type="slidenum">
              <a:rPr lang="en-US"/>
              <a:pPr/>
              <a:t>46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Nitrogenous Waste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530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Most terrestrial animals cannot tolerate the water loss inherent in ammonia excretion</a:t>
            </a:r>
          </a:p>
          <a:p>
            <a:pPr>
              <a:lnSpc>
                <a:spcPct val="90000"/>
              </a:lnSpc>
            </a:pPr>
            <a:r>
              <a:rPr lang="en-US"/>
              <a:t>They use metabolic energy to convert ammonia to urea</a:t>
            </a:r>
          </a:p>
          <a:p>
            <a:pPr>
              <a:lnSpc>
                <a:spcPct val="90000"/>
              </a:lnSpc>
            </a:pPr>
            <a:r>
              <a:rPr lang="en-US"/>
              <a:t>Urea is 100,000 times less toxic than ammonia and can be safely excreted in urine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0D21-E5EF-4EBB-8021-CDD6074A1EE5}" type="slidenum">
              <a:rPr lang="en-US"/>
              <a:pPr/>
              <a:t>47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Nitrogenous Waste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530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Insects, birds, many reptiles and some other land animals use even more metabolic energy to convert ammonia to uric acid</a:t>
            </a:r>
          </a:p>
          <a:p>
            <a:r>
              <a:rPr lang="en-US"/>
              <a:t>Uric acid is excreted as a paste with little water loss</a:t>
            </a:r>
          </a:p>
          <a:p>
            <a:r>
              <a:rPr lang="en-US"/>
              <a:t>Energy expensive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FD92-2795-4D3E-A312-522793DA92CB}" type="slidenum">
              <a:rPr lang="en-US"/>
              <a:pPr/>
              <a:t>48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Osmoregulation and excretion in invertebrates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Earliest inverts still rely on diffusion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Sponges, jellies</a:t>
            </a:r>
          </a:p>
          <a:p>
            <a:pPr>
              <a:lnSpc>
                <a:spcPct val="90000"/>
              </a:lnSpc>
            </a:pPr>
            <a:r>
              <a:rPr lang="en-US"/>
              <a:t>Most inverts have some variation on a tubular filtration system</a:t>
            </a:r>
          </a:p>
          <a:p>
            <a:pPr>
              <a:lnSpc>
                <a:spcPct val="90000"/>
              </a:lnSpc>
            </a:pPr>
            <a:r>
              <a:rPr lang="en-US"/>
              <a:t>Three basic processes occur in a tubular system that penetrates into the tissues and opens to the outside environment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Filtration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Selective reabsorption and secretion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Excretion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0DE7-2A5D-42C7-BF5D-BBF6DD4B48B3}" type="slidenum">
              <a:rPr lang="en-US"/>
              <a:pPr/>
              <a:t>49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Protonephridia in flatworms, rotifers, and a few other inverts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4800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System of tubules is diffusely spread throughout the body</a:t>
            </a:r>
          </a:p>
          <a:p>
            <a:pPr>
              <a:lnSpc>
                <a:spcPct val="90000"/>
              </a:lnSpc>
            </a:pPr>
            <a:r>
              <a:rPr lang="en-US"/>
              <a:t>Beating cilia at the closed end of the tube draw interstitial fluid into the tubule</a:t>
            </a:r>
          </a:p>
          <a:p>
            <a:pPr>
              <a:lnSpc>
                <a:spcPct val="90000"/>
              </a:lnSpc>
            </a:pPr>
            <a:r>
              <a:rPr lang="en-US"/>
              <a:t>Solutes are reabsorbed before dilute urine is excreted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699125" y="2474913"/>
            <a:ext cx="25304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Figure showing flatworm protonephridia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7BABF-758E-4103-94FF-4B63C5196B1D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2133600"/>
          </a:xfrm>
        </p:spPr>
        <p:txBody>
          <a:bodyPr/>
          <a:lstStyle/>
          <a:p>
            <a:r>
              <a:rPr lang="en-US"/>
              <a:t>The cellular metabolism of </a:t>
            </a:r>
            <a:r>
              <a:rPr lang="en-US">
                <a:solidFill>
                  <a:schemeClr val="accent2"/>
                </a:solidFill>
              </a:rPr>
              <a:t>proteins, nucleic acids, and ATP</a:t>
            </a:r>
            <a:r>
              <a:rPr lang="en-US"/>
              <a:t> will produce nitrogenous waste.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AA29-364E-4DDC-8AF5-7812666CB83C}" type="slidenum">
              <a:rPr lang="en-US"/>
              <a:pPr/>
              <a:t>50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Protonephridia in flatworms, rotifers, and a few other inverts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4953000" cy="5029200"/>
          </a:xfrm>
        </p:spPr>
        <p:txBody>
          <a:bodyPr/>
          <a:lstStyle/>
          <a:p>
            <a:r>
              <a:rPr lang="en-US"/>
              <a:t>In freshwater flatworms most N waste diffuses across the skin or into the gastrovascular cavity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Excretion 1</a:t>
            </a:r>
            <a:r>
              <a:rPr lang="en-US" baseline="30000"/>
              <a:t>o</a:t>
            </a:r>
            <a:r>
              <a:rPr lang="en-US"/>
              <a:t> maintains water and solute balance</a:t>
            </a:r>
          </a:p>
          <a:p>
            <a:r>
              <a:rPr lang="en-US"/>
              <a:t>In other flatworms, the protonephridia excrete nitrogenous waste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A81D-EB8C-450D-B20D-778A0B558C02}" type="slidenum">
              <a:rPr lang="en-US"/>
              <a:pPr/>
              <a:t>51</a:t>
            </a:fld>
            <a:endParaRPr lang="en-US"/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4937125" y="2703513"/>
            <a:ext cx="404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Figure showing annelid metanephridia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sz="4000"/>
              <a:t>Metanephridia in the earthworms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5257800"/>
          </a:xfrm>
        </p:spPr>
        <p:txBody>
          <a:bodyPr/>
          <a:lstStyle/>
          <a:p>
            <a:r>
              <a:rPr lang="en-US"/>
              <a:t>Tubules collect body fluid through a ciliated opening from one segment and excrete urine from the adjacent segment</a:t>
            </a:r>
          </a:p>
          <a:p>
            <a:r>
              <a:rPr lang="en-US"/>
              <a:t>Hydrostatic pressure facilitates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8868-6207-4176-BD6C-856A1C2F700D}" type="slidenum">
              <a:rPr lang="en-US"/>
              <a:pPr/>
              <a:t>52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sz="4000"/>
              <a:t>Metanephridia in the earthworms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5257800"/>
          </a:xfrm>
        </p:spPr>
        <p:txBody>
          <a:bodyPr/>
          <a:lstStyle/>
          <a:p>
            <a:r>
              <a:rPr lang="en-US"/>
              <a:t>Vascularized tubules reabsorb solutes and maintain water balance</a:t>
            </a:r>
          </a:p>
          <a:p>
            <a:r>
              <a:rPr lang="en-US"/>
              <a:t>N waste is excreted in dilute urine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A514-3762-4472-8245-C82DFA46FE3B}" type="slidenum">
              <a:rPr lang="en-US"/>
              <a:pPr/>
              <a:t>53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Earthworms are terrestrial – why would they have to get rid of excess water by producing dilute urine???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92F8-2C5D-49E0-BB7C-FE0D2ED8A02F}" type="slidenum">
              <a:rPr lang="en-US"/>
              <a:pPr/>
              <a:t>54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Earthworms are terrestrial – why would they have to get rid of excess water by producing dilute urine???</a:t>
            </a:r>
          </a:p>
          <a:p>
            <a:r>
              <a:rPr lang="en-US">
                <a:solidFill>
                  <a:schemeClr val="accent2"/>
                </a:solidFill>
              </a:rPr>
              <a:t>They are hypertonic to their moist environments and absorb excess water across their skin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639E-01E7-41C6-B30C-C116FB9FF5C1}" type="slidenum">
              <a:rPr lang="en-US"/>
              <a:pPr/>
              <a:t>55</a:t>
            </a:fld>
            <a:endParaRPr lang="en-US"/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4708525" y="2322513"/>
            <a:ext cx="37496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Figure showing arthropod malphigian tubules.  Same or similar figure is used in the next 3 slides.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Malphigian tubules in insects and other terrestrial arthropods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3962400" cy="5029200"/>
          </a:xfrm>
        </p:spPr>
        <p:txBody>
          <a:bodyPr/>
          <a:lstStyle/>
          <a:p>
            <a:r>
              <a:rPr lang="en-US"/>
              <a:t>System of closed tubules uses ATP-powered pumps to transport solutes from the hemolymph</a:t>
            </a:r>
          </a:p>
          <a:p>
            <a:r>
              <a:rPr lang="en-US"/>
              <a:t>Water follows </a:t>
            </a:r>
            <a:r>
              <a:rPr lang="el-GR">
                <a:cs typeface="Arial" charset="0"/>
              </a:rPr>
              <a:t>ψ</a:t>
            </a:r>
            <a:r>
              <a:rPr lang="en-US"/>
              <a:t> gradient into the tubules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E656-7A92-47B9-8D36-1B94800A3910}" type="slidenum">
              <a:rPr lang="en-US"/>
              <a:pPr/>
              <a:t>56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Malphigian tubules in insects and other terrestrial arthropods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3810000" cy="5029200"/>
          </a:xfrm>
        </p:spPr>
        <p:txBody>
          <a:bodyPr/>
          <a:lstStyle/>
          <a:p>
            <a:r>
              <a:rPr lang="en-US"/>
              <a:t>Nitrogenous wastes and other solutes diffuse into the tubules on their gradients</a:t>
            </a:r>
          </a:p>
          <a:p>
            <a:r>
              <a:rPr lang="en-US"/>
              <a:t>Dilute filtrate passes into the digestive tract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3A74-3347-4042-A844-DDC6DBB47AF2}" type="slidenum">
              <a:rPr lang="en-US"/>
              <a:pPr/>
              <a:t>57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Malphigian tubules in insects and other terrestrial arthropods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3810000" cy="5029200"/>
          </a:xfrm>
        </p:spPr>
        <p:txBody>
          <a:bodyPr/>
          <a:lstStyle/>
          <a:p>
            <a:r>
              <a:rPr lang="en-US"/>
              <a:t>Solutes and water are reabsorbed in the rectum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Again, using ATP-powered pumps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61D0-BAB0-4656-B58F-AEE926B06CC7}" type="slidenum">
              <a:rPr lang="en-US"/>
              <a:pPr/>
              <a:t>58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Malphigian tubules in insects and other terrestrial arthropods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42672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Uric acid is excreted from same opening as digestive wastes</a:t>
            </a:r>
          </a:p>
          <a:p>
            <a:pPr>
              <a:lnSpc>
                <a:spcPct val="90000"/>
              </a:lnSpc>
            </a:pPr>
            <a:r>
              <a:rPr lang="en-US"/>
              <a:t>Mixed wastes are very dry</a:t>
            </a:r>
          </a:p>
          <a:p>
            <a:pPr>
              <a:lnSpc>
                <a:spcPct val="90000"/>
              </a:lnSpc>
            </a:pPr>
            <a:r>
              <a:rPr lang="en-US"/>
              <a:t>Effective water conservation has helped this group become so successful on 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DAD4-830B-42B5-8578-61BAEC525E2B}" type="slidenum">
              <a:rPr lang="en-US"/>
              <a:pPr/>
              <a:t>59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Osmoregulation and excretion in vertebrates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Almost all vertebrates have a system of tubules (nephrons) in a pair of compact organs – the kidneys</a:t>
            </a:r>
          </a:p>
          <a:p>
            <a:pPr>
              <a:lnSpc>
                <a:spcPct val="90000"/>
              </a:lnSpc>
            </a:pPr>
            <a:r>
              <a:rPr lang="en-US"/>
              <a:t>Each nephron is vascularized</a:t>
            </a:r>
          </a:p>
          <a:p>
            <a:pPr>
              <a:lnSpc>
                <a:spcPct val="90000"/>
              </a:lnSpc>
            </a:pPr>
            <a:r>
              <a:rPr lang="en-US"/>
              <a:t>Each nephron drains into a series of coalescing ducts that drain urine to the external environment</a:t>
            </a:r>
          </a:p>
          <a:p>
            <a:pPr>
              <a:lnSpc>
                <a:spcPct val="90000"/>
              </a:lnSpc>
            </a:pPr>
            <a:r>
              <a:rPr lang="en-US"/>
              <a:t>Many adaptations to different environments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Most adaptations alter the concentration and volume of excreted urine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3BD7-9207-494F-A018-AC934E74DB51}" type="slidenum">
              <a:rPr lang="en-US"/>
              <a:pPr/>
              <a:t>6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and Metabolic Waste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r>
              <a:rPr lang="en-US" dirty="0"/>
              <a:t>All animals have some mechanism to regulate water balance </a:t>
            </a:r>
            <a:endParaRPr lang="en-US" dirty="0" smtClean="0"/>
          </a:p>
          <a:p>
            <a:r>
              <a:rPr lang="en-US" dirty="0" smtClean="0"/>
              <a:t>All animals have some mechanism to regulate solute </a:t>
            </a:r>
            <a:r>
              <a:rPr lang="en-US" dirty="0"/>
              <a:t>concentration</a:t>
            </a:r>
          </a:p>
          <a:p>
            <a:r>
              <a:rPr lang="en-US" dirty="0"/>
              <a:t>All animals have some mechanism to excrete nitrogenous waste products</a:t>
            </a:r>
          </a:p>
          <a:p>
            <a:r>
              <a:rPr lang="en-US" dirty="0"/>
              <a:t>Osmoregulation and excretion systems vary by habitat and phylogeny (evolutionary history)</a:t>
            </a:r>
          </a:p>
        </p:txBody>
      </p:sp>
    </p:spTree>
    <p:extLst>
      <p:ext uri="{BB962C8B-B14F-4D97-AF65-F5344CB8AC3E}">
        <p14:creationId xmlns:p14="http://schemas.microsoft.com/office/powerpoint/2010/main" val="398368375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418C-A258-4A34-9F21-4E5C8BD4E348}" type="slidenum">
              <a:rPr lang="en-US"/>
              <a:pPr/>
              <a:t>60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of the world’s environments has produced the most concentrated urine???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28D7-2E3C-47D6-AAE8-0093C0C74BD9}" type="slidenum">
              <a:rPr lang="en-US"/>
              <a:pPr/>
              <a:t>61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of the world’s environments has produced the most concentrated urine???</a:t>
            </a:r>
          </a:p>
          <a:p>
            <a:r>
              <a:rPr lang="en-US">
                <a:solidFill>
                  <a:schemeClr val="accent2"/>
                </a:solidFill>
              </a:rPr>
              <a:t>Deserts – some desert animals almost never drink water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They recycle metabolic water, absorb water from their food, and produce extremely concentrated urine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B5A6-063D-4D66-B997-712BD1103A96}" type="slidenum">
              <a:rPr lang="en-US"/>
              <a:pPr/>
              <a:t>62</a:t>
            </a:fld>
            <a:endParaRPr lang="en-US"/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5470525" y="2170113"/>
            <a:ext cx="2835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of the human excretory system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Human Excretory System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19600" cy="5105400"/>
          </a:xfrm>
        </p:spPr>
        <p:txBody>
          <a:bodyPr/>
          <a:lstStyle/>
          <a:p>
            <a:r>
              <a:rPr lang="en-US"/>
              <a:t>Kidneys filter blood and concentrate the urine</a:t>
            </a:r>
          </a:p>
          <a:p>
            <a:r>
              <a:rPr lang="en-US"/>
              <a:t>Ureter drains to bladder</a:t>
            </a:r>
          </a:p>
          <a:p>
            <a:r>
              <a:rPr lang="en-US"/>
              <a:t>Bladder stores</a:t>
            </a:r>
          </a:p>
          <a:p>
            <a:r>
              <a:rPr lang="en-US"/>
              <a:t>Urethra drains urine to the external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9F1F-527E-4BA6-B560-584660EDA57D}" type="slidenum">
              <a:rPr lang="en-US"/>
              <a:pPr/>
              <a:t>63</a:t>
            </a:fld>
            <a:endParaRPr lang="en-US"/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1050925" y="4303713"/>
            <a:ext cx="7143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of the human excretory system showing closeup of nephron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Human Excretory System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/>
              <a:t>Each kidney is composed of nephrons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These are the functional sub-units of the kidney</a:t>
            </a:r>
          </a:p>
          <a:p>
            <a:r>
              <a:rPr lang="en-US"/>
              <a:t>Each nephron is vascularized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765A-6F22-4D61-A66D-B1D3410C4E8C}" type="slidenum">
              <a:rPr lang="en-US"/>
              <a:pPr/>
              <a:t>64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nephron is vascularized…..</a:t>
            </a:r>
          </a:p>
          <a:p>
            <a:r>
              <a:rPr lang="en-US"/>
              <a:t>What exactly does that mean???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F767-80E0-461B-8DDE-2F12C8C55DC6}" type="slidenum">
              <a:rPr lang="en-US"/>
              <a:pPr/>
              <a:t>65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791200" cy="5257800"/>
          </a:xfrm>
        </p:spPr>
        <p:txBody>
          <a:bodyPr/>
          <a:lstStyle/>
          <a:p>
            <a:r>
              <a:rPr lang="en-US"/>
              <a:t>Each nephron is vascularized…..</a:t>
            </a:r>
          </a:p>
          <a:p>
            <a:r>
              <a:rPr lang="en-US"/>
              <a:t>What exactly does that mean???</a:t>
            </a:r>
          </a:p>
          <a:p>
            <a:r>
              <a:rPr lang="en-US">
                <a:solidFill>
                  <a:schemeClr val="accent2"/>
                </a:solidFill>
              </a:rPr>
              <a:t>Each nephron is surrounded by a capillary bed where water and solutes are reabsorbed after filtration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E7A-3DE1-49E4-B2A3-874078255C2C}" type="slidenum">
              <a:rPr lang="en-US"/>
              <a:pPr/>
              <a:t>66</a:t>
            </a:fld>
            <a:endParaRPr lang="en-US"/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6003925" y="2551113"/>
            <a:ext cx="2378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of nephron structure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/>
              <a:t>Nephron Structure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029200" cy="5105400"/>
          </a:xfrm>
        </p:spPr>
        <p:txBody>
          <a:bodyPr/>
          <a:lstStyle/>
          <a:p>
            <a:r>
              <a:rPr lang="en-US"/>
              <a:t>Each nephron starts at a cup-shaped closed end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Corpuscle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Site of filtration</a:t>
            </a:r>
          </a:p>
          <a:p>
            <a:r>
              <a:rPr lang="en-US"/>
              <a:t>Next is the proximal convoluted tubule in the outer region of the kidney (cortex)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9893-A868-4DAD-A2AB-CE70DF03BE3E}" type="slidenum">
              <a:rPr lang="en-US"/>
              <a:pPr/>
              <a:t>67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/>
              <a:t>Nephron Structure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029200" cy="5105400"/>
          </a:xfrm>
        </p:spPr>
        <p:txBody>
          <a:bodyPr/>
          <a:lstStyle/>
          <a:p>
            <a:r>
              <a:rPr lang="en-US"/>
              <a:t>The Loop of Henle descends into the inner region of the kidney (medulla)</a:t>
            </a:r>
          </a:p>
          <a:p>
            <a:r>
              <a:rPr lang="en-US"/>
              <a:t>The distal tubule drains into the collecting duct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All these tubules are involved with secretion,  reabsorption and the concentration of urine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DC2F-F67C-4B4B-A628-DC5367A13FAE}" type="slidenum">
              <a:rPr lang="en-US"/>
              <a:pPr/>
              <a:t>68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Remember the 2 major steps to urine formation: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77200" cy="4876800"/>
          </a:xfrm>
        </p:spPr>
        <p:txBody>
          <a:bodyPr/>
          <a:lstStyle/>
          <a:p>
            <a:r>
              <a:rPr lang="en-US"/>
              <a:t>Filtration and reabsorption/secretion</a:t>
            </a:r>
          </a:p>
          <a:p>
            <a:r>
              <a:rPr lang="en-US"/>
              <a:t>Enormous quantities of blood are filtered daily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1,100 – 2,000 liters of blood filtered daily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~180 liters of filtrate produced daily</a:t>
            </a:r>
          </a:p>
          <a:p>
            <a:r>
              <a:rPr lang="en-US"/>
              <a:t>Most water and many solutes are reabsorbed; some solutes are secreted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~1.5 liters of urine produced daily</a:t>
            </a:r>
          </a:p>
          <a:p>
            <a:r>
              <a:rPr lang="en-US"/>
              <a:t>Water conservation!!!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BBC-5EE3-43AA-ACB8-47EF5F227815}" type="slidenum">
              <a:rPr lang="en-US"/>
              <a:pPr/>
              <a:t>69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Filtration in the Corpuscle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1981200"/>
          </a:xfrm>
        </p:spPr>
        <p:txBody>
          <a:bodyPr/>
          <a:lstStyle/>
          <a:p>
            <a:r>
              <a:rPr lang="en-US"/>
              <a:t>Occurs as arterial blood enters the glomerulus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 capillary bed with unusually porous epithelia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33600" y="44958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Diagram showing the interior epithelia of the glomerulus surrounding the capillaries in the corpuscle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51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F9D0-0057-47C1-A0FA-F6679BA43765}" type="slidenum">
              <a:rPr lang="en-US"/>
              <a:pPr/>
              <a:t>7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Animals live in different environments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25463" y="1752600"/>
            <a:ext cx="8093075" cy="225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Marine….Freshwater….Terrestrial</a:t>
            </a:r>
          </a:p>
          <a:p>
            <a:pPr algn="ctr"/>
            <a:endParaRPr lang="en-US" sz="1400"/>
          </a:p>
          <a:p>
            <a:pPr algn="ctr"/>
            <a:r>
              <a:rPr lang="en-US" sz="3200">
                <a:solidFill>
                  <a:srgbClr val="003399"/>
                </a:solidFill>
              </a:rPr>
              <a:t>All animals must balance water uptake </a:t>
            </a:r>
            <a:r>
              <a:rPr lang="en-US" sz="3200" i="1">
                <a:solidFill>
                  <a:srgbClr val="003399"/>
                </a:solidFill>
              </a:rPr>
              <a:t>vs</a:t>
            </a:r>
            <a:r>
              <a:rPr lang="en-US" sz="3200">
                <a:solidFill>
                  <a:srgbClr val="003399"/>
                </a:solidFill>
              </a:rPr>
              <a:t>. water loss and regulate solute concentration within cells and tissues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4636-F4B9-4260-BCB1-42507B2DD6DC}" type="slidenum">
              <a:rPr lang="en-US"/>
              <a:pPr/>
              <a:t>70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Filtration in the Corpuscle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3429000"/>
          </a:xfrm>
        </p:spPr>
        <p:txBody>
          <a:bodyPr/>
          <a:lstStyle/>
          <a:p>
            <a:r>
              <a:rPr lang="en-US"/>
              <a:t>Blood enters </a:t>
            </a:r>
            <a:r>
              <a:rPr lang="en-US" i="1"/>
              <a:t>AND LEAVES</a:t>
            </a:r>
            <a:r>
              <a:rPr lang="en-US"/>
              <a:t> the glomerulus under pressure</a:t>
            </a:r>
          </a:p>
          <a:p>
            <a:r>
              <a:rPr lang="en-US"/>
              <a:t>Glomerulus is surrounded by Bowman’s Capsule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 invaginated but closed end of the nephron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 enclosed space maintains pressure</a:t>
            </a:r>
          </a:p>
        </p:txBody>
      </p:sp>
    </p:spTree>
    <p:extLst>
      <p:ext uri="{BB962C8B-B14F-4D97-AF65-F5344CB8AC3E}">
        <p14:creationId xmlns:p14="http://schemas.microsoft.com/office/powerpoint/2010/main" val="429063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D738-418B-4912-AA2D-9788855C8D4B}" type="slidenum">
              <a:rPr lang="en-US"/>
              <a:pPr/>
              <a:t>71</a:t>
            </a:fld>
            <a:endParaRPr lang="en-US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2041525" y="2627313"/>
            <a:ext cx="291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of renal corpuscle</a:t>
            </a: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Filtration in the Corpuscle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41B0-A888-4E0C-82B6-8A66CE68150F}" type="slidenum">
              <a:rPr lang="en-US"/>
              <a:pPr/>
              <a:t>72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Filtration in the Corpuscle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715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interior epithelium of Bowman’s Capsule has special cells with finger-like processes that produce slits</a:t>
            </a:r>
          </a:p>
          <a:p>
            <a:pPr>
              <a:lnSpc>
                <a:spcPct val="90000"/>
              </a:lnSpc>
            </a:pPr>
            <a:r>
              <a:rPr lang="en-US"/>
              <a:t>The slits allow the passage of water, nitrogenous wastes, many solutes</a:t>
            </a:r>
          </a:p>
          <a:p>
            <a:pPr>
              <a:lnSpc>
                <a:spcPct val="90000"/>
              </a:lnSpc>
            </a:pPr>
            <a:r>
              <a:rPr lang="en-US"/>
              <a:t>Large proteins and red blood cells are too large to be filtered out and remain in the arteriole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0B4F-5073-4CA3-A621-9BD95D9186FB}" type="slidenum">
              <a:rPr lang="en-US"/>
              <a:pPr/>
              <a:t>73</a:t>
            </a:fld>
            <a:endParaRPr lang="en-US"/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2270125" y="3998913"/>
            <a:ext cx="451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of podocytes and porous capillary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609600" y="425450"/>
            <a:ext cx="7940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/>
              <a:t>Epithelial cells lining Bowman’s Capsule have extensions that make filtration slits –  podocytes!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AB7-5E07-4C7B-825A-F4CD76B231E4}" type="slidenum">
              <a:rPr lang="en-US"/>
              <a:pPr/>
              <a:t>74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35000"/>
            <a:ext cx="4419600" cy="4927600"/>
          </a:xfrm>
        </p:spPr>
        <p:txBody>
          <a:bodyPr/>
          <a:lstStyle/>
          <a:p>
            <a:r>
              <a:rPr lang="en-US" sz="3200"/>
              <a:t>Materials are filtered through pores in the capillary epithelium, across the basement membrane and through filtration slits into the lumen of Bowman’s Capsule, passing then into the tubule</a:t>
            </a:r>
          </a:p>
        </p:txBody>
      </p:sp>
      <p:sp>
        <p:nvSpPr>
          <p:cNvPr id="109573" name="Freeform 5"/>
          <p:cNvSpPr>
            <a:spLocks/>
          </p:cNvSpPr>
          <p:nvPr/>
        </p:nvSpPr>
        <p:spPr bwMode="auto">
          <a:xfrm>
            <a:off x="6934200" y="1371600"/>
            <a:ext cx="823913" cy="1676400"/>
          </a:xfrm>
          <a:custGeom>
            <a:avLst/>
            <a:gdLst>
              <a:gd name="T0" fmla="*/ 336 w 519"/>
              <a:gd name="T1" fmla="*/ 1056 h 1056"/>
              <a:gd name="T2" fmla="*/ 519 w 519"/>
              <a:gd name="T3" fmla="*/ 807 h 1056"/>
              <a:gd name="T4" fmla="*/ 417 w 519"/>
              <a:gd name="T5" fmla="*/ 522 h 1056"/>
              <a:gd name="T6" fmla="*/ 183 w 519"/>
              <a:gd name="T7" fmla="*/ 332 h 1056"/>
              <a:gd name="T8" fmla="*/ 0 w 519"/>
              <a:gd name="T9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9" h="1056">
                <a:moveTo>
                  <a:pt x="336" y="1056"/>
                </a:moveTo>
                <a:lnTo>
                  <a:pt x="519" y="807"/>
                </a:lnTo>
                <a:lnTo>
                  <a:pt x="417" y="522"/>
                </a:lnTo>
                <a:lnTo>
                  <a:pt x="183" y="332"/>
                </a:lnTo>
                <a:lnTo>
                  <a:pt x="0" y="0"/>
                </a:lnTo>
              </a:path>
            </a:pathLst>
          </a:custGeom>
          <a:noFill/>
          <a:ln w="76200" cap="rnd" cmpd="sng">
            <a:solidFill>
              <a:srgbClr val="FFCC00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F88B-9BB7-42FF-80B3-C948B19EA733}" type="slidenum">
              <a:rPr lang="en-US"/>
              <a:pPr/>
              <a:t>75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Filtration in the Corpuscle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Anything small enough to pass makes up the initial filtrate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Water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Urea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Solutes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Glucose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Amino acids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Vitamins…</a:t>
            </a:r>
          </a:p>
          <a:p>
            <a:pPr>
              <a:lnSpc>
                <a:spcPct val="90000"/>
              </a:lnSpc>
            </a:pPr>
            <a:r>
              <a:rPr lang="en-US"/>
              <a:t>Filtration forced by blood pressure</a:t>
            </a:r>
          </a:p>
          <a:p>
            <a:pPr>
              <a:lnSpc>
                <a:spcPct val="90000"/>
              </a:lnSpc>
            </a:pPr>
            <a:r>
              <a:rPr lang="en-US"/>
              <a:t>Large volume of filtrate produced (180l/day)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DBC-FF9A-4AEB-ADB6-6946CA40A0AB}" type="slidenum">
              <a:rPr lang="en-US"/>
              <a:pPr/>
              <a:t>76</a:t>
            </a:fld>
            <a:endParaRPr lang="en-US"/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2117725" y="2170113"/>
            <a:ext cx="487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showing overview of urine production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Stepwise – From Filtrate to Urine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4B70-AC40-4D5A-B14D-FC6D4DB98026}" type="slidenum">
              <a:rPr lang="en-US"/>
              <a:pPr/>
              <a:t>77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Proximal Tubule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Secretion – substances are transported from the blood into the tubule</a:t>
            </a:r>
          </a:p>
          <a:p>
            <a:r>
              <a:rPr lang="en-US"/>
              <a:t>Reabsorption – substances are transported from the filtrate back into the blood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68EA-B7D3-4191-85AF-D42A6CFF2104}" type="slidenum">
              <a:rPr lang="en-US"/>
              <a:pPr/>
              <a:t>78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Proximal Tubule – Secretion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Body pH is partly maintained by secretion of excess H</a:t>
            </a:r>
            <a:r>
              <a:rPr lang="en-US" baseline="30000"/>
              <a:t>+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Proximal tubule epithelia cells also make and secrete ammonia (NH</a:t>
            </a:r>
            <a:r>
              <a:rPr lang="en-US" baseline="-25000"/>
              <a:t>3</a:t>
            </a:r>
            <a:r>
              <a:rPr lang="en-US"/>
              <a:t>) which neutralizes the filtrate pH by bonding to the secreted protons</a:t>
            </a:r>
          </a:p>
          <a:p>
            <a:r>
              <a:rPr lang="en-US"/>
              <a:t>Drugs and other toxins processed by the liver are secreted into the filtrate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B83CA-FCCB-4722-A4D3-B97FC01642E6}" type="slidenum">
              <a:rPr lang="en-US"/>
              <a:pPr/>
              <a:t>79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143000"/>
          </a:xfrm>
        </p:spPr>
        <p:txBody>
          <a:bodyPr/>
          <a:lstStyle/>
          <a:p>
            <a:r>
              <a:rPr lang="en-US" sz="4000"/>
              <a:t>The Proximal Tubule – Reabsorption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/>
              <a:t>Tubule epithelium is very selective</a:t>
            </a:r>
          </a:p>
          <a:p>
            <a:r>
              <a:rPr lang="en-US"/>
              <a:t>Waste products remain in the filtrate</a:t>
            </a:r>
          </a:p>
          <a:p>
            <a:r>
              <a:rPr lang="en-US"/>
              <a:t>Valuable resources are transported back to the blood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Water (99%)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NaCl, K</a:t>
            </a:r>
            <a:r>
              <a:rPr lang="en-US" baseline="30000"/>
              <a:t>+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Glucose, amino acids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Bicarbonate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Vitamins…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6599-707F-43BD-A5F0-F2105EE51274}" type="slidenum">
              <a:rPr lang="en-US"/>
              <a:pPr/>
              <a:t>8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osmotic challenges of different environments – </a:t>
            </a:r>
            <a:r>
              <a:rPr lang="en-US" sz="4000" dirty="0">
                <a:solidFill>
                  <a:schemeClr val="accent2"/>
                </a:solidFill>
              </a:rPr>
              <a:t>water balance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Water regulation strategies vary by environment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Body fluids range from 2-3 orders of magnitude more concentrated than freshwater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Body fluids are about one order of magnitude less concentrated than seawater for osmoregulators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Body fluids are isotonic to seawater for osmoconformers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Terrestrial animals face the challenge of extreme dehydration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84FF-ACFB-4ED8-ABA3-478FE2855B32}" type="slidenum">
              <a:rPr lang="en-US"/>
              <a:pPr/>
              <a:t>80</a:t>
            </a:fld>
            <a:endParaRPr lang="en-US"/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2803525" y="3922713"/>
            <a:ext cx="3444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of tubule membrane proteins including Na/K pump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sz="4000"/>
              <a:t>The Proximal Tubule – Reabsorption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/>
              <a:t>ATP powered Na</a:t>
            </a:r>
            <a:r>
              <a:rPr lang="en-US" baseline="30000"/>
              <a:t>+</a:t>
            </a:r>
            <a:r>
              <a:rPr lang="en-US"/>
              <a:t>/Cl</a:t>
            </a:r>
            <a:r>
              <a:rPr lang="en-US" baseline="30000"/>
              <a:t>-</a:t>
            </a:r>
            <a:r>
              <a:rPr lang="en-US"/>
              <a:t> pump builds gradient</a:t>
            </a:r>
          </a:p>
          <a:p>
            <a:r>
              <a:rPr lang="en-US"/>
              <a:t>Transport molecules speed passage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Note increased surface area facing tubule lumen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3C6A-5F4E-4D70-820D-B2B972CB114D}" type="slidenum">
              <a:rPr lang="en-US"/>
              <a:pPr/>
              <a:t>81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What’s driving water transport???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CE3B5-42CE-4569-AF79-85A5DF1D831A}" type="slidenum">
              <a:rPr lang="en-US"/>
              <a:pPr/>
              <a:t>82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/>
              <a:t>What’s driving water transport???</a:t>
            </a:r>
          </a:p>
          <a:p>
            <a:r>
              <a:rPr lang="en-US">
                <a:solidFill>
                  <a:schemeClr val="accent2"/>
                </a:solidFill>
              </a:rPr>
              <a:t>The solute gradient produces lower </a:t>
            </a:r>
            <a:r>
              <a:rPr lang="el-GR">
                <a:solidFill>
                  <a:schemeClr val="accent2"/>
                </a:solidFill>
                <a:cs typeface="Arial" charset="0"/>
              </a:rPr>
              <a:t>ψ</a:t>
            </a:r>
            <a:r>
              <a:rPr lang="en-US">
                <a:solidFill>
                  <a:schemeClr val="accent2"/>
                </a:solidFill>
                <a:cs typeface="Arial" charset="0"/>
              </a:rPr>
              <a:t> inside epithelial cells – water follows the solutes</a:t>
            </a:r>
            <a:endParaRPr lang="el-GR">
              <a:solidFill>
                <a:schemeClr val="accent2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E3A0-AEE4-4D11-AD82-1F65DE78938C}" type="slidenum">
              <a:rPr lang="en-US"/>
              <a:pPr/>
              <a:t>83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Loop of Henle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1676400"/>
          </a:xfrm>
        </p:spPr>
        <p:txBody>
          <a:bodyPr/>
          <a:lstStyle/>
          <a:p>
            <a:r>
              <a:rPr lang="en-US"/>
              <a:t>Differences in membrane permeability set up osmotic gradients that recover water and salts and concentrate the urine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C94F-A114-4CD3-AF3A-89CE8AC95DF0}" type="slidenum">
              <a:rPr lang="en-US"/>
              <a:pPr/>
              <a:t>84</a:t>
            </a:fld>
            <a:endParaRPr lang="en-US"/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1371600" y="2627313"/>
            <a:ext cx="704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of Loop of Henle.  This diagram is used in the next 3 slides</a:t>
            </a:r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4000"/>
              <a:t>Three Regions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18A9-9F66-4388-BBCC-16C37CF4EF01}" type="slidenum">
              <a:rPr lang="en-US"/>
              <a:pPr/>
              <a:t>85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Descending Limb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257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Permeable to water</a:t>
            </a:r>
          </a:p>
          <a:p>
            <a:pPr>
              <a:lnSpc>
                <a:spcPct val="90000"/>
              </a:lnSpc>
            </a:pPr>
            <a:r>
              <a:rPr lang="en-US"/>
              <a:t>Impermeable to solutes</a:t>
            </a:r>
          </a:p>
          <a:p>
            <a:pPr>
              <a:lnSpc>
                <a:spcPct val="90000"/>
              </a:lnSpc>
            </a:pPr>
            <a:r>
              <a:rPr lang="en-US"/>
              <a:t>Water is recovered because of the increase in solutes in the surrounding interstitial fluids from the cortex to the inner medulla 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00C-5F8A-42B5-AEFD-510AD91D6A62}" type="slidenum">
              <a:rPr lang="en-US"/>
              <a:pPr/>
              <a:t>86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Thin Ascending Limb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724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Not permeable to water</a:t>
            </a:r>
          </a:p>
          <a:p>
            <a:pPr>
              <a:lnSpc>
                <a:spcPct val="90000"/>
              </a:lnSpc>
            </a:pPr>
            <a:r>
              <a:rPr lang="en-US"/>
              <a:t>Very permeable to Na</a:t>
            </a:r>
            <a:r>
              <a:rPr lang="en-US" baseline="30000"/>
              <a:t>+</a:t>
            </a:r>
            <a:r>
              <a:rPr lang="en-US"/>
              <a:t> and Cl</a:t>
            </a:r>
            <a:r>
              <a:rPr lang="en-US" baseline="30000"/>
              <a:t>-</a:t>
            </a:r>
          </a:p>
          <a:p>
            <a:pPr>
              <a:lnSpc>
                <a:spcPct val="90000"/>
              </a:lnSpc>
            </a:pPr>
            <a:r>
              <a:rPr lang="en-US"/>
              <a:t>These solutes are recovered through passive transport</a:t>
            </a:r>
          </a:p>
          <a:p>
            <a:pPr>
              <a:lnSpc>
                <a:spcPct val="90000"/>
              </a:lnSpc>
            </a:pPr>
            <a:r>
              <a:rPr lang="en-US"/>
              <a:t>Solutes help maintain the interstitial fluid gradient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AC4A-323B-439F-BD9E-73994105A6A6}" type="slidenum">
              <a:rPr lang="en-US"/>
              <a:pPr/>
              <a:t>87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Thick Ascending Limb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95800" cy="4648200"/>
          </a:xfrm>
        </p:spPr>
        <p:txBody>
          <a:bodyPr/>
          <a:lstStyle/>
          <a:p>
            <a:r>
              <a:rPr lang="en-US"/>
              <a:t>Na</a:t>
            </a:r>
            <a:r>
              <a:rPr lang="en-US" baseline="30000"/>
              <a:t>+</a:t>
            </a:r>
            <a:r>
              <a:rPr lang="en-US"/>
              <a:t> and Cl</a:t>
            </a:r>
            <a:r>
              <a:rPr lang="en-US" baseline="30000"/>
              <a:t>-</a:t>
            </a:r>
            <a:r>
              <a:rPr lang="en-US"/>
              <a:t> continued to be recovered by active transport</a:t>
            </a:r>
          </a:p>
          <a:p>
            <a:r>
              <a:rPr lang="en-US"/>
              <a:t>High metabolic cost, but helps to maintain the gradient that concentrates urea in the urine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5474-3EDF-4F2E-AFDD-521E5179A51A}" type="slidenum">
              <a:rPr lang="en-US"/>
              <a:pPr/>
              <a:t>88</a:t>
            </a:fld>
            <a:endParaRPr lang="en-US"/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6537325" y="2093913"/>
            <a:ext cx="237807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of the distal tubule and collecting duct.  This diagram is used in the next 2 slides.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Distal Tubule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791200" cy="5105400"/>
          </a:xfrm>
        </p:spPr>
        <p:txBody>
          <a:bodyPr/>
          <a:lstStyle/>
          <a:p>
            <a:r>
              <a:rPr lang="en-US"/>
              <a:t>Filtrate entering the distal tubule contains mostly urea and other wastes</a:t>
            </a:r>
          </a:p>
          <a:p>
            <a:r>
              <a:rPr lang="en-US"/>
              <a:t>Na</a:t>
            </a:r>
            <a:r>
              <a:rPr lang="en-US" baseline="30000"/>
              <a:t>+</a:t>
            </a:r>
            <a:r>
              <a:rPr lang="en-US"/>
              <a:t>, Cl</a:t>
            </a:r>
            <a:r>
              <a:rPr lang="en-US" baseline="30000"/>
              <a:t>-</a:t>
            </a:r>
            <a:r>
              <a:rPr lang="en-US"/>
              <a:t> and water continue to be reabsorbed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 amount depends on body condition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Hormone activity maintains Na</a:t>
            </a:r>
            <a:r>
              <a:rPr lang="en-US" baseline="30000"/>
              <a:t>+</a:t>
            </a:r>
            <a:r>
              <a:rPr lang="en-US"/>
              <a:t> homeostasis</a:t>
            </a:r>
          </a:p>
          <a:p>
            <a:r>
              <a:rPr lang="en-US"/>
              <a:t>Some secretion also occurs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C98E-61C0-460D-90E5-D1C7624C72B4}" type="slidenum">
              <a:rPr lang="en-US"/>
              <a:pPr/>
              <a:t>89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Collecting Duct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867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final concentration of urine occurs as the filtrate passes down the collecting duct and back through the concentration gradient in the interstitial fluid of the kidney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Water reabsorption is regulated by hormones to maintain homeostatis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Dehydrated individuals produce more concentrated urine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5213-491B-40EA-BE99-5A45899A4B83}" type="slidenum">
              <a:rPr lang="en-US"/>
              <a:pPr/>
              <a:t>9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osmotic challenges of different environments – </a:t>
            </a:r>
            <a:r>
              <a:rPr lang="en-US" sz="4000" dirty="0">
                <a:solidFill>
                  <a:schemeClr val="accent2"/>
                </a:solidFill>
              </a:rPr>
              <a:t>solute balance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All animals regulate solute content, regardless of their water regulation strategy</a:t>
            </a:r>
          </a:p>
          <a:p>
            <a:r>
              <a:rPr lang="en-US"/>
              <a:t>Osmoregulation always requires metabolic energy expenditure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EF077-424C-47D1-BCF8-C5C323C1122A}" type="slidenum">
              <a:rPr lang="en-US"/>
              <a:pPr/>
              <a:t>90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Collecting Duct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867400" cy="5257800"/>
          </a:xfrm>
        </p:spPr>
        <p:txBody>
          <a:bodyPr/>
          <a:lstStyle/>
          <a:p>
            <a:r>
              <a:rPr lang="en-US"/>
              <a:t>Some salt is actively transported</a:t>
            </a:r>
          </a:p>
          <a:p>
            <a:r>
              <a:rPr lang="en-US"/>
              <a:t>The far end of the collecting duct is permeable to urea</a:t>
            </a:r>
          </a:p>
          <a:p>
            <a:r>
              <a:rPr lang="en-US"/>
              <a:t>Urea trickles out into the inner medulla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Helps establish and maintain the concentration gradient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1B7A-B4C0-4A5C-B760-EB957630E225}" type="slidenum">
              <a:rPr lang="en-US"/>
              <a:pPr/>
              <a:t>91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Picture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791200" cy="5105400"/>
          </a:xfrm>
        </p:spPr>
        <p:txBody>
          <a:bodyPr/>
          <a:lstStyle/>
          <a:p>
            <a:r>
              <a:rPr lang="en-US"/>
              <a:t>Blood is effectively filtered to remove nitrogenous waste</a:t>
            </a:r>
          </a:p>
          <a:p>
            <a:r>
              <a:rPr lang="en-US"/>
              <a:t>Filtrate is effectively treated to isolate urea and return the good stuff to the blood</a:t>
            </a:r>
          </a:p>
          <a:p>
            <a:r>
              <a:rPr lang="en-US"/>
              <a:t>Water is conserved – an important adaptation to terrestrial conditions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2D83-C0FF-4B2B-97E5-F6AE6A0091DB}" type="slidenum">
              <a:rPr lang="en-US"/>
              <a:pPr/>
              <a:t>92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– Key Concepts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Water and metabolic waste</a:t>
            </a:r>
          </a:p>
          <a:p>
            <a:pPr>
              <a:lnSpc>
                <a:spcPct val="90000"/>
              </a:lnSpc>
            </a:pPr>
            <a:r>
              <a:rPr lang="en-US"/>
              <a:t>The osmotic challenges of different environments</a:t>
            </a:r>
          </a:p>
          <a:p>
            <a:pPr>
              <a:lnSpc>
                <a:spcPct val="90000"/>
              </a:lnSpc>
            </a:pPr>
            <a:r>
              <a:rPr lang="en-US"/>
              <a:t>The sodium/potassium pump and ion channels</a:t>
            </a:r>
          </a:p>
          <a:p>
            <a:pPr>
              <a:lnSpc>
                <a:spcPct val="90000"/>
              </a:lnSpc>
            </a:pPr>
            <a:r>
              <a:rPr lang="en-US"/>
              <a:t>Nitrogenous waste </a:t>
            </a:r>
          </a:p>
          <a:p>
            <a:pPr>
              <a:lnSpc>
                <a:spcPct val="90000"/>
              </a:lnSpc>
            </a:pPr>
            <a:r>
              <a:rPr lang="en-US"/>
              <a:t>Osmoregulation and excretion in invertebrates </a:t>
            </a:r>
          </a:p>
          <a:p>
            <a:pPr>
              <a:lnSpc>
                <a:spcPct val="90000"/>
              </a:lnSpc>
            </a:pPr>
            <a:r>
              <a:rPr lang="en-US"/>
              <a:t>Osmoregulation and excretion in vertebrates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to the rat</a:t>
            </a:r>
          </a:p>
          <a:p>
            <a:r>
              <a:rPr lang="en-US" dirty="0" smtClean="0"/>
              <a:t>Dissect out the excretory system</a:t>
            </a:r>
          </a:p>
          <a:p>
            <a:r>
              <a:rPr lang="en-US" dirty="0" smtClean="0"/>
              <a:t>Snip away the membranes to reveal the kidneys, ureters, bladder and urethra</a:t>
            </a:r>
          </a:p>
          <a:p>
            <a:r>
              <a:rPr lang="en-US" dirty="0" smtClean="0"/>
              <a:t>If you have demolished your rat, work with a team member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9F6A-E8A7-4034-BF44-5ACF5EE968CD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491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4645</TotalTime>
  <Words>3148</Words>
  <Application>Microsoft Office PowerPoint</Application>
  <PresentationFormat>On-screen Show (4:3)</PresentationFormat>
  <Paragraphs>483</Paragraphs>
  <Slides>93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6" baseType="lpstr">
      <vt:lpstr>Arial</vt:lpstr>
      <vt:lpstr>Wingdings</vt:lpstr>
      <vt:lpstr>Default Design</vt:lpstr>
      <vt:lpstr>Lecture #9 – Animal Osmoregulation and Excretion</vt:lpstr>
      <vt:lpstr>Key Concepts</vt:lpstr>
      <vt:lpstr>Water and Metabolic Waste</vt:lpstr>
      <vt:lpstr>Critical Thinking</vt:lpstr>
      <vt:lpstr>Critical Thinking</vt:lpstr>
      <vt:lpstr>Water and Metabolic Waste</vt:lpstr>
      <vt:lpstr>Animals live in different environments</vt:lpstr>
      <vt:lpstr>The osmotic challenges of different environments – water balance</vt:lpstr>
      <vt:lpstr>The osmotic challenges of different environments – solute balance</vt:lpstr>
      <vt:lpstr>The osmotic challenges of different environments – solute balance</vt:lpstr>
      <vt:lpstr>Water Balance in a Marine Environment</vt:lpstr>
      <vt:lpstr>Critical Thinking</vt:lpstr>
      <vt:lpstr>Critical Thinking</vt:lpstr>
      <vt:lpstr>Critical Thinking</vt:lpstr>
      <vt:lpstr>Water Balance in a Marine Environment</vt:lpstr>
      <vt:lpstr>Solute Balance in a Marine Environment</vt:lpstr>
      <vt:lpstr>Specialized chloride cells in the gills actively accumulate chloride, resulting in removal of both Cl- and Na+</vt:lpstr>
      <vt:lpstr>Solute Balance in a Marine Environment</vt:lpstr>
      <vt:lpstr>Water Balance in a Freshwater Environment</vt:lpstr>
      <vt:lpstr>Critical Thinking</vt:lpstr>
      <vt:lpstr>Critical Thinking</vt:lpstr>
      <vt:lpstr>Water Balance in a Freshwater Environment</vt:lpstr>
      <vt:lpstr>Some animals have the ability to go dormant by extreme dehydration</vt:lpstr>
      <vt:lpstr>Solute Balance in a Freshwater Environment</vt:lpstr>
      <vt:lpstr>PowerPoint Presentation</vt:lpstr>
      <vt:lpstr>Water Balance in a Terrestrial Environment</vt:lpstr>
      <vt:lpstr>Critical Thinking</vt:lpstr>
      <vt:lpstr>Critical Thinking</vt:lpstr>
      <vt:lpstr>Solute Balance in a Terrestrial Environment</vt:lpstr>
      <vt:lpstr>The sodium/potassium pump and ion channels in transport epithelia</vt:lpstr>
      <vt:lpstr>The Pump</vt:lpstr>
      <vt:lpstr>Critical Thinking</vt:lpstr>
      <vt:lpstr>Critical Thinking</vt:lpstr>
      <vt:lpstr>Critical Thinking</vt:lpstr>
      <vt:lpstr>The Na+/Cl-/K+ Cotransporter</vt:lpstr>
      <vt:lpstr>The Na+/Cl-/K+ Cotransporter</vt:lpstr>
      <vt:lpstr>Selective Ion Channels</vt:lpstr>
      <vt:lpstr>Additional Ion Channels</vt:lpstr>
      <vt:lpstr>Additional Ion Channels</vt:lpstr>
      <vt:lpstr>Nitrogenous Waste</vt:lpstr>
      <vt:lpstr>Critical Thinking</vt:lpstr>
      <vt:lpstr>Critical Thinking</vt:lpstr>
      <vt:lpstr>Critical Thinking</vt:lpstr>
      <vt:lpstr>Nitrogenous Waste</vt:lpstr>
      <vt:lpstr>Nitrogenous Waste</vt:lpstr>
      <vt:lpstr>Nitrogenous Waste</vt:lpstr>
      <vt:lpstr>Nitrogenous Waste</vt:lpstr>
      <vt:lpstr>Osmoregulation and excretion in invertebrates</vt:lpstr>
      <vt:lpstr>Protonephridia in flatworms, rotifers, and a few other inverts</vt:lpstr>
      <vt:lpstr>Protonephridia in flatworms, rotifers, and a few other inverts</vt:lpstr>
      <vt:lpstr>Metanephridia in the earthworms</vt:lpstr>
      <vt:lpstr>Metanephridia in the earthworms</vt:lpstr>
      <vt:lpstr>Critical Thinking</vt:lpstr>
      <vt:lpstr>Critical Thinking</vt:lpstr>
      <vt:lpstr>Malphigian tubules in insects and other terrestrial arthropods</vt:lpstr>
      <vt:lpstr>Malphigian tubules in insects and other terrestrial arthropods</vt:lpstr>
      <vt:lpstr>Malphigian tubules in insects and other terrestrial arthropods</vt:lpstr>
      <vt:lpstr>Malphigian tubules in insects and other terrestrial arthropods</vt:lpstr>
      <vt:lpstr>Osmoregulation and excretion in vertebrates</vt:lpstr>
      <vt:lpstr>Critical Thinking</vt:lpstr>
      <vt:lpstr>Critical Thinking</vt:lpstr>
      <vt:lpstr>The Human Excretory System</vt:lpstr>
      <vt:lpstr>The Human Excretory System</vt:lpstr>
      <vt:lpstr>Critical Thinking</vt:lpstr>
      <vt:lpstr>Critical Thinking</vt:lpstr>
      <vt:lpstr>Nephron Structure</vt:lpstr>
      <vt:lpstr>Nephron Structure</vt:lpstr>
      <vt:lpstr>Remember the 2 major steps to urine formation:</vt:lpstr>
      <vt:lpstr>Filtration in the Corpuscle</vt:lpstr>
      <vt:lpstr>Filtration in the Corpuscle</vt:lpstr>
      <vt:lpstr>Filtration in the Corpuscle</vt:lpstr>
      <vt:lpstr>Filtration in the Corpuscle</vt:lpstr>
      <vt:lpstr>PowerPoint Presentation</vt:lpstr>
      <vt:lpstr>Materials are filtered through pores in the capillary epithelium, across the basement membrane and through filtration slits into the lumen of Bowman’s Capsule, passing then into the tubule</vt:lpstr>
      <vt:lpstr>Filtration in the Corpuscle</vt:lpstr>
      <vt:lpstr>Stepwise – From Filtrate to Urine</vt:lpstr>
      <vt:lpstr>The Proximal Tubule</vt:lpstr>
      <vt:lpstr>The Proximal Tubule – Secretion</vt:lpstr>
      <vt:lpstr>The Proximal Tubule – Reabsorption</vt:lpstr>
      <vt:lpstr>The Proximal Tubule – Reabsorption</vt:lpstr>
      <vt:lpstr>Critical Thinking</vt:lpstr>
      <vt:lpstr>Critical Thinking</vt:lpstr>
      <vt:lpstr>The Loop of Henle</vt:lpstr>
      <vt:lpstr>Three Regions</vt:lpstr>
      <vt:lpstr>The Descending Limb</vt:lpstr>
      <vt:lpstr>The Thin Ascending Limb</vt:lpstr>
      <vt:lpstr>The Thick Ascending Limb</vt:lpstr>
      <vt:lpstr>The Distal Tubule</vt:lpstr>
      <vt:lpstr>The Collecting Duct</vt:lpstr>
      <vt:lpstr>The Collecting Duct</vt:lpstr>
      <vt:lpstr>The Big Picture</vt:lpstr>
      <vt:lpstr>REVIEW – Key Concepts</vt:lpstr>
      <vt:lpstr>Hands On</vt:lpstr>
    </vt:vector>
  </TitlesOfParts>
  <Company>College of Charleston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#12 – Animal Osmoregulation</dc:title>
  <dc:creator>Jean Everett</dc:creator>
  <cp:lastModifiedBy>Everett, Jean B</cp:lastModifiedBy>
  <cp:revision>423</cp:revision>
  <dcterms:created xsi:type="dcterms:W3CDTF">2008-10-16T16:55:13Z</dcterms:created>
  <dcterms:modified xsi:type="dcterms:W3CDTF">2016-03-22T15:06:46Z</dcterms:modified>
</cp:coreProperties>
</file>