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0"/>
  </p:notesMasterIdLst>
  <p:handoutMasterIdLst>
    <p:handoutMasterId r:id="rId101"/>
  </p:handoutMasterIdLst>
  <p:sldIdLst>
    <p:sldId id="311" r:id="rId2"/>
    <p:sldId id="309" r:id="rId3"/>
    <p:sldId id="286" r:id="rId4"/>
    <p:sldId id="285" r:id="rId5"/>
    <p:sldId id="313" r:id="rId6"/>
    <p:sldId id="316" r:id="rId7"/>
    <p:sldId id="305" r:id="rId8"/>
    <p:sldId id="344" r:id="rId9"/>
    <p:sldId id="357" r:id="rId10"/>
    <p:sldId id="353" r:id="rId11"/>
    <p:sldId id="356" r:id="rId12"/>
    <p:sldId id="361" r:id="rId13"/>
    <p:sldId id="362" r:id="rId14"/>
    <p:sldId id="363" r:id="rId15"/>
    <p:sldId id="364" r:id="rId16"/>
    <p:sldId id="410" r:id="rId17"/>
    <p:sldId id="287" r:id="rId18"/>
    <p:sldId id="437" r:id="rId19"/>
    <p:sldId id="294" r:id="rId20"/>
    <p:sldId id="289" r:id="rId21"/>
    <p:sldId id="376" r:id="rId22"/>
    <p:sldId id="377" r:id="rId23"/>
    <p:sldId id="290" r:id="rId24"/>
    <p:sldId id="291" r:id="rId25"/>
    <p:sldId id="358" r:id="rId26"/>
    <p:sldId id="359" r:id="rId27"/>
    <p:sldId id="360" r:id="rId28"/>
    <p:sldId id="292" r:id="rId29"/>
    <p:sldId id="342" r:id="rId30"/>
    <p:sldId id="275" r:id="rId31"/>
    <p:sldId id="354" r:id="rId32"/>
    <p:sldId id="355" r:id="rId33"/>
    <p:sldId id="295" r:id="rId34"/>
    <p:sldId id="273" r:id="rId35"/>
    <p:sldId id="296" r:id="rId36"/>
    <p:sldId id="257" r:id="rId37"/>
    <p:sldId id="299" r:id="rId38"/>
    <p:sldId id="365" r:id="rId39"/>
    <p:sldId id="366" r:id="rId40"/>
    <p:sldId id="429" r:id="rId41"/>
    <p:sldId id="430" r:id="rId42"/>
    <p:sldId id="300" r:id="rId43"/>
    <p:sldId id="301" r:id="rId44"/>
    <p:sldId id="378" r:id="rId45"/>
    <p:sldId id="379" r:id="rId46"/>
    <p:sldId id="264" r:id="rId47"/>
    <p:sldId id="318" r:id="rId48"/>
    <p:sldId id="302" r:id="rId49"/>
    <p:sldId id="266" r:id="rId50"/>
    <p:sldId id="276" r:id="rId51"/>
    <p:sldId id="277" r:id="rId52"/>
    <p:sldId id="434" r:id="rId53"/>
    <p:sldId id="278" r:id="rId54"/>
    <p:sldId id="280" r:id="rId55"/>
    <p:sldId id="274" r:id="rId56"/>
    <p:sldId id="319" r:id="rId57"/>
    <p:sldId id="321" r:id="rId58"/>
    <p:sldId id="380" r:id="rId59"/>
    <p:sldId id="389" r:id="rId60"/>
    <p:sldId id="303" r:id="rId61"/>
    <p:sldId id="282" r:id="rId62"/>
    <p:sldId id="435" r:id="rId63"/>
    <p:sldId id="314" r:id="rId64"/>
    <p:sldId id="322" r:id="rId65"/>
    <p:sldId id="323" r:id="rId66"/>
    <p:sldId id="324" r:id="rId67"/>
    <p:sldId id="388" r:id="rId68"/>
    <p:sldId id="381" r:id="rId69"/>
    <p:sldId id="401" r:id="rId70"/>
    <p:sldId id="397" r:id="rId71"/>
    <p:sldId id="398" r:id="rId72"/>
    <p:sldId id="399" r:id="rId73"/>
    <p:sldId id="400" r:id="rId74"/>
    <p:sldId id="393" r:id="rId75"/>
    <p:sldId id="390" r:id="rId76"/>
    <p:sldId id="391" r:id="rId77"/>
    <p:sldId id="383" r:id="rId78"/>
    <p:sldId id="328" r:id="rId79"/>
    <p:sldId id="329" r:id="rId80"/>
    <p:sldId id="384" r:id="rId81"/>
    <p:sldId id="408" r:id="rId82"/>
    <p:sldId id="409" r:id="rId83"/>
    <p:sldId id="407" r:id="rId84"/>
    <p:sldId id="404" r:id="rId85"/>
    <p:sldId id="405" r:id="rId86"/>
    <p:sldId id="406" r:id="rId87"/>
    <p:sldId id="331" r:id="rId88"/>
    <p:sldId id="438" r:id="rId89"/>
    <p:sldId id="332" r:id="rId90"/>
    <p:sldId id="382" r:id="rId91"/>
    <p:sldId id="439" r:id="rId92"/>
    <p:sldId id="385" r:id="rId93"/>
    <p:sldId id="334" r:id="rId94"/>
    <p:sldId id="339" r:id="rId95"/>
    <p:sldId id="386" r:id="rId96"/>
    <p:sldId id="333" r:id="rId97"/>
    <p:sldId id="402" r:id="rId98"/>
    <p:sldId id="403" r:id="rId99"/>
  </p:sldIdLst>
  <p:sldSz cx="9144000" cy="6858000" type="screen4x3"/>
  <p:notesSz cx="6858000" cy="9107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97F84E"/>
    <a:srgbClr val="00FF00"/>
    <a:srgbClr val="000099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740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6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notesMaster" Target="notesMasters/notesMaster1.xml"/><Relationship Id="rId105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0288"/>
            <a:ext cx="29718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0288"/>
            <a:ext cx="29718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9C958D-0713-4ED8-8686-F554D295F2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00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82625"/>
            <a:ext cx="4554538" cy="3416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25938"/>
            <a:ext cx="5486400" cy="409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50288"/>
            <a:ext cx="29718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50288"/>
            <a:ext cx="29718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F817902-7DD1-40E6-9D77-323AF5F874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19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C5A87C-CA8C-4F2C-ABE5-3E283AF2DE40}" type="slidenum">
              <a:rPr lang="en-US"/>
              <a:pPr/>
              <a:t>17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All organisms are constrained by their environment – selection pressures!!!!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239AF6-8D99-4447-AA85-64C0788F00F2}" type="slidenum">
              <a:rPr lang="en-US"/>
              <a:pPr/>
              <a:t>96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Shivering warms muscles in thorax – the point of wing attachment…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9CF0F1-DB44-4E98-8444-29793B2BE95D}" type="slidenum">
              <a:rPr lang="en-US"/>
              <a:pPr/>
              <a:t>30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All organisms are built in “layers” of complexity – different properties emerge as complexity increases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5C6077-C1A2-4ABF-80EC-2BA301FFDEF1}" type="slidenum">
              <a:rPr lang="en-US"/>
              <a:pPr/>
              <a:t>36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Secreters have high volume to exposed surface area - columnar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D47C0E-ABA5-4A82-9DEC-39ABE264C1DC}" type="slidenum">
              <a:rPr lang="en-US"/>
              <a:pPr/>
              <a:t>56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parameters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05D36C-BC81-45F6-9535-1D3293C4DF2E}" type="slidenum">
              <a:rPr lang="en-US"/>
              <a:pPr/>
              <a:t>58</a:t>
            </a:fld>
            <a:endParaRPr lang="en-US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Plants ~ equal metabolic rate no matter what size; animals have a surface area to volume problem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3E9B29-9E1E-4D39-983A-F44DE9038F2E}" type="slidenum">
              <a:rPr lang="en-US"/>
              <a:pPr/>
              <a:t>62</a:t>
            </a:fld>
            <a:endParaRPr lang="en-US"/>
          </a:p>
        </p:txBody>
      </p:sp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is counter to what Freeman says in 2009, see page 925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65D4E-3214-4528-9D52-292664C0744D}" type="slidenum">
              <a:rPr lang="en-US"/>
              <a:pPr/>
              <a:t>66</a:t>
            </a:fld>
            <a:endParaRPr lang="en-US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Especially true for temperature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FBA907-1D63-4EDD-91A4-31235096F0F8}" type="slidenum">
              <a:rPr lang="en-US"/>
              <a:pPr/>
              <a:t>67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So, thermoreg strategy is an important component of metabolic rate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1CD6B5-5CE1-43FD-85E6-6999029CA7F5}" type="slidenum">
              <a:rPr lang="en-US"/>
              <a:pPr/>
              <a:t>93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Kangaroos lick their forearms to allow for evaporative cooling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1536A-BFCB-4115-94A2-F4A0D107A5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86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618D7-B049-4702-B9B4-F091818A6B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8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013F6-9232-466C-86B4-1E36D18254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3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D8616-41CB-4E84-B1B5-3C40A74351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47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8918E-896B-4E15-85AF-0C955DF26A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8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9CE868-2A54-4F8A-AF41-494F8EBED4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71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A5B4C-A1DA-4AAC-8752-5345433117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83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5EB79-381C-43CD-952C-AE77B51B8B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95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96637-52F8-46F4-B3F2-2DE65E54A0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97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7CD99-46AA-4926-BA37-F87E06264E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37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F2854-33EE-4AFD-9209-0EBD4D8A4B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06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0D18C4C-8BB9-4FC5-9169-2A0542AAE2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C241-2262-491B-806B-3BAEFED1895B}" type="slidenum">
              <a:rPr lang="en-US"/>
              <a:pPr/>
              <a:t>1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Lecture #8 – Introduction to Animal Structure and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87F68-7FEB-4AB0-9664-2A2295BA9B30}" type="slidenum">
              <a:rPr lang="en-US"/>
              <a:pPr/>
              <a:t>10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876800"/>
          </a:xfrm>
        </p:spPr>
        <p:txBody>
          <a:bodyPr/>
          <a:lstStyle/>
          <a:p>
            <a:r>
              <a:rPr lang="en-US" dirty="0"/>
              <a:t>Life has been on this planet for 3½ billion years!</a:t>
            </a:r>
          </a:p>
          <a:p>
            <a:r>
              <a:rPr lang="en-US" dirty="0"/>
              <a:t>Until about 700 million years ago, all organisms </a:t>
            </a:r>
            <a:r>
              <a:rPr lang="en-US" dirty="0" smtClean="0"/>
              <a:t>were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0E2D-A477-4A43-A3AD-F37AFAF1D8A2}" type="slidenum">
              <a:rPr lang="en-US"/>
              <a:pPr/>
              <a:t>11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 sz="4000"/>
              <a:t>Multi-cellularity imposes limitations, too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105400"/>
          </a:xfrm>
        </p:spPr>
        <p:txBody>
          <a:bodyPr/>
          <a:lstStyle/>
          <a:p>
            <a:r>
              <a:rPr lang="en-US"/>
              <a:t>In most multi-cellular organisms, not every cell is in contact with the external environment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Multi-cellular organisms develop complex morphologies that reflect their environment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Multi-cellular organisms develop complex mechanisms for resource/waste exchange with their environment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We saw these phenomena with plants – animals do the same thing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4CC7-B219-419C-82DD-3EA26CEDE76C}" type="slidenum">
              <a:rPr lang="en-US"/>
              <a:pPr/>
              <a:t>12</a:t>
            </a:fld>
            <a:endParaRPr 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Terrestrial plants use a tight epidermis and a waxy cuticle to retain water</a:t>
            </a:r>
          </a:p>
          <a:p>
            <a:r>
              <a:rPr lang="en-US"/>
              <a:t>What is the analogous structure in terrestrial animals???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B286F-F348-40D4-9721-CA781B759774}" type="slidenum">
              <a:rPr lang="en-US"/>
              <a:pPr/>
              <a:t>13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Terrestrial plants use a tight epidermis and a waxy cuticle to retain water</a:t>
            </a:r>
          </a:p>
          <a:p>
            <a:r>
              <a:rPr lang="en-US" dirty="0"/>
              <a:t>What is the analogous structure in terrestrial animals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24BAA-E191-4F35-9BBA-F6BE7F2C6482}" type="slidenum">
              <a:rPr lang="en-US"/>
              <a:pPr/>
              <a:t>14</a:t>
            </a:fld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/>
              <a:t>Most animals (even many aquatic animals) urinate.  Why???</a:t>
            </a:r>
          </a:p>
          <a:p>
            <a:r>
              <a:rPr lang="en-US"/>
              <a:t>Do plants pee???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34A88-6452-43AD-B522-9DA47832624C}" type="slidenum">
              <a:rPr lang="en-US"/>
              <a:pPr/>
              <a:t>15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58200" cy="5257800"/>
          </a:xfrm>
        </p:spPr>
        <p:txBody>
          <a:bodyPr/>
          <a:lstStyle/>
          <a:p>
            <a:r>
              <a:rPr lang="en-US" dirty="0"/>
              <a:t>Most animals (even many aquatic animals) urinate.  Why???</a:t>
            </a:r>
          </a:p>
          <a:p>
            <a:r>
              <a:rPr lang="en-US" dirty="0" smtClean="0"/>
              <a:t>Do </a:t>
            </a:r>
            <a:r>
              <a:rPr lang="en-US" dirty="0"/>
              <a:t>plants pee???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E51F8-684E-4D8E-AC18-1416879D8E82}" type="slidenum">
              <a:rPr lang="en-US"/>
              <a:pPr/>
              <a:t>16</a:t>
            </a:fld>
            <a:endParaRPr 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58200" cy="5257800"/>
          </a:xfrm>
        </p:spPr>
        <p:txBody>
          <a:bodyPr/>
          <a:lstStyle/>
          <a:p>
            <a:r>
              <a:rPr lang="en-US" dirty="0"/>
              <a:t>Most animals (even many aquatic animals) urinate.  Why???</a:t>
            </a:r>
          </a:p>
          <a:p>
            <a:r>
              <a:rPr lang="en-US" dirty="0" smtClean="0"/>
              <a:t>Do </a:t>
            </a:r>
            <a:r>
              <a:rPr lang="en-US" dirty="0"/>
              <a:t>plants pee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A1690-6E4A-403F-B287-C79BD42A878F}" type="slidenum">
              <a:rPr lang="en-US"/>
              <a:pPr/>
              <a:t>17</a:t>
            </a:fld>
            <a:endParaRPr lang="en-US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6384925" y="2779713"/>
            <a:ext cx="23780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Images - convergent evolution of spindle-shaped swimmers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274638"/>
            <a:ext cx="8305800" cy="1782762"/>
          </a:xfrm>
        </p:spPr>
        <p:txBody>
          <a:bodyPr/>
          <a:lstStyle/>
          <a:p>
            <a:r>
              <a:rPr lang="en-US" sz="4000"/>
              <a:t>Constraints On Size And Shape:</a:t>
            </a:r>
            <a:br>
              <a:rPr lang="en-US" sz="4000"/>
            </a:br>
            <a:r>
              <a:rPr lang="en-US" sz="3200"/>
              <a:t>The physical environment affects animal evolution – as it does with all organisms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0"/>
            <a:ext cx="5257800" cy="4343400"/>
          </a:xfrm>
        </p:spPr>
        <p:txBody>
          <a:bodyPr/>
          <a:lstStyle/>
          <a:p>
            <a:r>
              <a:rPr lang="en-US"/>
              <a:t>Simple physics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Flight, soil burrowing, swimming for speed…</a:t>
            </a:r>
          </a:p>
          <a:p>
            <a:r>
              <a:rPr lang="en-US"/>
              <a:t>The physical environment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Dense water or soil, thin air</a:t>
            </a:r>
          </a:p>
          <a:p>
            <a:r>
              <a:rPr lang="en-US"/>
              <a:t>Often leads to convergent evolution of shape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Think of some other adaptations to habitat, food source</a:t>
            </a:r>
            <a:r>
              <a:rPr lang="en-US" dirty="0"/>
              <a:t> </a:t>
            </a:r>
            <a:r>
              <a:rPr lang="en-US" dirty="0" smtClean="0"/>
              <a:t>or predators</a:t>
            </a:r>
          </a:p>
          <a:p>
            <a:r>
              <a:rPr lang="en-US" dirty="0" smtClean="0"/>
              <a:t>Name an animal – speculate on adaptive characteristics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What selection pressure might have resulted in a structure or function?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What structures or functions are phylogenetic?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8616-41CB-4E84-B1B5-3C40A743515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090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0D14-EA3F-4A82-9C4A-31F584B9F63A}" type="slidenum">
              <a:rPr lang="en-US"/>
              <a:pPr/>
              <a:t>19</a:t>
            </a:fld>
            <a:endParaRPr lang="en-US"/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6384925" y="2932113"/>
            <a:ext cx="23780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- 2 tissue layers in Cnidarians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350838"/>
            <a:ext cx="8305800" cy="1630362"/>
          </a:xfrm>
        </p:spPr>
        <p:txBody>
          <a:bodyPr/>
          <a:lstStyle/>
          <a:p>
            <a:r>
              <a:rPr lang="en-US" sz="4000"/>
              <a:t>Constraints On Size And Shape:</a:t>
            </a:r>
            <a:br>
              <a:rPr lang="en-US" sz="4000"/>
            </a:br>
            <a:r>
              <a:rPr lang="en-US" sz="3200"/>
              <a:t>The necessity of exchange with the environment affects animal evolution…. </a:t>
            </a:r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57912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Resource/waste exchange with the environment</a:t>
            </a:r>
          </a:p>
          <a:p>
            <a:pPr>
              <a:lnSpc>
                <a:spcPct val="90000"/>
              </a:lnSpc>
            </a:pPr>
            <a:r>
              <a:rPr lang="en-US"/>
              <a:t>Diffusion at the surface was characteristic of the earliest animals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Limits size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Limits shape to thin, flat, open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Limits complexity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Mostly quite simple animals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24F2-40EE-487D-9119-ACA552439E62}" type="slidenum">
              <a:rPr lang="en-US"/>
              <a:pPr/>
              <a:t>2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Key Concepts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18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What separates animals from other organisms?</a:t>
            </a:r>
          </a:p>
          <a:p>
            <a:r>
              <a:rPr lang="en-US"/>
              <a:t>Introduction to structure and function relationships – the implications of being multicellular</a:t>
            </a:r>
          </a:p>
          <a:p>
            <a:r>
              <a:rPr lang="en-US"/>
              <a:t>Hierarchical organization in animals</a:t>
            </a:r>
          </a:p>
          <a:p>
            <a:r>
              <a:rPr lang="en-US"/>
              <a:t>Tissues</a:t>
            </a:r>
          </a:p>
          <a:p>
            <a:r>
              <a:rPr lang="en-US"/>
              <a:t>Organ systems</a:t>
            </a:r>
          </a:p>
          <a:p>
            <a:r>
              <a:rPr lang="en-US"/>
              <a:t>Bioenergetics and metabolic rates</a:t>
            </a:r>
            <a:endParaRPr lang="en-US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FA888-F5D9-40EB-91D1-E0FD3D9FB590}" type="slidenum">
              <a:rPr lang="en-US"/>
              <a:pPr/>
              <a:t>20</a:t>
            </a:fld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91600" cy="1325562"/>
          </a:xfrm>
        </p:spPr>
        <p:txBody>
          <a:bodyPr/>
          <a:lstStyle/>
          <a:p>
            <a:r>
              <a:rPr lang="en-US" sz="4000"/>
              <a:t>Most animals have much more complex exchange systems</a:t>
            </a:r>
            <a:endParaRPr lang="en-US" sz="320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534400" cy="4724400"/>
          </a:xfrm>
        </p:spPr>
        <p:txBody>
          <a:bodyPr/>
          <a:lstStyle/>
          <a:p>
            <a:r>
              <a:rPr lang="en-US"/>
              <a:t>Exchange occurs at internal epithelia</a:t>
            </a:r>
          </a:p>
          <a:p>
            <a:r>
              <a:rPr lang="en-US"/>
              <a:t>Huge surface area is characteristic</a:t>
            </a:r>
          </a:p>
          <a:p>
            <a:r>
              <a:rPr lang="en-US"/>
              <a:t>Fun factoids from humans: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Lungs have 100 m</a:t>
            </a:r>
            <a:r>
              <a:rPr lang="en-US" sz="2400" baseline="30000"/>
              <a:t>2</a:t>
            </a:r>
            <a:r>
              <a:rPr lang="en-US" sz="2400"/>
              <a:t> of surface area (about ½ as big as room)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Small intestine has surface area of a tennis court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80 km of tubules in a single kidney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100,000 km of blood vessels = almost 3x circumference of the earth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C932-F1ED-4681-9070-3E2EB2F30CC0}" type="slidenum">
              <a:rPr lang="en-US"/>
              <a:pPr/>
              <a:t>21</a:t>
            </a:fld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on earth do such large surface areas fit into our bodies???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2ABD-30E7-42FA-B28B-0902C28343A9}" type="slidenum">
              <a:rPr lang="en-US"/>
              <a:pPr/>
              <a:t>22</a:t>
            </a:fld>
            <a:endParaRPr lang="en-US"/>
          </a:p>
        </p:txBody>
      </p:sp>
      <p:sp>
        <p:nvSpPr>
          <p:cNvPr id="168971" name="Text Box 11"/>
          <p:cNvSpPr txBox="1">
            <a:spLocks noChangeArrowheads="1"/>
          </p:cNvSpPr>
          <p:nvPr/>
        </p:nvSpPr>
        <p:spPr bwMode="auto">
          <a:xfrm>
            <a:off x="898525" y="4456113"/>
            <a:ext cx="42703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Micrographs - lung and intestinal tissues</a:t>
            </a:r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on earth do such large surface areas fit into our bodies</a:t>
            </a:r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168969" name="Text Box 9"/>
          <p:cNvSpPr txBox="1">
            <a:spLocks noChangeArrowheads="1"/>
          </p:cNvSpPr>
          <p:nvPr/>
        </p:nvSpPr>
        <p:spPr bwMode="auto">
          <a:xfrm>
            <a:off x="5653088" y="6110288"/>
            <a:ext cx="2419350" cy="36671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Small Intestine Tissue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001DF-C80F-472A-A7C2-8AD454E8A449}" type="slidenum">
              <a:rPr lang="en-US"/>
              <a:pPr/>
              <a:t>23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Exchange with environment is not direct for most animals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Body is covered with waterproof surface</a:t>
            </a:r>
          </a:p>
          <a:p>
            <a:pPr>
              <a:lnSpc>
                <a:spcPct val="90000"/>
              </a:lnSpc>
            </a:pPr>
            <a:r>
              <a:rPr lang="en-US"/>
              <a:t>Complex organ systems exchange materials</a:t>
            </a:r>
          </a:p>
          <a:p>
            <a:pPr>
              <a:lnSpc>
                <a:spcPct val="90000"/>
              </a:lnSpc>
            </a:pPr>
            <a:r>
              <a:rPr lang="en-US"/>
              <a:t>Organ systems are linked together, but not usually directly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Most organ systems are separated by interstitial fluid = a water-based solution that surrounds all cells in the animal body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Transport occurs through the interstitial fluid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0104C-933D-4E9E-920D-23DCF185BD2C}" type="slidenum">
              <a:rPr lang="en-US"/>
              <a:pPr/>
              <a:t>24</a:t>
            </a:fld>
            <a:endParaRPr lang="en-US"/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4403725" y="1408113"/>
            <a:ext cx="3978275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- organization of organ systems showing indirect exchange through the interstitial fluid; same diagram on #29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254000" y="1158875"/>
            <a:ext cx="3556000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Indirect exchange between organism and environment, and between organ systems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D1AA-E7D0-47B7-A755-A902005AB8FA}" type="slidenum">
              <a:rPr lang="en-US"/>
              <a:pPr/>
              <a:t>25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/>
              <a:t>Do nutrients leap from our breakfast cereal to our cells???</a:t>
            </a:r>
          </a:p>
          <a:p>
            <a:r>
              <a:rPr lang="en-US"/>
              <a:t>Why do animals need nutrients anyways???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3F6DE-5B5A-40C8-B542-A9A1A21EB565}" type="slidenum">
              <a:rPr lang="en-US"/>
              <a:pPr/>
              <a:t>26</a:t>
            </a:fld>
            <a:endParaRPr 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/>
          <a:lstStyle/>
          <a:p>
            <a:r>
              <a:rPr lang="en-US" dirty="0"/>
              <a:t>Do nutrients leap from our breakfast cereal to our cells???</a:t>
            </a:r>
          </a:p>
          <a:p>
            <a:r>
              <a:rPr lang="en-US" dirty="0" smtClean="0"/>
              <a:t>Why </a:t>
            </a:r>
            <a:r>
              <a:rPr lang="en-US" dirty="0"/>
              <a:t>do animals need nutrients anyways???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35AD-5164-4365-8386-CB7F3393B00D}" type="slidenum">
              <a:rPr lang="en-US"/>
              <a:pPr/>
              <a:t>27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/>
          <a:lstStyle/>
          <a:p>
            <a:r>
              <a:rPr lang="en-US" dirty="0"/>
              <a:t>Do nutrients leap from our breakfast cereal to our cells???</a:t>
            </a:r>
          </a:p>
          <a:p>
            <a:r>
              <a:rPr lang="en-US" dirty="0" smtClean="0"/>
              <a:t>Why </a:t>
            </a:r>
            <a:r>
              <a:rPr lang="en-US" dirty="0"/>
              <a:t>do animals need nutrients anyways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4EA28-B3D4-484B-B57C-F43CB8C9CC2A}" type="slidenum">
              <a:rPr lang="en-US"/>
              <a:pPr/>
              <a:t>28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Exchange with environment is not direct for complex animals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Body is covered with waterproof surface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Complex organ systems exchange materials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Organ systems are linked together, but not usually directly</a:t>
            </a:r>
          </a:p>
          <a:p>
            <a:pPr>
              <a:lnSpc>
                <a:spcPct val="90000"/>
              </a:lnSpc>
            </a:pPr>
            <a:r>
              <a:rPr lang="en-US"/>
              <a:t>Organ systems are separated by interstitial fluid = a water-based solution that surrounds all cells in the animal body</a:t>
            </a:r>
          </a:p>
          <a:p>
            <a:pPr>
              <a:lnSpc>
                <a:spcPct val="90000"/>
              </a:lnSpc>
            </a:pPr>
            <a:r>
              <a:rPr lang="en-US"/>
              <a:t>Transport occurs through the interstitial fluid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5BE87-059C-4C54-BCFD-76627DD9510B}" type="slidenum">
              <a:rPr lang="en-US"/>
              <a:pPr/>
              <a:t>29</a:t>
            </a:fld>
            <a:endParaRPr lang="en-US"/>
          </a:p>
        </p:txBody>
      </p:sp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254000" y="304800"/>
            <a:ext cx="3479800" cy="6494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dirty="0"/>
              <a:t>Indirect exchange between organ systems occurs via the interstitial fluid </a:t>
            </a:r>
          </a:p>
          <a:p>
            <a:pPr algn="ctr"/>
            <a:endParaRPr lang="en-US" sz="3200" dirty="0"/>
          </a:p>
          <a:p>
            <a:pPr algn="ctr"/>
            <a:r>
              <a:rPr lang="en-US" sz="3200" i="1" dirty="0"/>
              <a:t>one big exception: the </a:t>
            </a:r>
            <a:r>
              <a:rPr lang="en-US" sz="3200" i="1" dirty="0" err="1" smtClean="0"/>
              <a:t>Malpighian</a:t>
            </a:r>
            <a:r>
              <a:rPr lang="en-US" sz="3200" i="1" dirty="0" smtClean="0"/>
              <a:t> </a:t>
            </a:r>
            <a:r>
              <a:rPr lang="en-US" sz="3200" i="1" dirty="0"/>
              <a:t>excretory tubules in insects are directly connected to the digestive tract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EA5A7-21EC-4735-9031-7ABD3C9AFD26}" type="slidenum">
              <a:rPr lang="en-US"/>
              <a:pPr/>
              <a:t>3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What do all organisms have to do to make a living???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9403E-5888-40D6-9FE6-7701111A6FA5}" type="slidenum">
              <a:rPr lang="en-US"/>
              <a:pPr/>
              <a:t>30</a:t>
            </a:fld>
            <a:endParaRPr lang="en-US"/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4327525" y="1255713"/>
            <a:ext cx="39274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- cells - organism in a zebra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title"/>
          </p:nvPr>
        </p:nvSpPr>
        <p:spPr>
          <a:xfrm>
            <a:off x="200025" y="228600"/>
            <a:ext cx="3505200" cy="2133600"/>
          </a:xfrm>
        </p:spPr>
        <p:txBody>
          <a:bodyPr/>
          <a:lstStyle/>
          <a:p>
            <a:r>
              <a:rPr lang="en-US" sz="3600">
                <a:solidFill>
                  <a:schemeClr val="tx1"/>
                </a:solidFill>
              </a:rPr>
              <a:t>All complex organisms have a hierarchical organization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3276600" cy="2895600"/>
          </a:xfrm>
        </p:spPr>
        <p:txBody>
          <a:bodyPr/>
          <a:lstStyle/>
          <a:p>
            <a:r>
              <a:rPr lang="en-US" sz="2800"/>
              <a:t>Cells</a:t>
            </a:r>
          </a:p>
          <a:p>
            <a:r>
              <a:rPr lang="en-US" sz="2800"/>
              <a:t>Tissues</a:t>
            </a:r>
          </a:p>
          <a:p>
            <a:r>
              <a:rPr lang="en-US" sz="2800"/>
              <a:t>Organs</a:t>
            </a:r>
          </a:p>
          <a:p>
            <a:r>
              <a:rPr lang="en-US" sz="2800"/>
              <a:t>Organ systems</a:t>
            </a:r>
          </a:p>
          <a:p>
            <a:r>
              <a:rPr lang="en-US" sz="2800"/>
              <a:t>Organism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19063" y="5781675"/>
            <a:ext cx="3597275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Form Reflects Function!!!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D674-FAE6-49A7-99FB-A42D5D9CA752}" type="slidenum">
              <a:rPr lang="en-US"/>
              <a:pPr/>
              <a:t>31</a:t>
            </a:fld>
            <a:endParaRPr lang="en-US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Think of your heart, or this zebra’s – how are structure and function related???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A0CC2-9DF3-45E1-9EC2-7DB5ACCFB74E}" type="slidenum">
              <a:rPr lang="en-US"/>
              <a:pPr/>
              <a:t>32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Think of your heart, or this zebra’s – how are structure and function related</a:t>
            </a:r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140293" name="Text Box 5"/>
          <p:cNvSpPr txBox="1">
            <a:spLocks noChangeArrowheads="1"/>
          </p:cNvSpPr>
          <p:nvPr/>
        </p:nvSpPr>
        <p:spPr bwMode="auto">
          <a:xfrm>
            <a:off x="914400" y="5521325"/>
            <a:ext cx="4283075" cy="9556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chemeClr val="accent2"/>
                </a:solidFill>
              </a:rPr>
              <a:t>Yes, it really is often that simple and elegant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935A-63CF-4EBA-B639-7AD1C6104C45}" type="slidenum">
              <a:rPr lang="en-US"/>
              <a:pPr/>
              <a:t>33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Form and function are correlated from cells </a:t>
            </a:r>
            <a:r>
              <a:rPr lang="en-US" sz="4000">
                <a:sym typeface="Wingdings" pitchFamily="2" charset="2"/>
              </a:rPr>
              <a:t></a:t>
            </a:r>
            <a:r>
              <a:rPr lang="en-US" sz="4000"/>
              <a:t> whole organism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8"/>
            <a:ext cx="8229600" cy="4525962"/>
          </a:xfrm>
        </p:spPr>
        <p:txBody>
          <a:bodyPr/>
          <a:lstStyle/>
          <a:p>
            <a:r>
              <a:rPr lang="en-US"/>
              <a:t>We learned about cells in 111….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Cells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folHlink"/>
                </a:solidFill>
              </a:rPr>
              <a:t>Tissues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Organs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Organ systems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Organism</a:t>
            </a:r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 rot="10800000">
            <a:off x="6696075" y="2209800"/>
            <a:ext cx="2433638" cy="2233613"/>
          </a:xfrm>
          <a:prstGeom prst="cloudCallout">
            <a:avLst>
              <a:gd name="adj1" fmla="val 69569"/>
              <a:gd name="adj2" fmla="val -77935"/>
            </a:avLst>
          </a:prstGeom>
          <a:solidFill>
            <a:srgbClr val="97F84E"/>
          </a:solidFill>
          <a:ln w="9525">
            <a:solidFill>
              <a:srgbClr val="97F84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/>
            <a:r>
              <a:rPr lang="en-US" sz="2800" dirty="0"/>
              <a:t>Let’s talk about tissues!!!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33A8-BE0A-441B-8EE0-B789CB751FAD}" type="slidenum">
              <a:rPr lang="en-US"/>
              <a:pPr/>
              <a:t>34</a:t>
            </a:fld>
            <a:endParaRPr lang="en-US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1431925" y="2932113"/>
            <a:ext cx="25177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tissue types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3200"/>
              <a:t>Four major tissue types –</a:t>
            </a:r>
            <a:r>
              <a:rPr lang="en-US" sz="2800"/>
              <a:t> </a:t>
            </a:r>
            <a:br>
              <a:rPr lang="en-US" sz="2800"/>
            </a:br>
            <a:r>
              <a:rPr lang="en-US" sz="2800">
                <a:solidFill>
                  <a:schemeClr val="tx1"/>
                </a:solidFill>
              </a:rPr>
              <a:t>read more in text</a:t>
            </a: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2503488" y="1289050"/>
            <a:ext cx="1473200" cy="846138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5081588" y="1289050"/>
            <a:ext cx="1620837" cy="846138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7543800" y="1171575"/>
            <a:ext cx="1600200" cy="1752600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146050" y="6011863"/>
            <a:ext cx="957263" cy="84613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CB494-CE58-4AA6-B530-24A742FF96F8}" type="slidenum">
              <a:rPr lang="en-US"/>
              <a:pPr/>
              <a:t>35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Epithelial Tissues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Sheets of cells that cover the body surfaces and line many of the internal organs</a:t>
            </a:r>
          </a:p>
          <a:p>
            <a:pPr>
              <a:lnSpc>
                <a:spcPct val="90000"/>
              </a:lnSpc>
            </a:pPr>
            <a:r>
              <a:rPr lang="en-US"/>
              <a:t>Base of epithelial tissue is attached to a basement membrane</a:t>
            </a:r>
          </a:p>
          <a:p>
            <a:pPr>
              <a:lnSpc>
                <a:spcPct val="90000"/>
              </a:lnSpc>
            </a:pPr>
            <a:r>
              <a:rPr lang="en-US"/>
              <a:t>The free (exposed) surface has cells that are either cuboidal, columnar or squamous (tile shaped)</a:t>
            </a:r>
          </a:p>
          <a:p>
            <a:pPr>
              <a:lnSpc>
                <a:spcPct val="90000"/>
              </a:lnSpc>
            </a:pPr>
            <a:r>
              <a:rPr lang="en-US"/>
              <a:t>Shape reflects function!</a:t>
            </a:r>
          </a:p>
          <a:p>
            <a:pPr>
              <a:lnSpc>
                <a:spcPct val="90000"/>
              </a:lnSpc>
            </a:pPr>
            <a:r>
              <a:rPr lang="en-US"/>
              <a:t>Some epithelia waterproof, some leak, some secrete, some slough off….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47A-710E-46C8-A19E-0900D72AB481}" type="slidenum">
              <a:rPr lang="en-US"/>
              <a:pPr/>
              <a:t>36</a:t>
            </a:fld>
            <a:endParaRPr lang="en-US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022725" y="1484313"/>
            <a:ext cx="42957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sub-types of epithelial tissues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88925" y="304800"/>
            <a:ext cx="28352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/>
              <a:t>Epithelial tissues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28600" y="1828800"/>
            <a:ext cx="2971800" cy="447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Which do you think are </a:t>
            </a:r>
            <a:r>
              <a:rPr lang="en-US" sz="3200">
                <a:solidFill>
                  <a:schemeClr val="accent2"/>
                </a:solidFill>
              </a:rPr>
              <a:t>waterproof???</a:t>
            </a:r>
          </a:p>
          <a:p>
            <a:pPr algn="ctr"/>
            <a:r>
              <a:rPr lang="en-US" sz="3200"/>
              <a:t>Which </a:t>
            </a:r>
            <a:r>
              <a:rPr lang="en-US" sz="3200">
                <a:solidFill>
                  <a:schemeClr val="accent2"/>
                </a:solidFill>
              </a:rPr>
              <a:t>leaky???</a:t>
            </a:r>
          </a:p>
          <a:p>
            <a:pPr algn="ctr"/>
            <a:r>
              <a:rPr lang="en-US" sz="3200"/>
              <a:t>Which </a:t>
            </a:r>
            <a:r>
              <a:rPr lang="en-US" sz="3200">
                <a:solidFill>
                  <a:schemeClr val="accent2"/>
                </a:solidFill>
              </a:rPr>
              <a:t>secrete???</a:t>
            </a:r>
            <a:r>
              <a:rPr lang="en-US" sz="3200"/>
              <a:t> </a:t>
            </a:r>
          </a:p>
          <a:p>
            <a:pPr algn="ctr"/>
            <a:r>
              <a:rPr lang="en-US" sz="3200"/>
              <a:t>Which </a:t>
            </a:r>
            <a:r>
              <a:rPr lang="en-US" sz="3200">
                <a:solidFill>
                  <a:schemeClr val="accent2"/>
                </a:solidFill>
              </a:rPr>
              <a:t>slough off???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61BBD-46B9-4589-AA54-CFA9FF804FD1}" type="slidenum">
              <a:rPr lang="en-US"/>
              <a:pPr/>
              <a:t>37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Connective Tissues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Cells held in a fibrous or fluid extra-cellular matrix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Matrix generally secreted by the cells</a:t>
            </a:r>
          </a:p>
          <a:p>
            <a:pPr>
              <a:lnSpc>
                <a:spcPct val="90000"/>
              </a:lnSpc>
            </a:pPr>
            <a:r>
              <a:rPr lang="en-US"/>
              <a:t>Many types and sub-types of connective tissue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Loose – bind and shape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Adipose – store fat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Fibrous – strong connections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Cartilage – cushions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Bone – support system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Blood – connects tissues to resources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A3F8-EC51-4506-8B04-8FBD6E46C495}" type="slidenum">
              <a:rPr lang="en-US"/>
              <a:pPr/>
              <a:t>38</a:t>
            </a:fld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makes the “bones” of plants???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2B053-C02C-4616-BA33-6D358BD07B66}" type="slidenum">
              <a:rPr lang="en-US"/>
              <a:pPr/>
              <a:t>39</a:t>
            </a:fld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makes the “bones” of plants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D122E-FF11-4438-A77D-49D2C977EF01}" type="slidenum">
              <a:rPr lang="en-US"/>
              <a:pPr/>
              <a:t>4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What do organisms have to do to make a living???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9530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9581D-D062-40BC-8DFC-6660EBD5DC20}" type="slidenum">
              <a:rPr lang="en-US"/>
              <a:pPr/>
              <a:t>40</a:t>
            </a:fld>
            <a:endParaRPr 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about the blood???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6BD3-171E-4769-9433-3AAD83FA6D20}" type="slidenum">
              <a:rPr lang="en-US"/>
              <a:pPr/>
              <a:t>41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makes the “blood” of plants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B93A-95E8-4E12-990F-3127F69F40CB}" type="slidenum">
              <a:rPr lang="en-US"/>
              <a:pPr/>
              <a:t>42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Muscle Tissue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Composed of cells that can contract </a:t>
            </a:r>
          </a:p>
          <a:p>
            <a:pPr>
              <a:lnSpc>
                <a:spcPct val="90000"/>
              </a:lnSpc>
            </a:pPr>
            <a:r>
              <a:rPr lang="en-US"/>
              <a:t>Skeletal = enable movement, attached to bones by tendons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Voluntary = under conscious nervous system control</a:t>
            </a:r>
          </a:p>
          <a:p>
            <a:pPr>
              <a:lnSpc>
                <a:spcPct val="90000"/>
              </a:lnSpc>
            </a:pPr>
            <a:r>
              <a:rPr lang="en-US"/>
              <a:t>Cardiac = forms the heart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Involuntary</a:t>
            </a:r>
          </a:p>
          <a:p>
            <a:pPr>
              <a:lnSpc>
                <a:spcPct val="90000"/>
              </a:lnSpc>
            </a:pPr>
            <a:r>
              <a:rPr lang="en-US"/>
              <a:t>Smooth or visceral = surround the digestive tract, other organs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Involuntary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7386-8A6A-4CF6-A2C0-A865A2E3D89A}" type="slidenum">
              <a:rPr lang="en-US"/>
              <a:pPr/>
              <a:t>43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Nervous Tissue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Transmits messages from one part of body to another</a:t>
            </a:r>
          </a:p>
          <a:p>
            <a:r>
              <a:rPr lang="en-US"/>
              <a:t>Nerve cells have a central cell body + appendages that carry messages toward or away from the cell (dendrites/axons)</a:t>
            </a:r>
          </a:p>
          <a:p>
            <a:r>
              <a:rPr lang="en-US"/>
              <a:t>Appendages may be a meter long in humans!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A0ACA-DA5B-42B8-AE71-7292E0BF0623}" type="slidenum">
              <a:rPr lang="en-US"/>
              <a:pPr/>
              <a:t>44</a:t>
            </a:fld>
            <a:endParaRPr 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 all animal tissue types have directly analogous tissue types in plants???</a:t>
            </a:r>
          </a:p>
          <a:p>
            <a:r>
              <a:rPr lang="en-US"/>
              <a:t>Epithelial???</a:t>
            </a:r>
          </a:p>
          <a:p>
            <a:r>
              <a:rPr lang="en-US"/>
              <a:t>Connective???</a:t>
            </a:r>
          </a:p>
          <a:p>
            <a:r>
              <a:rPr lang="en-US"/>
              <a:t>Muscle???</a:t>
            </a:r>
          </a:p>
          <a:p>
            <a:r>
              <a:rPr lang="en-US"/>
              <a:t>Nervous???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77C6-239D-4E78-B494-DD6737C3635E}" type="slidenum">
              <a:rPr lang="en-US"/>
              <a:pPr/>
              <a:t>45</a:t>
            </a:fld>
            <a:endParaRPr lang="en-US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5257800"/>
          </a:xfrm>
        </p:spPr>
        <p:txBody>
          <a:bodyPr/>
          <a:lstStyle/>
          <a:p>
            <a:r>
              <a:rPr lang="en-US" dirty="0"/>
              <a:t>Do all animal tissue types have directly analogous tissue types in plants???</a:t>
            </a:r>
          </a:p>
          <a:p>
            <a:r>
              <a:rPr lang="en-US" dirty="0"/>
              <a:t>Epithelial</a:t>
            </a:r>
            <a:r>
              <a:rPr lang="en-US" dirty="0">
                <a:solidFill>
                  <a:schemeClr val="accent2"/>
                </a:solidFill>
              </a:rPr>
              <a:t> – </a:t>
            </a:r>
            <a:endParaRPr lang="en-US" dirty="0"/>
          </a:p>
          <a:p>
            <a:r>
              <a:rPr lang="en-US" dirty="0"/>
              <a:t>Connective </a:t>
            </a:r>
            <a:r>
              <a:rPr lang="en-US" dirty="0" smtClean="0">
                <a:solidFill>
                  <a:schemeClr val="accent2"/>
                </a:solidFill>
              </a:rPr>
              <a:t>–</a:t>
            </a:r>
          </a:p>
          <a:p>
            <a:r>
              <a:rPr lang="en-US" dirty="0" smtClean="0"/>
              <a:t>Muscle </a:t>
            </a:r>
            <a:r>
              <a:rPr lang="en-US" dirty="0" smtClean="0">
                <a:solidFill>
                  <a:schemeClr val="accent2"/>
                </a:solidFill>
              </a:rPr>
              <a:t>–</a:t>
            </a:r>
          </a:p>
          <a:p>
            <a:r>
              <a:rPr lang="en-US" dirty="0" smtClean="0"/>
              <a:t>Nervous </a:t>
            </a:r>
            <a:r>
              <a:rPr lang="en-US" dirty="0">
                <a:solidFill>
                  <a:schemeClr val="accent2"/>
                </a:solidFill>
              </a:rPr>
              <a:t>– 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CDF3D-6596-46A2-AB7D-5EBFFF842A34}" type="slidenum">
              <a:rPr lang="en-US"/>
              <a:pPr/>
              <a:t>46</a:t>
            </a:fld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Organs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Composed of two or more types of tissues organized into a functional unit</a:t>
            </a:r>
            <a:endParaRPr lang="en-US" b="1"/>
          </a:p>
          <a:p>
            <a:pPr>
              <a:lnSpc>
                <a:spcPct val="90000"/>
              </a:lnSpc>
            </a:pPr>
            <a:r>
              <a:rPr lang="en-US"/>
              <a:t>Tissues are often in layers, or they may be integrated throughout the organ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Stomach has layers of epithelial, connective, muscle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Skin has layers of epithelial, connective, muscle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All tissues have blood vessels and nerve tissues integrated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42D06-4E22-4D6B-A31F-DBBD2C991904}" type="slidenum">
              <a:rPr lang="en-US"/>
              <a:pPr/>
              <a:t>47</a:t>
            </a:fld>
            <a:endParaRPr lang="en-US"/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2727325" y="5522913"/>
            <a:ext cx="26320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body cavities</a:t>
            </a: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/>
              <a:t>Most animals have body cavities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3810000"/>
          </a:xfrm>
        </p:spPr>
        <p:txBody>
          <a:bodyPr/>
          <a:lstStyle/>
          <a:p>
            <a:r>
              <a:rPr lang="en-US" dirty="0"/>
              <a:t>These are fluid filled spaces that cushion and suspend organs</a:t>
            </a:r>
          </a:p>
          <a:p>
            <a:r>
              <a:rPr lang="en-US" dirty="0"/>
              <a:t>Sometimes they also give the body shape</a:t>
            </a:r>
          </a:p>
          <a:p>
            <a:r>
              <a:rPr lang="en-US" dirty="0"/>
              <a:t>In vertebrates, many organs are held in place in the body cavity by layers of connective tissues (mesenteries) and sheets of muscle (diaphragm)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7A543-CE65-4CCB-BDA0-B4EE1E7B3252}" type="slidenum">
              <a:rPr lang="en-US"/>
              <a:pPr/>
              <a:t>48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858962"/>
          </a:xfrm>
        </p:spPr>
        <p:txBody>
          <a:bodyPr/>
          <a:lstStyle/>
          <a:p>
            <a:r>
              <a:rPr lang="en-US"/>
              <a:t>Organ Systems:</a:t>
            </a:r>
            <a:br>
              <a:rPr lang="en-US"/>
            </a:br>
            <a:r>
              <a:rPr lang="en-US" sz="3200"/>
              <a:t> groups of related organs that maintain various body functions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382000" cy="4191000"/>
          </a:xfrm>
        </p:spPr>
        <p:txBody>
          <a:bodyPr/>
          <a:lstStyle/>
          <a:p>
            <a:r>
              <a:rPr lang="en-US"/>
              <a:t>Complex organ systems are present in most animals </a:t>
            </a:r>
          </a:p>
          <a:p>
            <a:r>
              <a:rPr lang="en-US"/>
              <a:t>All organ systems are interdependent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Functions are coordinated (ex: digestive + vascular)</a:t>
            </a:r>
          </a:p>
          <a:p>
            <a:r>
              <a:rPr lang="en-US"/>
              <a:t>All systems work together to maintain homeostasis (~constant internal conditions, more on this later)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2A49-7E4D-4D62-930D-2000A78308B3}" type="slidenum">
              <a:rPr lang="en-US"/>
              <a:pPr/>
              <a:t>49</a:t>
            </a:fld>
            <a:endParaRPr lang="en-US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355725" y="3236913"/>
            <a:ext cx="58959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Table – all the organ systems found in a complex animal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935162"/>
          </a:xfrm>
        </p:spPr>
        <p:txBody>
          <a:bodyPr/>
          <a:lstStyle/>
          <a:p>
            <a:r>
              <a:rPr lang="en-US" sz="3600"/>
              <a:t>Organ Systems:</a:t>
            </a:r>
            <a:r>
              <a:rPr lang="en-US" sz="4800"/>
              <a:t/>
            </a:r>
            <a:br>
              <a:rPr lang="en-US" sz="4800"/>
            </a:br>
            <a:r>
              <a:rPr lang="en-US" sz="3600"/>
              <a:t> </a:t>
            </a:r>
            <a:r>
              <a:rPr lang="en-US" sz="3200"/>
              <a:t>most complex animals have 11 major organ systems – image search for a table like this one</a:t>
            </a:r>
            <a:endParaRPr lang="en-US" sz="32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C33AF-C2A6-484B-A387-4D74248707D5}" type="slidenum">
              <a:rPr lang="en-US"/>
              <a:pPr/>
              <a:t>5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/>
              <a:t>What makes an animal an animal?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EA27-AF58-4A6D-BEB5-9E6F2E51B148}" type="slidenum">
              <a:rPr lang="en-US"/>
              <a:pPr/>
              <a:t>50</a:t>
            </a:fld>
            <a:endParaRPr lang="en-US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574925" y="1636713"/>
            <a:ext cx="46640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Diagrams – closeups of the major organ systems; similar diagrams on next 4 slides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812925" y="5857875"/>
            <a:ext cx="1449388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Digestive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7162800" y="5867400"/>
            <a:ext cx="1652588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Circulatory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15E4C-294A-4CDB-83DD-502CAC5B68AB}" type="slidenum">
              <a:rPr lang="en-US"/>
              <a:pPr/>
              <a:t>51</a:t>
            </a:fld>
            <a:endParaRPr lang="en-US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2514600" y="5857875"/>
            <a:ext cx="1754188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Respiratory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7315200" y="5867400"/>
            <a:ext cx="1295400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Immune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78015-430A-40BE-AE3F-AB05666E8FFD}" type="slidenum">
              <a:rPr lang="en-US"/>
              <a:pPr/>
              <a:t>52</a:t>
            </a:fld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947863" y="5591175"/>
            <a:ext cx="1481138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Excretory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975475" y="5508625"/>
            <a:ext cx="1330325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Nervous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C173-1151-4D1E-B520-2AEFA64705B1}" type="slidenum">
              <a:rPr lang="en-US"/>
              <a:pPr/>
              <a:t>53</a:t>
            </a:fld>
            <a:endParaRPr lang="en-US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133600" y="5570538"/>
            <a:ext cx="1992313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Reproductive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7118350" y="5580063"/>
            <a:ext cx="1568450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Endocrine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9067E-CC1D-41ED-A7E3-8E7BB3E85498}" type="slidenum">
              <a:rPr lang="en-US"/>
              <a:pPr/>
              <a:t>54</a:t>
            </a:fld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2895600" y="5257800"/>
            <a:ext cx="2286000" cy="8318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chemeClr val="accent2"/>
                </a:solidFill>
              </a:rPr>
              <a:t>Skeletal and Integumentary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6950075" y="5429250"/>
            <a:ext cx="1431925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Muscular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050C-7A0C-43BD-9D9A-ECF0DCFA195D}" type="slidenum">
              <a:rPr lang="en-US"/>
              <a:pPr/>
              <a:t>55</a:t>
            </a:fld>
            <a:endParaRPr lang="en-US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4403725" y="1027113"/>
            <a:ext cx="40544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summary of organ systems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23825" y="827088"/>
            <a:ext cx="344487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Organ systems are integrated in both structure and function to produce the whole organism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5D643-B7C9-406C-8DA7-3FEE687C0C9E}" type="slidenum">
              <a:rPr lang="en-US"/>
              <a:pPr/>
              <a:t>56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/>
              <a:t>Bioenergetic Principles Regulate Organism Activity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Bioenergetics: the flow of energy through the animal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Controlled by energy sources </a:t>
            </a:r>
            <a:r>
              <a:rPr lang="en-US" i="1"/>
              <a:t>vs</a:t>
            </a:r>
            <a:r>
              <a:rPr lang="en-US"/>
              <a:t>. energy uses (food intake </a:t>
            </a:r>
            <a:r>
              <a:rPr lang="en-US" i="1"/>
              <a:t>vs</a:t>
            </a:r>
            <a:r>
              <a:rPr lang="en-US"/>
              <a:t>. metabolism)</a:t>
            </a:r>
          </a:p>
          <a:p>
            <a:pPr>
              <a:lnSpc>
                <a:spcPct val="90000"/>
              </a:lnSpc>
            </a:pPr>
            <a:r>
              <a:rPr lang="en-US"/>
              <a:t>Metabolic rates vary based on size, activity levels, homeostasis strategy and thermoregulation strategy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Important selection pressures include the physical environment and interactions with other organisms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4B1B-35CD-480D-8650-01C591255B94}" type="slidenum">
              <a:rPr lang="en-US"/>
              <a:pPr/>
              <a:t>57</a:t>
            </a:fld>
            <a:endParaRPr lang="en-US"/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4343400" y="950913"/>
            <a:ext cx="42322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bioenergetics in an organism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381000" y="854075"/>
            <a:ext cx="3200400" cy="460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/>
              <a:t>Energy management:</a:t>
            </a:r>
            <a:r>
              <a:rPr lang="en-US" sz="3200"/>
              <a:t> food supplies energy to fund metabolism, maintain homeostasis, and support activity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0B25-9163-410D-9A5B-BD589E35EB7C}" type="slidenum">
              <a:rPr lang="en-US"/>
              <a:pPr/>
              <a:t>58</a:t>
            </a:fld>
            <a:endParaRPr 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Influences on Metabolic Rate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Body size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Inverse relationship between size and metabolic rate per unit mass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Evidence is clear; explanation is unclear</a:t>
            </a:r>
          </a:p>
          <a:p>
            <a:r>
              <a:rPr lang="en-US"/>
              <a:t>Activity level</a:t>
            </a:r>
          </a:p>
          <a:p>
            <a:r>
              <a:rPr lang="en-US">
                <a:solidFill>
                  <a:schemeClr val="bg2"/>
                </a:solidFill>
              </a:rPr>
              <a:t>Homeostasis strategy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It “costs” more to regulate</a:t>
            </a:r>
          </a:p>
          <a:p>
            <a:r>
              <a:rPr lang="en-US">
                <a:solidFill>
                  <a:schemeClr val="bg2"/>
                </a:solidFill>
              </a:rPr>
              <a:t>Thermoregulation strategy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B94E-CBD5-4572-9D8E-D980668C8566}" type="slidenum">
              <a:rPr lang="en-US"/>
              <a:pPr/>
              <a:t>59</a:t>
            </a:fld>
            <a:endParaRPr lang="en-US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Influences on Metabolic Rate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Body size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Inverse relationship between size and metabolic rate per unit mass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Evidence is clear; explanation is unclear</a:t>
            </a:r>
          </a:p>
          <a:p>
            <a:r>
              <a:rPr lang="en-US">
                <a:solidFill>
                  <a:schemeClr val="bg2"/>
                </a:solidFill>
              </a:rPr>
              <a:t>Activity level</a:t>
            </a:r>
          </a:p>
          <a:p>
            <a:r>
              <a:rPr lang="en-US"/>
              <a:t>Homeostasis strategy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It “costs” more to regulate</a:t>
            </a:r>
          </a:p>
          <a:p>
            <a:r>
              <a:rPr lang="en-US">
                <a:solidFill>
                  <a:schemeClr val="bg2"/>
                </a:solidFill>
              </a:rPr>
              <a:t>Thermoregulation strategy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87359-131C-4DE3-9397-9EFEC0C49D6A}" type="slidenum">
              <a:rPr lang="en-US"/>
              <a:pPr/>
              <a:t>6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/>
              <a:t>What makes an animal an animal?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28738"/>
            <a:ext cx="83820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175F-DAA7-40D4-A553-2E357D632F9C}" type="slidenum">
              <a:rPr lang="en-US"/>
              <a:pPr/>
              <a:t>60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Homeostasis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Maintenance of constant internal conditions (actually, within a range of tolerance)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Various control systems regulate temperature, salt concentrations, water content, pH, blood sugar, etc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Most control systems rely on negative feedback loops = the results of a process inhibit that process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process is self limiting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C213C-7EAD-4275-9E11-0D24486647CD}" type="slidenum">
              <a:rPr lang="en-US"/>
              <a:pPr/>
              <a:t>61</a:t>
            </a:fld>
            <a:endParaRPr lang="en-US"/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974725" y="2779713"/>
            <a:ext cx="25939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homeostasis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title"/>
          </p:nvPr>
        </p:nvSpPr>
        <p:spPr>
          <a:xfrm>
            <a:off x="114300" y="274638"/>
            <a:ext cx="8915400" cy="1143000"/>
          </a:xfrm>
        </p:spPr>
        <p:txBody>
          <a:bodyPr/>
          <a:lstStyle/>
          <a:p>
            <a:r>
              <a:rPr lang="en-US" sz="3600"/>
              <a:t>Most organisms regulate at least some components of their internal environment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1746-E06D-438B-913F-96C81ACB75E8}" type="slidenum">
              <a:rPr lang="en-US"/>
              <a:pPr/>
              <a:t>62</a:t>
            </a:fld>
            <a:endParaRPr lang="en-US"/>
          </a:p>
        </p:txBody>
      </p:sp>
      <p:sp>
        <p:nvSpPr>
          <p:cNvPr id="232450" name="Text Box 2"/>
          <p:cNvSpPr txBox="1">
            <a:spLocks noChangeArrowheads="1"/>
          </p:cNvSpPr>
          <p:nvPr/>
        </p:nvSpPr>
        <p:spPr bwMode="auto">
          <a:xfrm>
            <a:off x="3886200" y="3810000"/>
            <a:ext cx="25939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homeostasis</a:t>
            </a:r>
          </a:p>
        </p:txBody>
      </p:sp>
      <p:sp>
        <p:nvSpPr>
          <p:cNvPr id="232452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274638"/>
            <a:ext cx="8343900" cy="2544762"/>
          </a:xfrm>
        </p:spPr>
        <p:txBody>
          <a:bodyPr/>
          <a:lstStyle/>
          <a:p>
            <a:r>
              <a:rPr lang="en-US" sz="3600" dirty="0"/>
              <a:t>Homeostasis mechanisms primarily control the interstitial fluid – the inside of the cell is very dynamic, depending on metabolic activity</a:t>
            </a:r>
            <a:br>
              <a:rPr lang="en-US" sz="3600" dirty="0"/>
            </a:br>
            <a:r>
              <a:rPr lang="en-US" sz="2000" b="1" i="1" dirty="0">
                <a:solidFill>
                  <a:srgbClr val="FF0000"/>
                </a:solidFill>
              </a:rPr>
              <a:t>Freeman is </a:t>
            </a:r>
            <a:r>
              <a:rPr lang="en-US" sz="2000" b="1" i="1" dirty="0" smtClean="0">
                <a:solidFill>
                  <a:srgbClr val="FF0000"/>
                </a:solidFill>
              </a:rPr>
              <a:t>not completely </a:t>
            </a:r>
            <a:r>
              <a:rPr lang="en-US" sz="2000" b="1" i="1" dirty="0">
                <a:solidFill>
                  <a:srgbClr val="FF0000"/>
                </a:solidFill>
              </a:rPr>
              <a:t>accurate on this issue…..</a:t>
            </a:r>
            <a:endParaRPr lang="en-US" sz="3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BDF9-8207-44AA-BFD5-BD3DDFD575E3}" type="slidenum">
              <a:rPr lang="en-US"/>
              <a:pPr/>
              <a:t>63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Homeostasis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Maintenance of constant internal conditions (actually, within a range of tolerance)</a:t>
            </a:r>
          </a:p>
          <a:p>
            <a:pPr>
              <a:lnSpc>
                <a:spcPct val="90000"/>
              </a:lnSpc>
            </a:pPr>
            <a:r>
              <a:rPr lang="en-US"/>
              <a:t>Various control systems regulate temperature, salt concentrations, water content, pH, blood sugar, etc</a:t>
            </a:r>
          </a:p>
          <a:p>
            <a:pPr>
              <a:lnSpc>
                <a:spcPct val="90000"/>
              </a:lnSpc>
            </a:pPr>
            <a:r>
              <a:rPr lang="en-US"/>
              <a:t>Most control systems rely on negative feedback loops = the results of a process inhibit that process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Process is self limiting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609BC-0262-476D-821D-2895A7410976}" type="slidenum">
              <a:rPr lang="en-US"/>
              <a:pPr/>
              <a:t>64</a:t>
            </a:fld>
            <a:endParaRPr lang="en-US"/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4784725" y="1255713"/>
            <a:ext cx="32924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a mechanical representation of a negative feedback loop</a:t>
            </a: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76200" y="1079500"/>
            <a:ext cx="39624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/>
              <a:t>Feedback Loops: thermostats and furnaces are a non-living example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DBB3-AB20-4ED8-B3DD-25829B940950}" type="slidenum">
              <a:rPr lang="en-US"/>
              <a:pPr/>
              <a:t>65</a:t>
            </a:fld>
            <a:endParaRPr lang="en-US"/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898525" y="2322513"/>
            <a:ext cx="33686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Diagrams – representations of biological negative feedback loops</a:t>
            </a:r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09538"/>
            <a:ext cx="8496300" cy="1676400"/>
          </a:xfrm>
        </p:spPr>
        <p:txBody>
          <a:bodyPr/>
          <a:lstStyle/>
          <a:p>
            <a:r>
              <a:rPr lang="en-US" sz="3600"/>
              <a:t>Many similar strategies for regulation of blood chemistry, blood sugar, body temperature, etc etc etc</a:t>
            </a:r>
            <a:endParaRPr lang="en-US" sz="320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Homeostasis is dynamic….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5181600"/>
          </a:xfrm>
        </p:spPr>
        <p:txBody>
          <a:bodyPr/>
          <a:lstStyle/>
          <a:p>
            <a:r>
              <a:rPr lang="en-US" dirty="0"/>
              <a:t>All feedback loops are constantly monitored and levels are fluctuating within range</a:t>
            </a:r>
          </a:p>
          <a:p>
            <a:r>
              <a:rPr lang="en-US" dirty="0"/>
              <a:t>Not all animals maintain stable internal conditions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Regulators expend metabolic energy to maintain stability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Conformers don’t – internal values vary with external conditions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Some animals regulate some conditions, conform to others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13A80-EDED-4947-9733-0A01C6EB506A}" type="slidenum">
              <a:rPr lang="en-US"/>
              <a:pPr/>
              <a:t>66</a:t>
            </a:fld>
            <a:endParaRPr 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3102-DEE1-4144-B111-DAB3D69964C2}" type="slidenum">
              <a:rPr lang="en-US"/>
              <a:pPr/>
              <a:t>67</a:t>
            </a:fld>
            <a:endParaRPr lang="en-US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Influences on Metabolic Rate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Body size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Inverse relationship between size and metabolic rate per unit mass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Evidence is clear; explanation is unclear</a:t>
            </a:r>
          </a:p>
          <a:p>
            <a:r>
              <a:rPr lang="en-US">
                <a:solidFill>
                  <a:schemeClr val="bg2"/>
                </a:solidFill>
              </a:rPr>
              <a:t>Activity level</a:t>
            </a:r>
          </a:p>
          <a:p>
            <a:r>
              <a:rPr lang="en-US">
                <a:solidFill>
                  <a:schemeClr val="bg2"/>
                </a:solidFill>
              </a:rPr>
              <a:t>Homeostasis strategy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It “costs” more to regulate</a:t>
            </a:r>
          </a:p>
          <a:p>
            <a:r>
              <a:rPr lang="en-US"/>
              <a:t>Thermoregulation strategy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5D531-1B58-4F50-909F-41DFA6CE9DD6}" type="slidenum">
              <a:rPr lang="en-US"/>
              <a:pPr/>
              <a:t>68</a:t>
            </a:fld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Thermoregulation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029200"/>
          </a:xfrm>
        </p:spPr>
        <p:txBody>
          <a:bodyPr/>
          <a:lstStyle/>
          <a:p>
            <a:r>
              <a:rPr lang="en-US"/>
              <a:t>All biochemical processes are sensitive to temperature</a:t>
            </a:r>
          </a:p>
          <a:p>
            <a:r>
              <a:rPr lang="en-US"/>
              <a:t>Extreme temperatures can denature proteins or alter membrane function</a:t>
            </a:r>
          </a:p>
          <a:p>
            <a:r>
              <a:rPr lang="en-US"/>
              <a:t>Animals regulate their internal temperature to maintain metabolic function</a:t>
            </a:r>
          </a:p>
          <a:p>
            <a:r>
              <a:rPr lang="en-US"/>
              <a:t>Two main strategies have emerged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Ecothermy 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Endothermy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FE9C3-64AB-4425-81B7-EF381ECAA62C}" type="slidenum">
              <a:rPr lang="en-US"/>
              <a:pPr/>
              <a:t>69</a:t>
            </a:fld>
            <a:endParaRPr lang="en-US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Thermoregulation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495800"/>
          </a:xfrm>
        </p:spPr>
        <p:txBody>
          <a:bodyPr/>
          <a:lstStyle/>
          <a:p>
            <a:r>
              <a:rPr lang="en-US">
                <a:sym typeface="Wingdings" pitchFamily="2" charset="2"/>
              </a:rPr>
              <a:t>Ectothermic animals gain heat from the surrounding environment</a:t>
            </a:r>
          </a:p>
          <a:p>
            <a:r>
              <a:rPr lang="en-US">
                <a:sym typeface="Wingdings" pitchFamily="2" charset="2"/>
              </a:rPr>
              <a:t>Most invertebrates, fishes, amphibians and reptiles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Low metabolic rate when cold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Not always able to be active</a:t>
            </a:r>
            <a:endParaRPr lang="en-US">
              <a:solidFill>
                <a:srgbClr val="00FF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/>
              <a:t>Behavior is often used to regulate body temperature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C4983-1A91-49DF-84B1-A7396344DB6C}" type="slidenum">
              <a:rPr lang="en-US"/>
              <a:pPr/>
              <a:t>7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Structure and Function of Animal Systems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458200" cy="4953000"/>
          </a:xfrm>
        </p:spPr>
        <p:txBody>
          <a:bodyPr/>
          <a:lstStyle/>
          <a:p>
            <a:r>
              <a:rPr lang="en-US"/>
              <a:t>Focus on human biology, but will use comparative approach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Comparisons between animals of differing levels of complexity </a:t>
            </a:r>
          </a:p>
          <a:p>
            <a:r>
              <a:rPr lang="en-US"/>
              <a:t>We will correlate structure with function, at all levels of organization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Important theme in biology</a:t>
            </a:r>
          </a:p>
          <a:p>
            <a:r>
              <a:rPr lang="en-US"/>
              <a:t>Start with intro to basic principles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Then discussions of various organ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A4B2-9076-48CD-986A-AE6355691F42}" type="slidenum">
              <a:rPr lang="en-US"/>
              <a:pPr/>
              <a:t>70</a:t>
            </a:fld>
            <a:endParaRPr lang="en-US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Are ectothermic animals cold blooded???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10FD-A435-41A5-99EB-571B7E62F0D8}" type="slidenum">
              <a:rPr lang="en-US"/>
              <a:pPr/>
              <a:t>71</a:t>
            </a:fld>
            <a:endParaRPr lang="en-US"/>
          </a:p>
        </p:txBody>
      </p:sp>
      <p:sp>
        <p:nvSpPr>
          <p:cNvPr id="190470" name="Text Box 6"/>
          <p:cNvSpPr txBox="1">
            <a:spLocks noChangeArrowheads="1"/>
          </p:cNvSpPr>
          <p:nvPr/>
        </p:nvSpPr>
        <p:spPr bwMode="auto">
          <a:xfrm>
            <a:off x="4784725" y="2474913"/>
            <a:ext cx="40544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Graph – body temp vs. environmental temp in ectotherms vs. endotherms</a:t>
            </a:r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810000" cy="4953000"/>
          </a:xfrm>
        </p:spPr>
        <p:txBody>
          <a:bodyPr/>
          <a:lstStyle/>
          <a:p>
            <a:r>
              <a:rPr lang="en-US" dirty="0"/>
              <a:t>Are ectothermic animals cold blooded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E286-DC2D-4FF7-940F-4365F526B853}" type="slidenum">
              <a:rPr lang="en-US"/>
              <a:pPr/>
              <a:t>72</a:t>
            </a:fld>
            <a:endParaRPr lang="en-US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are the costs and benefits of ectothermy???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B87BD-D411-4EF6-A32D-6272A5629B93}" type="slidenum">
              <a:rPr lang="en-US"/>
              <a:pPr/>
              <a:t>73</a:t>
            </a:fld>
            <a:endParaRPr lang="en-US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/>
              <a:t>What are the costs and benefits of </a:t>
            </a:r>
            <a:r>
              <a:rPr lang="en-US" dirty="0" err="1"/>
              <a:t>ectothermy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2F5A-F24F-48A3-9555-6525D87A5D4B}" type="slidenum">
              <a:rPr lang="en-US"/>
              <a:pPr/>
              <a:t>74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4000"/>
              <a:t>Thermoregulation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5257800"/>
          </a:xfrm>
        </p:spPr>
        <p:txBody>
          <a:bodyPr/>
          <a:lstStyle/>
          <a:p>
            <a:r>
              <a:rPr lang="en-US">
                <a:sym typeface="Wingdings" pitchFamily="2" charset="2"/>
              </a:rPr>
              <a:t>Endothermic animals use energy to maintain a constant body temperature</a:t>
            </a:r>
          </a:p>
          <a:p>
            <a:r>
              <a:rPr lang="en-US">
                <a:sym typeface="Wingdings" pitchFamily="2" charset="2"/>
              </a:rPr>
              <a:t>Primarily mammals and birds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ym typeface="Wingdings" pitchFamily="2" charset="2"/>
              </a:rPr>
              <a:t>High metabolic rate generates waste heat that keeps the body warm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ym typeface="Wingdings" pitchFamily="2" charset="2"/>
              </a:rPr>
              <a:t>Most endotherms also gain some heat from their surroundings or behaviors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ym typeface="Wingdings" pitchFamily="2" charset="2"/>
              </a:rPr>
              <a:t>Some endotherms vary body temperature by season or time of day (hibernation, estivation, diurnation)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8C7DF-49FE-4859-9B95-0A793762A696}" type="slidenum">
              <a:rPr lang="en-US"/>
              <a:pPr/>
              <a:t>75</a:t>
            </a:fld>
            <a:endParaRPr 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are the costs and benefits of endothermy???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3377-8C9D-4264-8C9D-FB045FEEC73C}" type="slidenum">
              <a:rPr lang="en-US"/>
              <a:pPr/>
              <a:t>76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are the costs and benefits of </a:t>
            </a:r>
            <a:r>
              <a:rPr lang="en-US" dirty="0" err="1"/>
              <a:t>endothermy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64C17-F3C5-4EE4-8F66-581AAC018931}" type="slidenum">
              <a:rPr lang="en-US"/>
              <a:pPr/>
              <a:t>77</a:t>
            </a:fld>
            <a:endParaRPr lang="en-US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Most endotherms are terrestrial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/>
              <a:t>Moving on land requires more energy than moving in water (water supports)</a:t>
            </a:r>
          </a:p>
          <a:p>
            <a:r>
              <a:rPr lang="en-US"/>
              <a:t>Land T fluctuates more than water T (high heat capacity of H</a:t>
            </a:r>
            <a:r>
              <a:rPr lang="en-US" baseline="-25000"/>
              <a:t>2</a:t>
            </a:r>
            <a:r>
              <a:rPr lang="en-US"/>
              <a:t>O)</a:t>
            </a:r>
          </a:p>
          <a:p>
            <a:r>
              <a:rPr lang="en-US"/>
              <a:t>The development of endothermy was an important adaptation to the colonization of land</a:t>
            </a:r>
          </a:p>
          <a:p>
            <a:r>
              <a:rPr lang="en-US"/>
              <a:t>Many terrestrial animals are ectothermic, but few aquatic animals are endothermic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0326-66F3-4E9B-B141-576A20F76025}" type="slidenum">
              <a:rPr lang="en-US"/>
              <a:pPr/>
              <a:t>78</a:t>
            </a:fld>
            <a:endParaRPr lang="en-US"/>
          </a:p>
        </p:txBody>
      </p:sp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4784725" y="2474913"/>
            <a:ext cx="40544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Graph – body temp vs. environmental temp in ectotherms vs. endotherms</a:t>
            </a: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212725" y="798513"/>
            <a:ext cx="1463675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Always active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Slow when it’s cold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44E83-1BBE-48E3-9612-798AD6D3501F}" type="slidenum">
              <a:rPr lang="en-US"/>
              <a:pPr/>
              <a:t>79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29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 sz="3600"/>
              <a:t>Both endo’s and ecto’s have many strategies to regulate body temperature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r>
              <a:rPr lang="en-US" dirty="0"/>
              <a:t>Adjusting the rate of heat exchange with the environment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Adjusting </a:t>
            </a:r>
            <a:r>
              <a:rPr lang="en-US" dirty="0">
                <a:solidFill>
                  <a:schemeClr val="bg2"/>
                </a:solidFill>
              </a:rPr>
              <a:t>metabolic rate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2F49-DE0E-42F0-B748-CD6A4C7A2998}" type="slidenum">
              <a:rPr lang="en-US"/>
              <a:pPr/>
              <a:t>8</a:t>
            </a:fld>
            <a:endParaRPr lang="en-US"/>
          </a:p>
        </p:txBody>
      </p:sp>
      <p:sp>
        <p:nvSpPr>
          <p:cNvPr id="121865" name="Text Box 9"/>
          <p:cNvSpPr txBox="1">
            <a:spLocks noChangeArrowheads="1"/>
          </p:cNvSpPr>
          <p:nvPr/>
        </p:nvSpPr>
        <p:spPr bwMode="auto">
          <a:xfrm>
            <a:off x="6156325" y="2779713"/>
            <a:ext cx="25304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Table - the geological time scale</a:t>
            </a:r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953000" cy="4525963"/>
          </a:xfrm>
        </p:spPr>
        <p:txBody>
          <a:bodyPr/>
          <a:lstStyle/>
          <a:p>
            <a:r>
              <a:rPr lang="en-US"/>
              <a:t>Life has been on this planet for 3½ billion years!</a:t>
            </a:r>
          </a:p>
          <a:p>
            <a:r>
              <a:rPr lang="en-US"/>
              <a:t>Until about 700 million years ago, all organisms were______________?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3CC4-8ADE-47C9-973E-7DD38C7EB353}" type="slidenum">
              <a:rPr lang="en-US"/>
              <a:pPr/>
              <a:t>80</a:t>
            </a:fld>
            <a:endParaRPr lang="en-US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Adjusting the rate of heat exchange with the environment</a:t>
            </a: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Constriction or dilation of surface blood vessels</a:t>
            </a:r>
          </a:p>
          <a:p>
            <a:r>
              <a:rPr lang="en-US" dirty="0">
                <a:solidFill>
                  <a:schemeClr val="bg2"/>
                </a:solidFill>
              </a:rPr>
              <a:t>Raising of fur or feathers</a:t>
            </a:r>
          </a:p>
          <a:p>
            <a:r>
              <a:rPr lang="en-US" dirty="0">
                <a:solidFill>
                  <a:schemeClr val="bg2"/>
                </a:solidFill>
              </a:rPr>
              <a:t>Fat accumulation</a:t>
            </a:r>
          </a:p>
          <a:p>
            <a:r>
              <a:rPr lang="en-US" dirty="0">
                <a:solidFill>
                  <a:schemeClr val="bg2"/>
                </a:solidFill>
              </a:rPr>
              <a:t>Countercurrent heat </a:t>
            </a:r>
            <a:r>
              <a:rPr lang="en-US" dirty="0" smtClean="0">
                <a:solidFill>
                  <a:schemeClr val="bg2"/>
                </a:solidFill>
              </a:rPr>
              <a:t>exchange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Behaviors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6FF24-1448-4906-8DEE-F9BF71719898}" type="slidenum">
              <a:rPr lang="en-US"/>
              <a:pPr/>
              <a:t>81</a:t>
            </a:fld>
            <a:endParaRPr lang="en-US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/>
              <a:t>How would changing blood vessel diameter change the rate of heat exchange??? 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B787B-F219-470A-A2CB-4DEB52D11371}" type="slidenum">
              <a:rPr lang="en-US"/>
              <a:pPr/>
              <a:t>82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/>
              <a:t>How would changing blood vessel diameter change the rate of heat exchange??? 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7814F-98A2-4279-86EA-E133E82F40C3}" type="slidenum">
              <a:rPr lang="en-US"/>
              <a:pPr/>
              <a:t>83</a:t>
            </a:fld>
            <a:endParaRPr lang="en-US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Adjusting the rate of heat exchange with the environment</a:t>
            </a:r>
            <a:endParaRPr lang="en-US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Constriction or dilation of surface blood vessels</a:t>
            </a:r>
          </a:p>
          <a:p>
            <a:r>
              <a:rPr lang="en-US" dirty="0"/>
              <a:t>Raising of fur or feathers</a:t>
            </a:r>
          </a:p>
          <a:p>
            <a:r>
              <a:rPr lang="en-US" dirty="0">
                <a:solidFill>
                  <a:schemeClr val="bg2"/>
                </a:solidFill>
              </a:rPr>
              <a:t>Fat accumulation</a:t>
            </a:r>
          </a:p>
          <a:p>
            <a:r>
              <a:rPr lang="en-US" dirty="0">
                <a:solidFill>
                  <a:schemeClr val="bg2"/>
                </a:solidFill>
              </a:rPr>
              <a:t>Countercurrent heat </a:t>
            </a:r>
            <a:r>
              <a:rPr lang="en-US" dirty="0" smtClean="0">
                <a:solidFill>
                  <a:schemeClr val="bg2"/>
                </a:solidFill>
              </a:rPr>
              <a:t>exchange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Behaviors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9FE0-BED3-45B2-9558-40C6E5139120}" type="slidenum">
              <a:rPr lang="en-US"/>
              <a:pPr/>
              <a:t>84</a:t>
            </a:fld>
            <a:endParaRPr lang="en-US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would raising the fur or feathers change the rate of heat exchange??? 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9DADE-87AE-496B-9692-B7ADB0C27981}" type="slidenum">
              <a:rPr lang="en-US"/>
              <a:pPr/>
              <a:t>85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would raising the fur or feathers change the rate of heat exchange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1E1F-FEC2-418A-909A-1A435B99FF1B}" type="slidenum">
              <a:rPr lang="en-US"/>
              <a:pPr/>
              <a:t>86</a:t>
            </a:fld>
            <a:endParaRPr lang="en-US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Adjusting the rate of heat exchange with the environment</a:t>
            </a:r>
            <a:endParaRPr lang="en-US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Constriction or dilation of surface blood vessels</a:t>
            </a:r>
          </a:p>
          <a:p>
            <a:r>
              <a:rPr lang="en-US" dirty="0">
                <a:solidFill>
                  <a:schemeClr val="bg2"/>
                </a:solidFill>
              </a:rPr>
              <a:t>Raising of fur or feathers</a:t>
            </a:r>
          </a:p>
          <a:p>
            <a:r>
              <a:rPr lang="en-US" dirty="0"/>
              <a:t>Fat accumulation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Countercurrent heat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exchange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Behaviors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37B3D-881A-4670-B38A-4DDC88136397}" type="slidenum">
              <a:rPr lang="en-US"/>
              <a:pPr/>
              <a:t>87</a:t>
            </a:fld>
            <a:endParaRPr lang="en-US"/>
          </a:p>
        </p:txBody>
      </p:sp>
      <p:sp>
        <p:nvSpPr>
          <p:cNvPr id="105486" name="Text Box 14"/>
          <p:cNvSpPr txBox="1">
            <a:spLocks noChangeArrowheads="1"/>
          </p:cNvSpPr>
          <p:nvPr/>
        </p:nvSpPr>
        <p:spPr bwMode="auto">
          <a:xfrm>
            <a:off x="974725" y="2093913"/>
            <a:ext cx="4095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adipose tissue as insulation</a:t>
            </a:r>
          </a:p>
        </p:txBody>
      </p:sp>
      <p:sp>
        <p:nvSpPr>
          <p:cNvPr id="105482" name="Oval 10"/>
          <p:cNvSpPr>
            <a:spLocks noChangeArrowheads="1"/>
          </p:cNvSpPr>
          <p:nvPr/>
        </p:nvSpPr>
        <p:spPr bwMode="auto">
          <a:xfrm>
            <a:off x="0" y="4800600"/>
            <a:ext cx="1828800" cy="9144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1E1F-FEC2-418A-909A-1A435B99FF1B}" type="slidenum">
              <a:rPr lang="en-US"/>
              <a:pPr/>
              <a:t>88</a:t>
            </a:fld>
            <a:endParaRPr lang="en-US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Adjusting the rate of heat exchange with the environment</a:t>
            </a:r>
            <a:endParaRPr lang="en-US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Constriction or dilation of surface blood vessels</a:t>
            </a:r>
          </a:p>
          <a:p>
            <a:r>
              <a:rPr lang="en-US" dirty="0">
                <a:solidFill>
                  <a:schemeClr val="bg2"/>
                </a:solidFill>
              </a:rPr>
              <a:t>Raising of fur or feathers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Fat accumulation</a:t>
            </a:r>
          </a:p>
          <a:p>
            <a:r>
              <a:rPr lang="en-US" dirty="0"/>
              <a:t>Countercurrent heat </a:t>
            </a:r>
            <a:r>
              <a:rPr lang="en-US" dirty="0" smtClean="0"/>
              <a:t>exchange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Behaviors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20292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036F-6232-46F3-9AFA-5027F26C5FEF}" type="slidenum">
              <a:rPr lang="en-US"/>
              <a:pPr/>
              <a:t>89</a:t>
            </a:fld>
            <a:endParaRPr lang="en-US"/>
          </a:p>
        </p:txBody>
      </p:sp>
      <p:sp>
        <p:nvSpPr>
          <p:cNvPr id="106504" name="Text Box 8"/>
          <p:cNvSpPr txBox="1">
            <a:spLocks noChangeArrowheads="1"/>
          </p:cNvSpPr>
          <p:nvPr/>
        </p:nvSpPr>
        <p:spPr bwMode="auto">
          <a:xfrm>
            <a:off x="2270125" y="2779713"/>
            <a:ext cx="38258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countercurrent blood flow in bird’s leg and dolphin’s fin</a:t>
            </a:r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266700" y="228600"/>
            <a:ext cx="8610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Countercurrent Exchange: arterial blood is warmer (comes from body core); warms adjacent venous blood in extremities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1549-5CC0-468F-8E35-CE848813B956}" type="slidenum">
              <a:rPr lang="en-US"/>
              <a:pPr/>
              <a:t>9</a:t>
            </a:fld>
            <a:endParaRPr lang="en-US"/>
          </a:p>
        </p:txBody>
      </p:sp>
      <p:sp>
        <p:nvSpPr>
          <p:cNvPr id="143366" name="Text Box 6"/>
          <p:cNvSpPr txBox="1">
            <a:spLocks noChangeArrowheads="1"/>
          </p:cNvSpPr>
          <p:nvPr/>
        </p:nvSpPr>
        <p:spPr bwMode="auto">
          <a:xfrm>
            <a:off x="185738" y="793750"/>
            <a:ext cx="3395662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It’s always fun to study the geological time scale – it reveals the history of life on earth</a:t>
            </a:r>
          </a:p>
        </p:txBody>
      </p:sp>
      <p:sp>
        <p:nvSpPr>
          <p:cNvPr id="143367" name="Line 7"/>
          <p:cNvSpPr>
            <a:spLocks noChangeShapeType="1"/>
          </p:cNvSpPr>
          <p:nvPr/>
        </p:nvSpPr>
        <p:spPr bwMode="auto">
          <a:xfrm>
            <a:off x="685800" y="5486400"/>
            <a:ext cx="5791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68" name="Text Box 8"/>
          <p:cNvSpPr txBox="1">
            <a:spLocks noChangeArrowheads="1"/>
          </p:cNvSpPr>
          <p:nvPr/>
        </p:nvSpPr>
        <p:spPr bwMode="auto">
          <a:xfrm>
            <a:off x="746125" y="5065713"/>
            <a:ext cx="2698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What happened here???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235C-B891-4070-A7C1-E596B95BB347}" type="slidenum">
              <a:rPr lang="en-US"/>
              <a:pPr/>
              <a:t>90</a:t>
            </a:fld>
            <a:endParaRPr lang="en-US"/>
          </a:p>
        </p:txBody>
      </p:sp>
      <p:sp>
        <p:nvSpPr>
          <p:cNvPr id="174085" name="Text Box 5"/>
          <p:cNvSpPr txBox="1">
            <a:spLocks noChangeArrowheads="1"/>
          </p:cNvSpPr>
          <p:nvPr/>
        </p:nvSpPr>
        <p:spPr bwMode="auto">
          <a:xfrm>
            <a:off x="5394325" y="2474913"/>
            <a:ext cx="33686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countercurrent flow in deep muscles of fish</a:t>
            </a:r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3600"/>
              <a:t>Adjusting the rate of heat exchange with the environment</a:t>
            </a:r>
            <a:endParaRPr lang="en-US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4800600" cy="5257800"/>
          </a:xfrm>
        </p:spPr>
        <p:txBody>
          <a:bodyPr/>
          <a:lstStyle/>
          <a:p>
            <a:r>
              <a:rPr lang="en-US" sz="3000"/>
              <a:t>Some ectotherm fishes maintain higher temperatures in their deep swimming muscles with a heat exchanging pattern of blood flow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Increases aerobic respiration (thus ATP production) in those muscles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Partial endotherms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1E1F-FEC2-418A-909A-1A435B99FF1B}" type="slidenum">
              <a:rPr lang="en-US"/>
              <a:pPr/>
              <a:t>91</a:t>
            </a:fld>
            <a:endParaRPr lang="en-US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Adjusting the rate of heat exchange with the environment</a:t>
            </a:r>
            <a:endParaRPr lang="en-US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Constriction or dilation of surface blood vessels</a:t>
            </a:r>
          </a:p>
          <a:p>
            <a:r>
              <a:rPr lang="en-US" dirty="0">
                <a:solidFill>
                  <a:schemeClr val="bg2"/>
                </a:solidFill>
              </a:rPr>
              <a:t>Raising of fur or feathers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Fat accumulation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Countercurrent heat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exchange</a:t>
            </a:r>
          </a:p>
          <a:p>
            <a:r>
              <a:rPr lang="en-US" dirty="0" smtClean="0"/>
              <a:t>Behaviors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185909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7A782-3D8B-468B-9662-B98406945790}" type="slidenum">
              <a:rPr lang="en-US"/>
              <a:pPr/>
              <a:t>92</a:t>
            </a:fld>
            <a:endParaRPr lang="en-US"/>
          </a:p>
        </p:txBody>
      </p:sp>
      <p:sp>
        <p:nvSpPr>
          <p:cNvPr id="177158" name="Text Box 6"/>
          <p:cNvSpPr txBox="1">
            <a:spLocks noChangeArrowheads="1"/>
          </p:cNvSpPr>
          <p:nvPr/>
        </p:nvSpPr>
        <p:spPr bwMode="auto">
          <a:xfrm>
            <a:off x="6324600" y="2438400"/>
            <a:ext cx="2438400" cy="925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Image – dragonflies positioned for max or min solar exposure</a:t>
            </a:r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029200" cy="1143000"/>
          </a:xfrm>
        </p:spPr>
        <p:txBody>
          <a:bodyPr/>
          <a:lstStyle/>
          <a:p>
            <a:r>
              <a:rPr lang="en-US"/>
              <a:t>Behavior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410200" cy="5029200"/>
          </a:xfrm>
        </p:spPr>
        <p:txBody>
          <a:bodyPr/>
          <a:lstStyle/>
          <a:p>
            <a:r>
              <a:rPr lang="en-US"/>
              <a:t>Moving to shade/sun</a:t>
            </a:r>
          </a:p>
          <a:p>
            <a:r>
              <a:rPr lang="en-US"/>
              <a:t>Moving into/out of water </a:t>
            </a:r>
          </a:p>
          <a:p>
            <a:r>
              <a:rPr lang="en-US"/>
              <a:t>Restricting activity to night/day </a:t>
            </a:r>
          </a:p>
          <a:p>
            <a:r>
              <a:rPr lang="en-US"/>
              <a:t>Regulating body posture to manage solar exposure</a:t>
            </a:r>
          </a:p>
          <a:p>
            <a:r>
              <a:rPr lang="en-US"/>
              <a:t>Migrating</a:t>
            </a:r>
          </a:p>
          <a:p>
            <a:r>
              <a:rPr lang="en-US"/>
              <a:t>Social behavior to share heat (bees)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61064-10AE-45F7-A663-D6DE3AA6086D}" type="slidenum">
              <a:rPr lang="en-US"/>
              <a:pPr/>
              <a:t>93</a:t>
            </a:fld>
            <a:endParaRPr lang="en-US"/>
          </a:p>
        </p:txBody>
      </p:sp>
      <p:sp>
        <p:nvSpPr>
          <p:cNvPr id="108554" name="Text Box 10"/>
          <p:cNvSpPr txBox="1">
            <a:spLocks noChangeArrowheads="1"/>
          </p:cNvSpPr>
          <p:nvPr/>
        </p:nvSpPr>
        <p:spPr bwMode="auto">
          <a:xfrm>
            <a:off x="1050925" y="4913313"/>
            <a:ext cx="41687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Images – animals panting and spraying</a:t>
            </a:r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86800" cy="2133600"/>
          </a:xfrm>
        </p:spPr>
        <p:txBody>
          <a:bodyPr/>
          <a:lstStyle/>
          <a:p>
            <a:r>
              <a:rPr lang="en-US" sz="4000"/>
              <a:t>Sweating, panting, licking, spraying….often linked to behaviors….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0E0FC-4DAE-45EC-84E6-5116729D9D20}" type="slidenum">
              <a:rPr lang="en-US"/>
              <a:pPr/>
              <a:t>94</a:t>
            </a:fld>
            <a:endParaRPr 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 sz="4000"/>
              <a:t>Many strategies to regulate body temperature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Adjusting </a:t>
            </a:r>
            <a:r>
              <a:rPr lang="en-US" dirty="0">
                <a:solidFill>
                  <a:schemeClr val="bg2"/>
                </a:solidFill>
              </a:rPr>
              <a:t>the rate of heat exchange with the environment</a:t>
            </a:r>
          </a:p>
          <a:p>
            <a:r>
              <a:rPr lang="en-US" dirty="0" smtClean="0"/>
              <a:t>Adjusting </a:t>
            </a:r>
            <a:r>
              <a:rPr lang="en-US" dirty="0"/>
              <a:t>metabolic rate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281C-DF9C-4926-A33D-824C66B0DEEB}" type="slidenum">
              <a:rPr lang="en-US"/>
              <a:pPr/>
              <a:t>95</a:t>
            </a:fld>
            <a:endParaRPr lang="en-US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Adjusting metabolic rate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Increases or decreases in muscular activity (shivering, active motion)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bg2"/>
                </a:solidFill>
              </a:rPr>
              <a:t>Acclimation – many animals adjust to temperature changes throughout the seasons by changing enzyme type and quantity, altering lipids to keep membranes fluid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bg2"/>
                </a:solidFill>
              </a:rPr>
              <a:t>Torpor – some animals react to predictable temperature and food supply fluctuations by entering a state of reduced metabolism (hibernation, etc)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chemeClr val="bg2"/>
                </a:solidFill>
              </a:rPr>
              <a:t>Daylength is the likely trigger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F7611-282B-4323-A855-FCE3AA542DEF}" type="slidenum">
              <a:rPr lang="en-US"/>
              <a:pPr/>
              <a:t>96</a:t>
            </a:fld>
            <a:endParaRPr lang="en-US"/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2727325" y="2246313"/>
            <a:ext cx="39782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Graph – change in a moth’s thorax temperature with pre-flight shivering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EB13-37B2-4361-9C88-385A187EDF57}" type="slidenum">
              <a:rPr lang="en-US"/>
              <a:pPr/>
              <a:t>97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Adjusting metabolic rate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chemeClr val="bg2"/>
                </a:solidFill>
              </a:rPr>
              <a:t>Increases or decreases in muscular activity (shivering, active motion)</a:t>
            </a:r>
          </a:p>
          <a:p>
            <a:pPr>
              <a:lnSpc>
                <a:spcPct val="90000"/>
              </a:lnSpc>
            </a:pPr>
            <a:r>
              <a:rPr lang="en-US" sz="2800"/>
              <a:t>Acclimation – many animals adjust to temperature changes throughout the seasons by changing enzyme type and quantity, altering lipids to keep membranes fluid</a:t>
            </a:r>
          </a:p>
          <a:p>
            <a:pPr>
              <a:lnSpc>
                <a:spcPct val="90000"/>
              </a:lnSpc>
            </a:pPr>
            <a:r>
              <a:rPr lang="en-US" sz="2800"/>
              <a:t>Torpor – some animals react to predictable temperature and food supply fluctuations by entering a state of reduced metabolism (hibernation, etc)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/>
              <a:t>Daylength is the likely trigger for seasonal torpor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F2575-7052-4191-A443-B0AB06F40E94}" type="slidenum">
              <a:rPr lang="en-US"/>
              <a:pPr/>
              <a:t>98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REVIEW: Key Concepts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18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What separates animals from other organisms?</a:t>
            </a:r>
          </a:p>
          <a:p>
            <a:r>
              <a:rPr lang="en-US"/>
              <a:t>Introduction to structure and function relationships – the implications of being multicellular</a:t>
            </a:r>
          </a:p>
          <a:p>
            <a:r>
              <a:rPr lang="en-US"/>
              <a:t>Hierarchical organization in animals</a:t>
            </a:r>
          </a:p>
          <a:p>
            <a:r>
              <a:rPr lang="en-US"/>
              <a:t>Tissues</a:t>
            </a:r>
          </a:p>
          <a:p>
            <a:r>
              <a:rPr lang="en-US"/>
              <a:t>Organ systems</a:t>
            </a:r>
          </a:p>
          <a:p>
            <a:r>
              <a:rPr lang="en-US"/>
              <a:t>Bioenergetics and metabolic rates</a:t>
            </a:r>
            <a:endParaRPr lang="en-US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7490</TotalTime>
  <Words>2931</Words>
  <Application>Microsoft Office PowerPoint</Application>
  <PresentationFormat>On-screen Show (4:3)</PresentationFormat>
  <Paragraphs>517</Paragraphs>
  <Slides>98</Slides>
  <Notes>10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98</vt:i4>
      </vt:variant>
    </vt:vector>
  </HeadingPairs>
  <TitlesOfParts>
    <vt:vector size="99" baseType="lpstr">
      <vt:lpstr>Default Design</vt:lpstr>
      <vt:lpstr>Lecture #8 – Introduction to Animal Structure and Function</vt:lpstr>
      <vt:lpstr>Key Concepts</vt:lpstr>
      <vt:lpstr>What do all organisms have to do to make a living???</vt:lpstr>
      <vt:lpstr>What do organisms have to do to make a living???</vt:lpstr>
      <vt:lpstr>What makes an animal an animal?</vt:lpstr>
      <vt:lpstr>What makes an animal an animal?</vt:lpstr>
      <vt:lpstr>Structure and Function of Animal Systems</vt:lpstr>
      <vt:lpstr>Critical Thinking</vt:lpstr>
      <vt:lpstr>PowerPoint Presentation</vt:lpstr>
      <vt:lpstr>Critical Thinking</vt:lpstr>
      <vt:lpstr>Multi-cellularity imposes limitations, too</vt:lpstr>
      <vt:lpstr>Critical Thinking</vt:lpstr>
      <vt:lpstr>Critical Thinking</vt:lpstr>
      <vt:lpstr>Critical Thinking</vt:lpstr>
      <vt:lpstr>Critical Thinking</vt:lpstr>
      <vt:lpstr>Critical Thinking</vt:lpstr>
      <vt:lpstr>Constraints On Size And Shape: The physical environment affects animal evolution – as it does with all organisms</vt:lpstr>
      <vt:lpstr>Hands On</vt:lpstr>
      <vt:lpstr>Constraints On Size And Shape: The necessity of exchange with the environment affects animal evolution…. </vt:lpstr>
      <vt:lpstr>Most animals have much more complex exchange systems</vt:lpstr>
      <vt:lpstr>Critical Thinking</vt:lpstr>
      <vt:lpstr>Critical Thinking</vt:lpstr>
      <vt:lpstr>Exchange with environment is not direct for most animals</vt:lpstr>
      <vt:lpstr>PowerPoint Presentation</vt:lpstr>
      <vt:lpstr>Critical Thinking</vt:lpstr>
      <vt:lpstr>Critical Thinking</vt:lpstr>
      <vt:lpstr>Critical Thinking</vt:lpstr>
      <vt:lpstr>Exchange with environment is not direct for complex animals</vt:lpstr>
      <vt:lpstr>PowerPoint Presentation</vt:lpstr>
      <vt:lpstr>All complex organisms have a hierarchical organization</vt:lpstr>
      <vt:lpstr>Critical Thinking</vt:lpstr>
      <vt:lpstr>Critical Thinking</vt:lpstr>
      <vt:lpstr>Form and function are correlated from cells  whole organism</vt:lpstr>
      <vt:lpstr>Four major tissue types –  read more in text</vt:lpstr>
      <vt:lpstr>Epithelial Tissues</vt:lpstr>
      <vt:lpstr>PowerPoint Presentation</vt:lpstr>
      <vt:lpstr>Connective Tissues</vt:lpstr>
      <vt:lpstr>Critical Thinking</vt:lpstr>
      <vt:lpstr>Critical Thinking</vt:lpstr>
      <vt:lpstr>Critical Thinking</vt:lpstr>
      <vt:lpstr>Critical Thinking</vt:lpstr>
      <vt:lpstr>Muscle Tissue</vt:lpstr>
      <vt:lpstr>Nervous Tissue</vt:lpstr>
      <vt:lpstr>Critical Thinking</vt:lpstr>
      <vt:lpstr>Critical Thinking</vt:lpstr>
      <vt:lpstr>Organs</vt:lpstr>
      <vt:lpstr>Most animals have body cavities</vt:lpstr>
      <vt:lpstr>Organ Systems:  groups of related organs that maintain various body functions</vt:lpstr>
      <vt:lpstr>Organ Systems:  most complex animals have 11 major organ systems – image search for a table like this one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Bioenergetic Principles Regulate Organism Activity</vt:lpstr>
      <vt:lpstr>PowerPoint Presentation</vt:lpstr>
      <vt:lpstr>Influences on Metabolic Rate</vt:lpstr>
      <vt:lpstr>Influences on Metabolic Rate</vt:lpstr>
      <vt:lpstr>Homeostasis</vt:lpstr>
      <vt:lpstr>Most organisms regulate at least some components of their internal environment</vt:lpstr>
      <vt:lpstr>Homeostasis mechanisms primarily control the interstitial fluid – the inside of the cell is very dynamic, depending on metabolic activity Freeman is not completely accurate on this issue…..</vt:lpstr>
      <vt:lpstr>Homeostasis</vt:lpstr>
      <vt:lpstr>PowerPoint Presentation</vt:lpstr>
      <vt:lpstr>Many similar strategies for regulation of blood chemistry, blood sugar, body temperature, etc etc etc</vt:lpstr>
      <vt:lpstr>Homeostasis is dynamic….</vt:lpstr>
      <vt:lpstr>Influences on Metabolic Rate</vt:lpstr>
      <vt:lpstr>Thermoregulation</vt:lpstr>
      <vt:lpstr>Thermoregulation</vt:lpstr>
      <vt:lpstr>Critical Thinking</vt:lpstr>
      <vt:lpstr>Critical Thinking</vt:lpstr>
      <vt:lpstr>Critical Thinking</vt:lpstr>
      <vt:lpstr>Critical Thinking</vt:lpstr>
      <vt:lpstr>Thermoregulation</vt:lpstr>
      <vt:lpstr>Critical Thinking</vt:lpstr>
      <vt:lpstr>Critical Thinking</vt:lpstr>
      <vt:lpstr>Most endotherms are terrestrial</vt:lpstr>
      <vt:lpstr>PowerPoint Presentation</vt:lpstr>
      <vt:lpstr>Both endo’s and ecto’s have many strategies to regulate body temperature</vt:lpstr>
      <vt:lpstr>Adjusting the rate of heat exchange with the environment</vt:lpstr>
      <vt:lpstr>Critical Thinking</vt:lpstr>
      <vt:lpstr>Critical Thinking</vt:lpstr>
      <vt:lpstr>Adjusting the rate of heat exchange with the environment</vt:lpstr>
      <vt:lpstr>Critical Thinking</vt:lpstr>
      <vt:lpstr>Critical Thinking</vt:lpstr>
      <vt:lpstr>Adjusting the rate of heat exchange with the environment</vt:lpstr>
      <vt:lpstr>PowerPoint Presentation</vt:lpstr>
      <vt:lpstr>Adjusting the rate of heat exchange with the environment</vt:lpstr>
      <vt:lpstr>PowerPoint Presentation</vt:lpstr>
      <vt:lpstr>Adjusting the rate of heat exchange with the environment</vt:lpstr>
      <vt:lpstr>Adjusting the rate of heat exchange with the environment</vt:lpstr>
      <vt:lpstr>Behavior</vt:lpstr>
      <vt:lpstr>Sweating, panting, licking, spraying….often linked to behaviors….</vt:lpstr>
      <vt:lpstr>Many strategies to regulate body temperature</vt:lpstr>
      <vt:lpstr>Adjusting metabolic rate</vt:lpstr>
      <vt:lpstr>PowerPoint Presentation</vt:lpstr>
      <vt:lpstr>Adjusting metabolic rate</vt:lpstr>
      <vt:lpstr>REVIEW: Key Concepts</vt:lpstr>
    </vt:vector>
  </TitlesOfParts>
  <Company>College of Charleston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EverettJ</dc:creator>
  <cp:lastModifiedBy>Everett, Jean B</cp:lastModifiedBy>
  <cp:revision>477</cp:revision>
  <dcterms:created xsi:type="dcterms:W3CDTF">2003-10-31T01:20:57Z</dcterms:created>
  <dcterms:modified xsi:type="dcterms:W3CDTF">2011-07-16T11:00:41Z</dcterms:modified>
</cp:coreProperties>
</file>