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7"/>
  </p:notesMasterIdLst>
  <p:handoutMasterIdLst>
    <p:handoutMasterId r:id="rId128"/>
  </p:handoutMasterIdLst>
  <p:sldIdLst>
    <p:sldId id="415" r:id="rId2"/>
    <p:sldId id="599" r:id="rId3"/>
    <p:sldId id="625" r:id="rId4"/>
    <p:sldId id="631" r:id="rId5"/>
    <p:sldId id="632" r:id="rId6"/>
    <p:sldId id="601" r:id="rId7"/>
    <p:sldId id="609" r:id="rId8"/>
    <p:sldId id="581" r:id="rId9"/>
    <p:sldId id="521" r:id="rId10"/>
    <p:sldId id="523" r:id="rId11"/>
    <p:sldId id="610" r:id="rId12"/>
    <p:sldId id="606" r:id="rId13"/>
    <p:sldId id="648" r:id="rId14"/>
    <p:sldId id="647" r:id="rId15"/>
    <p:sldId id="633" r:id="rId16"/>
    <p:sldId id="634" r:id="rId17"/>
    <p:sldId id="635" r:id="rId18"/>
    <p:sldId id="649" r:id="rId19"/>
    <p:sldId id="605" r:id="rId20"/>
    <p:sldId id="524" r:id="rId21"/>
    <p:sldId id="650" r:id="rId22"/>
    <p:sldId id="639" r:id="rId23"/>
    <p:sldId id="640" r:id="rId24"/>
    <p:sldId id="641" r:id="rId25"/>
    <p:sldId id="643" r:id="rId26"/>
    <p:sldId id="644" r:id="rId27"/>
    <p:sldId id="642" r:id="rId28"/>
    <p:sldId id="525" r:id="rId29"/>
    <p:sldId id="637" r:id="rId30"/>
    <p:sldId id="638" r:id="rId31"/>
    <p:sldId id="636" r:id="rId32"/>
    <p:sldId id="626" r:id="rId33"/>
    <p:sldId id="645" r:id="rId34"/>
    <p:sldId id="646" r:id="rId35"/>
    <p:sldId id="527" r:id="rId36"/>
    <p:sldId id="528" r:id="rId37"/>
    <p:sldId id="676" r:id="rId38"/>
    <p:sldId id="677" r:id="rId39"/>
    <p:sldId id="529" r:id="rId40"/>
    <p:sldId id="530" r:id="rId41"/>
    <p:sldId id="627" r:id="rId42"/>
    <p:sldId id="532" r:id="rId43"/>
    <p:sldId id="533" r:id="rId44"/>
    <p:sldId id="534" r:id="rId45"/>
    <p:sldId id="535" r:id="rId46"/>
    <p:sldId id="536" r:id="rId47"/>
    <p:sldId id="537" r:id="rId48"/>
    <p:sldId id="539" r:id="rId49"/>
    <p:sldId id="540" r:id="rId50"/>
    <p:sldId id="541" r:id="rId51"/>
    <p:sldId id="542" r:id="rId52"/>
    <p:sldId id="675" r:id="rId53"/>
    <p:sldId id="543" r:id="rId54"/>
    <p:sldId id="544" r:id="rId55"/>
    <p:sldId id="545" r:id="rId56"/>
    <p:sldId id="546" r:id="rId57"/>
    <p:sldId id="673" r:id="rId58"/>
    <p:sldId id="674" r:id="rId59"/>
    <p:sldId id="548" r:id="rId60"/>
    <p:sldId id="653" r:id="rId61"/>
    <p:sldId id="654" r:id="rId62"/>
    <p:sldId id="629" r:id="rId63"/>
    <p:sldId id="549" r:id="rId64"/>
    <p:sldId id="550" r:id="rId65"/>
    <p:sldId id="551" r:id="rId66"/>
    <p:sldId id="552" r:id="rId67"/>
    <p:sldId id="553" r:id="rId68"/>
    <p:sldId id="651" r:id="rId69"/>
    <p:sldId id="655" r:id="rId70"/>
    <p:sldId id="554" r:id="rId71"/>
    <p:sldId id="555" r:id="rId72"/>
    <p:sldId id="656" r:id="rId73"/>
    <p:sldId id="657" r:id="rId74"/>
    <p:sldId id="664" r:id="rId75"/>
    <p:sldId id="665" r:id="rId76"/>
    <p:sldId id="556" r:id="rId77"/>
    <p:sldId id="658" r:id="rId78"/>
    <p:sldId id="659" r:id="rId79"/>
    <p:sldId id="678" r:id="rId80"/>
    <p:sldId id="557" r:id="rId81"/>
    <p:sldId id="559" r:id="rId82"/>
    <p:sldId id="560" r:id="rId83"/>
    <p:sldId id="558" r:id="rId84"/>
    <p:sldId id="561" r:id="rId85"/>
    <p:sldId id="660" r:id="rId86"/>
    <p:sldId id="661" r:id="rId87"/>
    <p:sldId id="662" r:id="rId88"/>
    <p:sldId id="663" r:id="rId89"/>
    <p:sldId id="562" r:id="rId90"/>
    <p:sldId id="604" r:id="rId91"/>
    <p:sldId id="563" r:id="rId92"/>
    <p:sldId id="564" r:id="rId93"/>
    <p:sldId id="612" r:id="rId94"/>
    <p:sldId id="617" r:id="rId95"/>
    <p:sldId id="618" r:id="rId96"/>
    <p:sldId id="613" r:id="rId97"/>
    <p:sldId id="565" r:id="rId98"/>
    <p:sldId id="615" r:id="rId99"/>
    <p:sldId id="567" r:id="rId100"/>
    <p:sldId id="619" r:id="rId101"/>
    <p:sldId id="622" r:id="rId102"/>
    <p:sldId id="620" r:id="rId103"/>
    <p:sldId id="666" r:id="rId104"/>
    <p:sldId id="667" r:id="rId105"/>
    <p:sldId id="568" r:id="rId106"/>
    <p:sldId id="668" r:id="rId107"/>
    <p:sldId id="669" r:id="rId108"/>
    <p:sldId id="569" r:id="rId109"/>
    <p:sldId id="679" r:id="rId110"/>
    <p:sldId id="571" r:id="rId111"/>
    <p:sldId id="572" r:id="rId112"/>
    <p:sldId id="573" r:id="rId113"/>
    <p:sldId id="574" r:id="rId114"/>
    <p:sldId id="575" r:id="rId115"/>
    <p:sldId id="576" r:id="rId116"/>
    <p:sldId id="577" r:id="rId117"/>
    <p:sldId id="579" r:id="rId118"/>
    <p:sldId id="578" r:id="rId119"/>
    <p:sldId id="680" r:id="rId120"/>
    <p:sldId id="607" r:id="rId121"/>
    <p:sldId id="616" r:id="rId122"/>
    <p:sldId id="580" r:id="rId123"/>
    <p:sldId id="671" r:id="rId124"/>
    <p:sldId id="672" r:id="rId125"/>
    <p:sldId id="670" r:id="rId1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037A"/>
    <a:srgbClr val="FF0000"/>
    <a:srgbClr val="EAEAEA"/>
    <a:srgbClr val="336699"/>
    <a:srgbClr val="66FFFF"/>
    <a:srgbClr val="00FFCC"/>
    <a:srgbClr val="6699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2" autoAdjust="0"/>
    <p:restoredTop sz="94660"/>
  </p:normalViewPr>
  <p:slideViewPr>
    <p:cSldViewPr>
      <p:cViewPr varScale="1">
        <p:scale>
          <a:sx n="67" d="100"/>
          <a:sy n="67" d="100"/>
        </p:scale>
        <p:origin x="-74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9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9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9711B0-39FA-46E6-BF62-586341CD76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6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42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42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074BF13-268A-4F69-A388-1D9941A762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A70371-735D-4584-AEF2-5FAD48ACA4C0}" type="slidenum">
              <a:rPr lang="en-US"/>
              <a:pPr/>
              <a:t>3</a:t>
            </a:fld>
            <a:endParaRPr lang="en-US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eukaryotes cycle between a haploid and a diploid phase – gametes and diploid grownup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FE150-FBEE-4BCA-89A9-783B4922DFCD}" type="slidenum">
              <a:rPr lang="en-US"/>
              <a:pPr/>
              <a:t>6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animals meiosis directly produces the gametes – eggs and sperm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95C84-C425-4C37-9B73-FBB004028D94}" type="slidenum">
              <a:rPr lang="en-US"/>
              <a:pPr/>
              <a:t>7</a:t>
            </a:fld>
            <a:endParaRPr lang="en-US"/>
          </a:p>
        </p:txBody>
      </p:sp>
      <p:sp>
        <p:nvSpPr>
          <p:cNvPr id="553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Plants are different because of a multi-cellular haploid stage – the gametophyte – that produces gametes by mitosis, rather than gametes directly from meiosis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2C99E-7CEA-4634-8CEF-D37D7A7E0A60}" type="slidenum">
              <a:rPr lang="en-US"/>
              <a:pPr/>
              <a:t>11</a:t>
            </a:fld>
            <a:endParaRPr lang="en-US"/>
          </a:p>
        </p:txBody>
      </p:sp>
      <p:sp>
        <p:nvSpPr>
          <p:cNvPr id="55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plants, meiosis always produces spores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170EA-F538-4F2E-9244-2F42BE7787E7}" type="slidenum">
              <a:rPr lang="en-US"/>
              <a:pPr/>
              <a:t>19</a:t>
            </a:fld>
            <a:endParaRPr lang="en-US"/>
          </a:p>
        </p:txBody>
      </p:sp>
      <p:sp>
        <p:nvSpPr>
          <p:cNvPr id="55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4C813E-2FFA-4D9F-B1F0-AF96868A03ED}" type="slidenum">
              <a:rPr lang="en-US"/>
              <a:pPr/>
              <a:t>91</a:t>
            </a:fld>
            <a:endParaRPr lang="en-US"/>
          </a:p>
        </p:txBody>
      </p:sp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D440D-94B1-47BC-A879-718DC0DF45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1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D4819-EBC8-44C2-92B8-116B538723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3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721DF-CA8C-4F6F-BA9A-6C67F30ECE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4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5E078-07D7-4851-ADA8-BBC275B6E6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7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E2433-E0BB-4BED-83DA-A775BA5543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5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A9C57-B454-457D-B34B-4BCB3798E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3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23A4-A0C0-4997-B33C-A433E9DE22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1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FB606-1412-490F-B9A5-7DA4FA388C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3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DCF20-8934-42B2-ADCB-5F5464641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72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6B3E4-3151-40C6-ADA4-A8E238C118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0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B64D6-E7F5-4A15-8FD3-1BB2F76B2A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3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74AC40-3C90-4065-A77A-E14D0CD5BF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11267-98C9-4484-963C-C4693B2CE2A9}" type="slidenum">
              <a:rPr lang="en-US"/>
              <a:pPr/>
              <a:t>1</a:t>
            </a:fld>
            <a:endParaRPr 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600">
                <a:solidFill>
                  <a:schemeClr val="bg1"/>
                </a:solidFill>
              </a:rPr>
              <a:t>Lecture #7 – Angiosperm Reproduction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4114800"/>
            <a:ext cx="3493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 of some flowering plants</a:t>
            </a:r>
            <a:endParaRPr lang="en-US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88308-E491-4577-8445-3EA8804505FD}" type="slidenum">
              <a:rPr lang="en-US"/>
              <a:pPr/>
              <a:t>10</a:t>
            </a:fld>
            <a:endParaRPr lang="en-US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477962"/>
          </a:xfrm>
        </p:spPr>
        <p:txBody>
          <a:bodyPr/>
          <a:lstStyle/>
          <a:p>
            <a:r>
              <a:rPr lang="en-US" sz="4000"/>
              <a:t>Angiosperms – the flowering plants:</a:t>
            </a:r>
            <a:br>
              <a:rPr lang="en-US" sz="4000"/>
            </a:br>
            <a:r>
              <a:rPr lang="en-US" sz="3200"/>
              <a:t>diverse, important AND beautiful </a:t>
            </a:r>
            <a:r>
              <a:rPr lang="en-US" sz="3200">
                <a:sym typeface="Wingdings" pitchFamily="2" charset="2"/>
              </a:rPr>
              <a:t>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3352800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developing embryo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BF65-3C2E-424E-B6B3-B3E8CEE637C7}" type="slidenum">
              <a:rPr lang="en-US"/>
              <a:pPr/>
              <a:t>100</a:t>
            </a:fld>
            <a:endParaRPr lang="en-US"/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Embryonic Development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>
            <a:off x="647700" y="5105400"/>
            <a:ext cx="7848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6600"/>
                </a:solidFill>
              </a:rPr>
              <a:t>Other factors may include cell location, cytoplasm contents, regulatory genes, hormones…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5400" y="21336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Diagram of </a:t>
            </a:r>
            <a:r>
              <a:rPr lang="en-US" dirty="0" err="1" smtClean="0"/>
              <a:t>eudicot</a:t>
            </a:r>
            <a:r>
              <a:rPr lang="en-US" dirty="0" smtClean="0"/>
              <a:t> and monocot seeds showing embryo and endosperm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E8C9-813C-4010-8E6E-188450F282E1}" type="slidenum">
              <a:rPr lang="en-US"/>
              <a:pPr/>
              <a:t>101</a:t>
            </a:fld>
            <a:endParaRPr lang="en-US"/>
          </a:p>
        </p:txBody>
      </p:sp>
      <p:sp>
        <p:nvSpPr>
          <p:cNvPr id="548867" name="Text Box 3"/>
          <p:cNvSpPr txBox="1">
            <a:spLocks noChangeArrowheads="1"/>
          </p:cNvSpPr>
          <p:nvPr/>
        </p:nvSpPr>
        <p:spPr bwMode="auto">
          <a:xfrm>
            <a:off x="85725" y="685800"/>
            <a:ext cx="41306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/>
              <a:t>Embryo develops inside the seed, surrounded by endosperm and a seed coat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42017-EECA-4A96-8CD8-1FDB203BC5D8}" type="slidenum">
              <a:rPr lang="en-US"/>
              <a:pPr/>
              <a:t>102</a:t>
            </a:fld>
            <a:endParaRPr lang="en-US"/>
          </a:p>
        </p:txBody>
      </p:sp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800"/>
              <a:t>What is the chromosome number in the different parts of the seed???</a:t>
            </a:r>
          </a:p>
          <a:p>
            <a:r>
              <a:rPr lang="en-US" sz="2800"/>
              <a:t>Seed coat – 1n, 2n, 3n???</a:t>
            </a:r>
          </a:p>
          <a:p>
            <a:r>
              <a:rPr lang="en-US" sz="2800"/>
              <a:t>Endosperm – 1n, 2n, 3n???</a:t>
            </a:r>
          </a:p>
          <a:p>
            <a:r>
              <a:rPr lang="en-US" sz="2800"/>
              <a:t>Embryo – 1n, 2n, 3n???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7CDF-FABB-49C8-AE08-92A463F4286C}" type="slidenum">
              <a:rPr lang="en-US"/>
              <a:pPr/>
              <a:t>103</a:t>
            </a:fld>
            <a:endParaRPr lang="en-US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r>
              <a:rPr lang="en-US" sz="2800"/>
              <a:t>What is the chromosome number in the different parts of the seed???</a:t>
            </a:r>
          </a:p>
          <a:p>
            <a:r>
              <a:rPr lang="en-US" sz="2800">
                <a:solidFill>
                  <a:schemeClr val="accent2"/>
                </a:solidFill>
              </a:rPr>
              <a:t>Seed coat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accent2"/>
                </a:solidFill>
              </a:rPr>
              <a:t>2n – primarily the sporangia (ovule) wall produced by mitosis inside the ovary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accent2"/>
                </a:solidFill>
              </a:rPr>
              <a:t>May include remnant 1n from embryo sac</a:t>
            </a:r>
          </a:p>
          <a:p>
            <a:r>
              <a:rPr lang="en-US" sz="2800">
                <a:solidFill>
                  <a:schemeClr val="accent2"/>
                </a:solidFill>
              </a:rPr>
              <a:t>Endosperm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accent2"/>
                </a:solidFill>
              </a:rPr>
              <a:t>3n – product of double fertilization</a:t>
            </a:r>
          </a:p>
          <a:p>
            <a:r>
              <a:rPr lang="en-US" sz="2800">
                <a:solidFill>
                  <a:schemeClr val="accent2"/>
                </a:solidFill>
              </a:rPr>
              <a:t>Embryo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accent2"/>
                </a:solidFill>
              </a:rPr>
              <a:t>2n – product of double fertilization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Same 2n as seed coat???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67050-3E16-4856-B79E-ED0E557A5082}" type="slidenum">
              <a:rPr lang="en-US"/>
              <a:pPr/>
              <a:t>104</a:t>
            </a:fld>
            <a:endParaRPr lang="en-US"/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257800"/>
          </a:xfrm>
        </p:spPr>
        <p:txBody>
          <a:bodyPr/>
          <a:lstStyle/>
          <a:p>
            <a:r>
              <a:rPr lang="en-US" sz="2800"/>
              <a:t>What is the chromosome number in the different parts of the seed???</a:t>
            </a:r>
          </a:p>
          <a:p>
            <a:r>
              <a:rPr lang="en-US" sz="2800">
                <a:solidFill>
                  <a:schemeClr val="accent2"/>
                </a:solidFill>
              </a:rPr>
              <a:t>Seed coat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accent2"/>
                </a:solidFill>
              </a:rPr>
              <a:t>2n – primarily the sporangia (ovule) wall produced by mitosis inside the ovary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accent2"/>
                </a:solidFill>
              </a:rPr>
              <a:t>May include remnant 1n from embryo sac</a:t>
            </a:r>
          </a:p>
          <a:p>
            <a:r>
              <a:rPr lang="en-US" sz="2800">
                <a:solidFill>
                  <a:schemeClr val="accent2"/>
                </a:solidFill>
              </a:rPr>
              <a:t>Endosperm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accent2"/>
                </a:solidFill>
              </a:rPr>
              <a:t>3n – product of double fertilization</a:t>
            </a:r>
          </a:p>
          <a:p>
            <a:r>
              <a:rPr lang="en-US" sz="2800">
                <a:solidFill>
                  <a:schemeClr val="accent2"/>
                </a:solidFill>
              </a:rPr>
              <a:t>Embryo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chemeClr val="accent2"/>
                </a:solidFill>
              </a:rPr>
              <a:t>2n – product of double fertilization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/>
              <a:t>Same 2n as seed coat???</a:t>
            </a:r>
            <a:r>
              <a:rPr lang="en-US" sz="2400">
                <a:solidFill>
                  <a:schemeClr val="accent2"/>
                </a:solidFill>
              </a:rPr>
              <a:t> NO – 1n from egg, 1n from sperm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05400" y="21336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Diagram of </a:t>
            </a:r>
            <a:r>
              <a:rPr lang="en-US" dirty="0" err="1" smtClean="0"/>
              <a:t>eudicot</a:t>
            </a:r>
            <a:r>
              <a:rPr lang="en-US" dirty="0" smtClean="0"/>
              <a:t> and monocot seeds showing embryo and endosperm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D1123-EBD6-4C04-AA24-DACC67D7C7EE}" type="slidenum">
              <a:rPr lang="en-US"/>
              <a:pPr/>
              <a:t>105</a:t>
            </a:fld>
            <a:endParaRPr lang="en-US"/>
          </a:p>
        </p:txBody>
      </p:sp>
      <p:sp>
        <p:nvSpPr>
          <p:cNvPr id="477187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4130675" cy="582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/>
              <a:t>Embryo develops inside the seed</a:t>
            </a:r>
          </a:p>
          <a:p>
            <a:endParaRPr lang="en-US" sz="2400"/>
          </a:p>
          <a:p>
            <a:r>
              <a:rPr lang="en-US" sz="3200"/>
              <a:t>Radicle </a:t>
            </a:r>
            <a:r>
              <a:rPr lang="en-US" sz="3200">
                <a:sym typeface="Wingdings" pitchFamily="2" charset="2"/>
              </a:rPr>
              <a:t> root</a:t>
            </a:r>
          </a:p>
          <a:p>
            <a:endParaRPr lang="en-US" sz="1600">
              <a:sym typeface="Wingdings" pitchFamily="2" charset="2"/>
            </a:endParaRPr>
          </a:p>
          <a:p>
            <a:r>
              <a:rPr lang="en-US" sz="3200">
                <a:sym typeface="Wingdings" pitchFamily="2" charset="2"/>
              </a:rPr>
              <a:t>Hypocotyl and Epicotyl  stem</a:t>
            </a:r>
          </a:p>
          <a:p>
            <a:endParaRPr lang="en-US" sz="1600">
              <a:sym typeface="Wingdings" pitchFamily="2" charset="2"/>
            </a:endParaRPr>
          </a:p>
          <a:p>
            <a:r>
              <a:rPr lang="en-US" sz="3200">
                <a:sym typeface="Wingdings" pitchFamily="2" charset="2"/>
              </a:rPr>
              <a:t>Cotyledon </a:t>
            </a:r>
          </a:p>
          <a:p>
            <a:r>
              <a:rPr lang="en-US" sz="3200">
                <a:sym typeface="Wingdings" pitchFamily="2" charset="2"/>
              </a:rPr>
              <a:t> nutrients for seedling</a:t>
            </a:r>
          </a:p>
          <a:p>
            <a:endParaRPr lang="en-US" sz="1600">
              <a:sym typeface="Wingdings" pitchFamily="2" charset="2"/>
            </a:endParaRPr>
          </a:p>
          <a:p>
            <a:r>
              <a:rPr lang="en-US" sz="3200">
                <a:sym typeface="Wingdings" pitchFamily="2" charset="2"/>
              </a:rPr>
              <a:t>Plumule  first true</a:t>
            </a:r>
          </a:p>
          <a:p>
            <a:r>
              <a:rPr lang="en-US" sz="3200">
                <a:sym typeface="Wingdings" pitchFamily="2" charset="2"/>
              </a:rPr>
              <a:t> leaves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37CBB-275A-494F-8F84-893CE6686660}" type="slidenum">
              <a:rPr lang="en-US"/>
              <a:pPr/>
              <a:t>106</a:t>
            </a:fld>
            <a:endParaRPr lang="en-US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Most seeds are shed in a dormant condition – suspended metabolism</a:t>
            </a:r>
          </a:p>
          <a:p>
            <a:r>
              <a:rPr lang="en-US" sz="2800"/>
              <a:t>What might make a seed germinate???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3BF64-2CDB-4802-9E71-F02AABD7B907}" type="slidenum">
              <a:rPr lang="en-US"/>
              <a:pPr/>
              <a:t>107</a:t>
            </a:fld>
            <a:endParaRPr lang="en-US"/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Most seeds are shed in a dormant condition – suspended metabolism</a:t>
            </a:r>
          </a:p>
          <a:p>
            <a:pPr>
              <a:lnSpc>
                <a:spcPct val="90000"/>
              </a:lnSpc>
            </a:pPr>
            <a:r>
              <a:rPr lang="en-US" sz="2800"/>
              <a:t>What might make a seed germinate???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Exposure to light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Heat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Soil moisture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Daylength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Physical or chemical scarification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Leaching of inhibitory chemicals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Activation of hormones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accent2"/>
                </a:solidFill>
              </a:rPr>
              <a:t>Combinations of several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0" y="4495800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germinating seeds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B92C-5042-4B47-A7F7-03CCB1AB7A7F}" type="slidenum">
              <a:rPr lang="en-US"/>
              <a:pPr/>
              <a:t>108</a:t>
            </a:fld>
            <a:endParaRPr lang="en-US"/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639762"/>
          </a:xfrm>
        </p:spPr>
        <p:txBody>
          <a:bodyPr/>
          <a:lstStyle/>
          <a:p>
            <a:r>
              <a:rPr lang="en-US" sz="4000"/>
              <a:t>Seed Germination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Dissect the softened seeds</a:t>
            </a:r>
          </a:p>
          <a:p>
            <a:r>
              <a:rPr lang="en-US" dirty="0" smtClean="0"/>
              <a:t>Look for embryo, including cotyledons, and endosperm</a:t>
            </a:r>
          </a:p>
          <a:p>
            <a:r>
              <a:rPr lang="en-US" dirty="0" smtClean="0"/>
              <a:t>Use the microscope as necessary</a:t>
            </a:r>
          </a:p>
          <a:p>
            <a:r>
              <a:rPr lang="en-US" dirty="0" smtClean="0"/>
              <a:t>Sketch several species</a:t>
            </a:r>
          </a:p>
          <a:p>
            <a:r>
              <a:rPr lang="en-US" dirty="0" smtClean="0"/>
              <a:t>Discuss implications of varying amounts of cotyledon vs. endosperm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B606-1412-490F-B9A5-7DA4FA388C5A}" type="slidenum">
              <a:rPr lang="en-US" smtClean="0"/>
              <a:pPr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95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86200" y="3048000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the life cycle for plants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DE56-0FD6-4ACE-90D5-14A18CA50F75}" type="slidenum">
              <a:rPr lang="en-US"/>
              <a:pPr/>
              <a:t>11</a:t>
            </a:fld>
            <a:endParaRPr lang="en-US"/>
          </a:p>
        </p:txBody>
      </p:sp>
      <p:sp>
        <p:nvSpPr>
          <p:cNvPr id="531459" name="Oval 3"/>
          <p:cNvSpPr>
            <a:spLocks noChangeArrowheads="1"/>
          </p:cNvSpPr>
          <p:nvPr/>
        </p:nvSpPr>
        <p:spPr bwMode="auto">
          <a:xfrm>
            <a:off x="338138" y="1952625"/>
            <a:ext cx="1295400" cy="714375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1460" name="Text Box 4"/>
          <p:cNvSpPr txBox="1">
            <a:spLocks noChangeArrowheads="1"/>
          </p:cNvSpPr>
          <p:nvPr/>
        </p:nvSpPr>
        <p:spPr bwMode="auto">
          <a:xfrm>
            <a:off x="382588" y="2924175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ALWAYS</a:t>
            </a:r>
          </a:p>
        </p:txBody>
      </p:sp>
      <p:sp>
        <p:nvSpPr>
          <p:cNvPr id="531461" name="Line 5"/>
          <p:cNvSpPr>
            <a:spLocks noChangeShapeType="1"/>
          </p:cNvSpPr>
          <p:nvPr/>
        </p:nvSpPr>
        <p:spPr bwMode="auto">
          <a:xfrm flipH="1" flipV="1">
            <a:off x="1143000" y="3276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462" name="Line 6"/>
          <p:cNvSpPr>
            <a:spLocks noChangeShapeType="1"/>
          </p:cNvSpPr>
          <p:nvPr/>
        </p:nvSpPr>
        <p:spPr bwMode="auto">
          <a:xfrm flipV="1">
            <a:off x="985838" y="26955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BEC-0E2E-4F4B-9458-166914EEE961}" type="slidenum">
              <a:rPr lang="en-US"/>
              <a:pPr/>
              <a:t>110</a:t>
            </a:fld>
            <a:endParaRPr lang="en-US"/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Fruits – mature ovary + any accessory structures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0" y="3200400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flower and fruit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6E11-852B-43BA-9850-1883E7B8845F}" type="slidenum">
              <a:rPr lang="en-US"/>
              <a:pPr/>
              <a:t>111</a:t>
            </a:fld>
            <a:endParaRPr lang="en-US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Fruits function mostly for seed dispersal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95450"/>
            <a:ext cx="8458200" cy="4983163"/>
          </a:xfrm>
        </p:spPr>
        <p:txBody>
          <a:bodyPr/>
          <a:lstStyle/>
          <a:p>
            <a:r>
              <a:rPr lang="en-US" sz="2800"/>
              <a:t>The ovary wall (pericarp) is typically the bulk of the fruit – can be dry or fleshy</a:t>
            </a:r>
          </a:p>
          <a:p>
            <a:pPr>
              <a:buFontTx/>
              <a:buNone/>
            </a:pPr>
            <a:endParaRPr lang="en-US" sz="1800"/>
          </a:p>
          <a:p>
            <a:r>
              <a:rPr lang="en-US" sz="2800"/>
              <a:t>Dry fruits typically disperse by gravity, wind currents, or explosions</a:t>
            </a:r>
          </a:p>
          <a:p>
            <a:r>
              <a:rPr lang="en-US" sz="2800"/>
              <a:t>Some are carried by animals via sharp or barbed hairs</a:t>
            </a:r>
          </a:p>
          <a:p>
            <a:pPr>
              <a:buFontTx/>
              <a:buNone/>
            </a:pPr>
            <a:endParaRPr lang="en-US" sz="1800">
              <a:solidFill>
                <a:schemeClr val="bg2"/>
              </a:solidFill>
            </a:endParaRPr>
          </a:p>
          <a:p>
            <a:r>
              <a:rPr lang="en-US" sz="2800">
                <a:solidFill>
                  <a:schemeClr val="bg2"/>
                </a:solidFill>
              </a:rPr>
              <a:t>Fleshy fruits are typically eaten my some animal, with the seeds “planted” in fecal droppings</a:t>
            </a:r>
          </a:p>
          <a:p>
            <a:r>
              <a:rPr lang="en-US" sz="2800">
                <a:solidFill>
                  <a:schemeClr val="bg2"/>
                </a:solidFill>
              </a:rPr>
              <a:t>Most are indehiscent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7F962-0F14-40AA-8210-99D0EFC706D7}" type="slidenum">
              <a:rPr lang="en-US"/>
              <a:pPr/>
              <a:t>112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52801" y="29718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here through slide 118, images of fruits showing adaptations for dispersal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A1411-3DB2-4918-963F-50D08A1BBE9F}" type="slidenum">
              <a:rPr lang="en-US"/>
              <a:pPr/>
              <a:t>113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0F447-C83A-463F-9E59-C0F68296F6BF}" type="slidenum">
              <a:rPr lang="en-US"/>
              <a:pPr/>
              <a:t>114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Fruits function mostly for seed dispersal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95450"/>
            <a:ext cx="8458200" cy="4983163"/>
          </a:xfrm>
        </p:spPr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The ovary wall (pericarp) is typically the bulk of the fruit – can be dry or fleshy</a:t>
            </a:r>
          </a:p>
          <a:p>
            <a:pPr>
              <a:buFontTx/>
              <a:buNone/>
            </a:pPr>
            <a:endParaRPr lang="en-US" sz="1800">
              <a:solidFill>
                <a:schemeClr val="bg2"/>
              </a:solidFill>
            </a:endParaRPr>
          </a:p>
          <a:p>
            <a:r>
              <a:rPr lang="en-US" sz="2800">
                <a:solidFill>
                  <a:schemeClr val="bg2"/>
                </a:solidFill>
              </a:rPr>
              <a:t>Dry fruits typically disperse by gravity, wind currents, or explosions</a:t>
            </a:r>
          </a:p>
          <a:p>
            <a:r>
              <a:rPr lang="en-US" sz="2800">
                <a:solidFill>
                  <a:schemeClr val="bg2"/>
                </a:solidFill>
              </a:rPr>
              <a:t>Some are carried by animals via sharp or barbed hairs</a:t>
            </a:r>
          </a:p>
          <a:p>
            <a:pPr>
              <a:buFontTx/>
              <a:buNone/>
            </a:pPr>
            <a:endParaRPr lang="en-US" sz="1800">
              <a:solidFill>
                <a:schemeClr val="bg2"/>
              </a:solidFill>
            </a:endParaRPr>
          </a:p>
          <a:p>
            <a:r>
              <a:rPr lang="en-US" sz="2800"/>
              <a:t>Fleshy fruits are typically eaten by some animal, with the seeds “planted” in fecal droppings</a:t>
            </a:r>
          </a:p>
          <a:p>
            <a:r>
              <a:rPr lang="en-US" sz="2800"/>
              <a:t>Most are indehiscent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D9600-0284-403D-8364-53481E45660E}" type="slidenum">
              <a:rPr lang="en-US"/>
              <a:pPr/>
              <a:t>115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3BB1C-7C4D-4BB9-ADF6-1F8312BC66E0}" type="slidenum">
              <a:rPr lang="en-US"/>
              <a:pPr/>
              <a:t>116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BADAD-35CF-4EB2-9EAA-3AC708D25980}" type="slidenum">
              <a:rPr lang="en-US"/>
              <a:pPr/>
              <a:t>117</a:t>
            </a:fld>
            <a:endParaRPr 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Fruits function mostly for seed dispersal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95450"/>
            <a:ext cx="8458200" cy="4983163"/>
          </a:xfrm>
        </p:spPr>
        <p:txBody>
          <a:bodyPr/>
          <a:lstStyle/>
          <a:p>
            <a:r>
              <a:rPr lang="en-US" sz="2800"/>
              <a:t>The ovary wall (pericarp) is typically the bulk of the fruit – can be dry or fleshy</a:t>
            </a:r>
          </a:p>
          <a:p>
            <a:pPr>
              <a:buFontTx/>
              <a:buNone/>
            </a:pPr>
            <a:endParaRPr lang="en-US" sz="1800"/>
          </a:p>
          <a:p>
            <a:r>
              <a:rPr lang="en-US" sz="2800"/>
              <a:t>Dry fruits typically disperse by gravity, wind currents, or explosions</a:t>
            </a:r>
          </a:p>
          <a:p>
            <a:r>
              <a:rPr lang="en-US" sz="2800"/>
              <a:t>Some are carried by animals via sharp or barbed hairs</a:t>
            </a:r>
          </a:p>
          <a:p>
            <a:pPr>
              <a:buFontTx/>
              <a:buNone/>
            </a:pPr>
            <a:endParaRPr lang="en-US" sz="1800"/>
          </a:p>
          <a:p>
            <a:r>
              <a:rPr lang="en-US" sz="2800"/>
              <a:t>Fleshy fruits are typically eaten my some animal, with the seeds “planted” in fecal droppings</a:t>
            </a:r>
          </a:p>
          <a:p>
            <a:r>
              <a:rPr lang="en-US" sz="2800"/>
              <a:t>Most are indehiscent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D2600-FD4A-4E3A-A2B2-8662F9D3B65B}" type="slidenum">
              <a:rPr lang="en-US"/>
              <a:pPr/>
              <a:t>118</a:t>
            </a:fld>
            <a:endParaRPr lang="en-US"/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/>
          <a:lstStyle/>
          <a:p>
            <a:r>
              <a:rPr lang="en-US" sz="3600"/>
              <a:t>Coconut palms and the founder effect….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you find any fruits, or partially developed fruits?</a:t>
            </a:r>
          </a:p>
          <a:p>
            <a:r>
              <a:rPr lang="en-US" dirty="0" smtClean="0"/>
              <a:t>Examine them for </a:t>
            </a:r>
            <a:r>
              <a:rPr lang="en-US" smtClean="0"/>
              <a:t>structure-function relationships</a:t>
            </a:r>
            <a:endParaRPr lang="en-US" dirty="0" smtClean="0"/>
          </a:p>
          <a:p>
            <a:r>
              <a:rPr lang="en-US" dirty="0" smtClean="0"/>
              <a:t>Class discussion on grocery store fruits vs. vegetables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FB606-1412-490F-B9A5-7DA4FA388C5A}" type="slidenum">
              <a:rPr lang="en-US" smtClean="0"/>
              <a:pPr/>
              <a:t>119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11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9B69D-760D-4A77-8FC9-B3F64155E2B9}" type="slidenum">
              <a:rPr lang="en-US"/>
              <a:pPr/>
              <a:t>12</a:t>
            </a:fld>
            <a:endParaRPr lang="en-US"/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differences in spore fate:</a:t>
            </a:r>
          </a:p>
        </p:txBody>
      </p:sp>
      <p:grpSp>
        <p:nvGrpSpPr>
          <p:cNvPr id="527393" name="Group 33"/>
          <p:cNvGrpSpPr>
            <a:grpSpLocks/>
          </p:cNvGrpSpPr>
          <p:nvPr/>
        </p:nvGrpSpPr>
        <p:grpSpPr bwMode="auto">
          <a:xfrm>
            <a:off x="593725" y="1746250"/>
            <a:ext cx="7788275" cy="4752975"/>
            <a:chOff x="374" y="1100"/>
            <a:chExt cx="4906" cy="2994"/>
          </a:xfrm>
        </p:grpSpPr>
        <p:sp>
          <p:nvSpPr>
            <p:cNvPr id="527363" name="Text Box 3"/>
            <p:cNvSpPr txBox="1">
              <a:spLocks noChangeArrowheads="1"/>
            </p:cNvSpPr>
            <p:nvPr/>
          </p:nvSpPr>
          <p:spPr bwMode="auto">
            <a:xfrm>
              <a:off x="374" y="2571"/>
              <a:ext cx="665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meiosis</a:t>
              </a:r>
            </a:p>
          </p:txBody>
        </p:sp>
        <p:sp>
          <p:nvSpPr>
            <p:cNvPr id="527364" name="Text Box 4"/>
            <p:cNvSpPr txBox="1">
              <a:spLocks noChangeArrowheads="1"/>
            </p:cNvSpPr>
            <p:nvPr/>
          </p:nvSpPr>
          <p:spPr bwMode="auto">
            <a:xfrm>
              <a:off x="4390" y="2572"/>
              <a:ext cx="887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fertilization</a:t>
              </a:r>
            </a:p>
          </p:txBody>
        </p:sp>
        <p:sp>
          <p:nvSpPr>
            <p:cNvPr id="527365" name="Line 5"/>
            <p:cNvSpPr>
              <a:spLocks noChangeShapeType="1"/>
            </p:cNvSpPr>
            <p:nvPr/>
          </p:nvSpPr>
          <p:spPr bwMode="auto">
            <a:xfrm flipV="1">
              <a:off x="375" y="131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66" name="Line 6"/>
            <p:cNvSpPr>
              <a:spLocks noChangeShapeType="1"/>
            </p:cNvSpPr>
            <p:nvPr/>
          </p:nvSpPr>
          <p:spPr bwMode="auto">
            <a:xfrm>
              <a:off x="375" y="130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67" name="Text Box 7"/>
            <p:cNvSpPr txBox="1">
              <a:spLocks noChangeArrowheads="1"/>
            </p:cNvSpPr>
            <p:nvPr/>
          </p:nvSpPr>
          <p:spPr bwMode="auto">
            <a:xfrm>
              <a:off x="656" y="1184"/>
              <a:ext cx="8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microspore</a:t>
              </a:r>
            </a:p>
          </p:txBody>
        </p:sp>
        <p:sp>
          <p:nvSpPr>
            <p:cNvPr id="527368" name="Line 8"/>
            <p:cNvSpPr>
              <a:spLocks noChangeShapeType="1"/>
            </p:cNvSpPr>
            <p:nvPr/>
          </p:nvSpPr>
          <p:spPr bwMode="auto">
            <a:xfrm>
              <a:off x="1584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69" name="Text Box 9"/>
            <p:cNvSpPr txBox="1">
              <a:spLocks noChangeArrowheads="1"/>
            </p:cNvSpPr>
            <p:nvPr/>
          </p:nvSpPr>
          <p:spPr bwMode="auto">
            <a:xfrm>
              <a:off x="1912" y="1100"/>
              <a:ext cx="19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male gametophyte</a:t>
              </a:r>
            </a:p>
            <a:p>
              <a:pPr algn="ctr"/>
              <a:r>
                <a:rPr lang="en-US">
                  <a:solidFill>
                    <a:srgbClr val="0000FF"/>
                  </a:solidFill>
                </a:rPr>
                <a:t>(pollen, released to the air</a:t>
              </a:r>
              <a:r>
                <a:rPr lang="en-US" sz="1600">
                  <a:solidFill>
                    <a:srgbClr val="0000FF"/>
                  </a:solidFill>
                </a:rPr>
                <a:t>)</a:t>
              </a:r>
            </a:p>
          </p:txBody>
        </p:sp>
        <p:sp>
          <p:nvSpPr>
            <p:cNvPr id="527370" name="Line 10"/>
            <p:cNvSpPr>
              <a:spLocks noChangeShapeType="1"/>
            </p:cNvSpPr>
            <p:nvPr/>
          </p:nvSpPr>
          <p:spPr bwMode="auto">
            <a:xfrm>
              <a:off x="3888" y="130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71" name="Text Box 11"/>
            <p:cNvSpPr txBox="1">
              <a:spLocks noChangeArrowheads="1"/>
            </p:cNvSpPr>
            <p:nvPr/>
          </p:nvSpPr>
          <p:spPr bwMode="auto">
            <a:xfrm>
              <a:off x="4320" y="1181"/>
              <a:ext cx="5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sperm</a:t>
              </a:r>
            </a:p>
          </p:txBody>
        </p:sp>
        <p:sp>
          <p:nvSpPr>
            <p:cNvPr id="527372" name="Line 12"/>
            <p:cNvSpPr>
              <a:spLocks noChangeShapeType="1"/>
            </p:cNvSpPr>
            <p:nvPr/>
          </p:nvSpPr>
          <p:spPr bwMode="auto">
            <a:xfrm flipV="1">
              <a:off x="480" y="189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73" name="Line 13"/>
            <p:cNvSpPr>
              <a:spLocks noChangeShapeType="1"/>
            </p:cNvSpPr>
            <p:nvPr/>
          </p:nvSpPr>
          <p:spPr bwMode="auto">
            <a:xfrm>
              <a:off x="480" y="189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74" name="Text Box 14"/>
            <p:cNvSpPr txBox="1">
              <a:spLocks noChangeArrowheads="1"/>
            </p:cNvSpPr>
            <p:nvPr/>
          </p:nvSpPr>
          <p:spPr bwMode="auto">
            <a:xfrm>
              <a:off x="660" y="1773"/>
              <a:ext cx="9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33CC"/>
                  </a:solidFill>
                </a:rPr>
                <a:t>megaspore</a:t>
              </a:r>
            </a:p>
          </p:txBody>
        </p:sp>
        <p:sp>
          <p:nvSpPr>
            <p:cNvPr id="527375" name="Line 15"/>
            <p:cNvSpPr>
              <a:spLocks noChangeShapeType="1"/>
            </p:cNvSpPr>
            <p:nvPr/>
          </p:nvSpPr>
          <p:spPr bwMode="auto">
            <a:xfrm>
              <a:off x="1584" y="189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76" name="Text Box 16"/>
            <p:cNvSpPr txBox="1">
              <a:spLocks noChangeArrowheads="1"/>
            </p:cNvSpPr>
            <p:nvPr/>
          </p:nvSpPr>
          <p:spPr bwMode="auto">
            <a:xfrm>
              <a:off x="2102" y="1680"/>
              <a:ext cx="15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33CC"/>
                  </a:solidFill>
                </a:rPr>
                <a:t>female gametophyte</a:t>
              </a:r>
            </a:p>
            <a:p>
              <a:pPr algn="ctr"/>
              <a:r>
                <a:rPr lang="en-US">
                  <a:solidFill>
                    <a:srgbClr val="FF33CC"/>
                  </a:solidFill>
                </a:rPr>
                <a:t>(retained in sporangia)</a:t>
              </a:r>
            </a:p>
          </p:txBody>
        </p:sp>
        <p:sp>
          <p:nvSpPr>
            <p:cNvPr id="527377" name="Line 17"/>
            <p:cNvSpPr>
              <a:spLocks noChangeShapeType="1"/>
            </p:cNvSpPr>
            <p:nvPr/>
          </p:nvSpPr>
          <p:spPr bwMode="auto">
            <a:xfrm>
              <a:off x="3888" y="189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78" name="Text Box 18"/>
            <p:cNvSpPr txBox="1">
              <a:spLocks noChangeArrowheads="1"/>
            </p:cNvSpPr>
            <p:nvPr/>
          </p:nvSpPr>
          <p:spPr bwMode="auto">
            <a:xfrm>
              <a:off x="4317" y="1773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CC"/>
                  </a:solidFill>
                </a:rPr>
                <a:t>egg</a:t>
              </a:r>
            </a:p>
          </p:txBody>
        </p:sp>
        <p:sp>
          <p:nvSpPr>
            <p:cNvPr id="527379" name="Text Box 19"/>
            <p:cNvSpPr txBox="1">
              <a:spLocks noChangeArrowheads="1"/>
            </p:cNvSpPr>
            <p:nvPr/>
          </p:nvSpPr>
          <p:spPr bwMode="auto">
            <a:xfrm>
              <a:off x="2742" y="2636"/>
              <a:ext cx="282" cy="41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1n</a:t>
              </a:r>
            </a:p>
            <a:p>
              <a:r>
                <a:rPr lang="en-US"/>
                <a:t>2n</a:t>
              </a:r>
            </a:p>
          </p:txBody>
        </p:sp>
        <p:sp>
          <p:nvSpPr>
            <p:cNvPr id="527380" name="Line 20"/>
            <p:cNvSpPr>
              <a:spLocks noChangeShapeType="1"/>
            </p:cNvSpPr>
            <p:nvPr/>
          </p:nvSpPr>
          <p:spPr bwMode="auto">
            <a:xfrm>
              <a:off x="432" y="2832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27381" name="AutoShape 21"/>
            <p:cNvCxnSpPr>
              <a:cxnSpLocks noChangeShapeType="1"/>
              <a:stCxn id="527371" idx="3"/>
            </p:cNvCxnSpPr>
            <p:nvPr/>
          </p:nvCxnSpPr>
          <p:spPr bwMode="auto">
            <a:xfrm flipH="1">
              <a:off x="4704" y="1297"/>
              <a:ext cx="132" cy="591"/>
            </a:xfrm>
            <a:prstGeom prst="curvedConnector4">
              <a:avLst>
                <a:gd name="adj1" fmla="val -151519"/>
                <a:gd name="adj2" fmla="val 9898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27382" name="AutoShape 22"/>
            <p:cNvSpPr>
              <a:spLocks noChangeArrowheads="1"/>
            </p:cNvSpPr>
            <p:nvPr/>
          </p:nvSpPr>
          <p:spPr bwMode="auto">
            <a:xfrm>
              <a:off x="4683" y="1941"/>
              <a:ext cx="240" cy="615"/>
            </a:xfrm>
            <a:prstGeom prst="downArrow">
              <a:avLst>
                <a:gd name="adj1" fmla="val 50000"/>
                <a:gd name="adj2" fmla="val 64063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7383" name="Line 23"/>
            <p:cNvSpPr>
              <a:spLocks noChangeShapeType="1"/>
            </p:cNvSpPr>
            <p:nvPr/>
          </p:nvSpPr>
          <p:spPr bwMode="auto">
            <a:xfrm>
              <a:off x="4800" y="283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84" name="Text Box 24"/>
            <p:cNvSpPr txBox="1">
              <a:spLocks noChangeArrowheads="1"/>
            </p:cNvSpPr>
            <p:nvPr/>
          </p:nvSpPr>
          <p:spPr bwMode="auto">
            <a:xfrm>
              <a:off x="4527" y="3465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zygote</a:t>
              </a:r>
            </a:p>
          </p:txBody>
        </p:sp>
        <p:sp>
          <p:nvSpPr>
            <p:cNvPr id="527385" name="Text Box 25"/>
            <p:cNvSpPr txBox="1">
              <a:spLocks noChangeArrowheads="1"/>
            </p:cNvSpPr>
            <p:nvPr/>
          </p:nvSpPr>
          <p:spPr bwMode="auto">
            <a:xfrm>
              <a:off x="3618" y="3465"/>
              <a:ext cx="5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embryo</a:t>
              </a:r>
            </a:p>
          </p:txBody>
        </p:sp>
        <p:sp>
          <p:nvSpPr>
            <p:cNvPr id="527386" name="Text Box 26"/>
            <p:cNvSpPr txBox="1">
              <a:spLocks noChangeArrowheads="1"/>
            </p:cNvSpPr>
            <p:nvPr/>
          </p:nvSpPr>
          <p:spPr bwMode="auto">
            <a:xfrm>
              <a:off x="2428" y="3351"/>
              <a:ext cx="884" cy="452"/>
            </a:xfrm>
            <a:prstGeom prst="rect">
              <a:avLst/>
            </a:prstGeom>
            <a:noFill/>
            <a:ln w="76200" cmpd="tri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seed</a:t>
              </a:r>
            </a:p>
            <a:p>
              <a:pPr algn="ctr"/>
              <a:r>
                <a:rPr lang="en-US">
                  <a:solidFill>
                    <a:srgbClr val="006600"/>
                  </a:solidFill>
                </a:rPr>
                <a:t>(dispersed)</a:t>
              </a:r>
            </a:p>
          </p:txBody>
        </p:sp>
        <p:sp>
          <p:nvSpPr>
            <p:cNvPr id="527387" name="Line 27"/>
            <p:cNvSpPr>
              <a:spLocks noChangeShapeType="1"/>
            </p:cNvSpPr>
            <p:nvPr/>
          </p:nvSpPr>
          <p:spPr bwMode="auto">
            <a:xfrm flipH="1">
              <a:off x="3408" y="3573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88" name="Line 28"/>
            <p:cNvSpPr>
              <a:spLocks noChangeShapeType="1"/>
            </p:cNvSpPr>
            <p:nvPr/>
          </p:nvSpPr>
          <p:spPr bwMode="auto">
            <a:xfrm flipH="1">
              <a:off x="4254" y="358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89" name="Line 29"/>
            <p:cNvSpPr>
              <a:spLocks noChangeShapeType="1"/>
            </p:cNvSpPr>
            <p:nvPr/>
          </p:nvSpPr>
          <p:spPr bwMode="auto">
            <a:xfrm flipH="1">
              <a:off x="1824" y="357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90" name="Text Box 30"/>
            <p:cNvSpPr txBox="1">
              <a:spLocks noChangeArrowheads="1"/>
            </p:cNvSpPr>
            <p:nvPr/>
          </p:nvSpPr>
          <p:spPr bwMode="auto">
            <a:xfrm>
              <a:off x="764" y="3863"/>
              <a:ext cx="1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New sporophyte</a:t>
              </a:r>
            </a:p>
          </p:txBody>
        </p:sp>
        <p:cxnSp>
          <p:nvCxnSpPr>
            <p:cNvPr id="527391" name="AutoShape 31"/>
            <p:cNvCxnSpPr>
              <a:cxnSpLocks noChangeShapeType="1"/>
            </p:cNvCxnSpPr>
            <p:nvPr/>
          </p:nvCxnSpPr>
          <p:spPr bwMode="auto">
            <a:xfrm rot="16200000" flipV="1">
              <a:off x="636" y="2844"/>
              <a:ext cx="336" cy="504"/>
            </a:xfrm>
            <a:prstGeom prst="curvedConnector4">
              <a:avLst>
                <a:gd name="adj1" fmla="val 1782"/>
                <a:gd name="adj2" fmla="val 95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527392" name="Picture 32" descr="Treecop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63"/>
            <a:stretch>
              <a:fillRect/>
            </a:stretch>
          </p:blipFill>
          <p:spPr bwMode="auto">
            <a:xfrm>
              <a:off x="960" y="2880"/>
              <a:ext cx="747" cy="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12420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angiosperm life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4E73-44C2-4DF7-A413-84397783364D}" type="slidenum">
              <a:rPr lang="en-US"/>
              <a:pPr/>
              <a:t>120</a:t>
            </a:fld>
            <a:endParaRPr lang="en-US"/>
          </a:p>
        </p:txBody>
      </p:sp>
      <p:sp>
        <p:nvSpPr>
          <p:cNvPr id="528387" name="Text Box 3"/>
          <p:cNvSpPr txBox="1">
            <a:spLocks noChangeArrowheads="1"/>
          </p:cNvSpPr>
          <p:nvPr/>
        </p:nvSpPr>
        <p:spPr bwMode="auto">
          <a:xfrm>
            <a:off x="6208713" y="120650"/>
            <a:ext cx="2735262" cy="7112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6600"/>
                </a:solidFill>
              </a:rPr>
              <a:t>Angiosperm Life Cycle</a:t>
            </a:r>
          </a:p>
          <a:p>
            <a:pPr algn="ctr"/>
            <a:r>
              <a:rPr lang="en-US" sz="2000">
                <a:solidFill>
                  <a:srgbClr val="006600"/>
                </a:solidFill>
              </a:rPr>
              <a:t>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2590800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plant life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2E133-CDC6-43F3-859E-2A64FE4B0C56}" type="slidenum">
              <a:rPr lang="en-US"/>
              <a:pPr/>
              <a:t>121</a:t>
            </a:fld>
            <a:endParaRPr lang="en-US"/>
          </a:p>
        </p:txBody>
      </p:sp>
      <p:sp>
        <p:nvSpPr>
          <p:cNvPr id="539651" name="Text Box 3"/>
          <p:cNvSpPr txBox="1">
            <a:spLocks noChangeArrowheads="1"/>
          </p:cNvSpPr>
          <p:nvPr/>
        </p:nvSpPr>
        <p:spPr bwMode="auto">
          <a:xfrm>
            <a:off x="7218363" y="146050"/>
            <a:ext cx="1531381" cy="707886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accent2"/>
                </a:solidFill>
              </a:rPr>
              <a:t>???’s</a:t>
            </a:r>
            <a:endParaRPr lang="en-US" sz="4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191000"/>
            <a:ext cx="3403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 of asexual reproduction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1C82-C5D6-4981-8226-D54A2FDC03EE}" type="slidenum">
              <a:rPr lang="en-US"/>
              <a:pPr/>
              <a:t>122</a:t>
            </a:fld>
            <a:endParaRPr lang="en-US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/>
              <a:t>Asexual Reproduction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95FF-7151-45C8-8675-75E7C13A81BF}" type="slidenum">
              <a:rPr lang="en-US"/>
              <a:pPr/>
              <a:t>123</a:t>
            </a:fld>
            <a:endParaRPr lang="en-US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 and cons of asexual reproduction???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9CFE-7F68-4E67-AD1E-A8AA60ED0FCB}" type="slidenum">
              <a:rPr lang="en-US"/>
              <a:pPr/>
              <a:t>124</a:t>
            </a:fld>
            <a:endParaRPr lang="en-US"/>
          </a:p>
        </p:txBody>
      </p:sp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 and cons of asexual reproduction???</a:t>
            </a:r>
          </a:p>
          <a:p>
            <a:r>
              <a:rPr lang="en-US">
                <a:solidFill>
                  <a:schemeClr val="accent2"/>
                </a:solidFill>
              </a:rPr>
              <a:t>Rapid colonization of space</a:t>
            </a:r>
          </a:p>
          <a:p>
            <a:r>
              <a:rPr lang="en-US">
                <a:solidFill>
                  <a:schemeClr val="accent2"/>
                </a:solidFill>
              </a:rPr>
              <a:t>Good genotypes spread</a:t>
            </a:r>
          </a:p>
          <a:p>
            <a:r>
              <a:rPr lang="en-US">
                <a:solidFill>
                  <a:schemeClr val="accent2"/>
                </a:solidFill>
              </a:rPr>
              <a:t>Less “expensive” than sexual reproduction</a:t>
            </a:r>
          </a:p>
          <a:p>
            <a:pPr>
              <a:buFontTx/>
              <a:buNone/>
            </a:pPr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Clones are always susceptible – insects, pathogens, changing conditions….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DFB1-4287-4CFE-9983-EEA3F473D8EA}" type="slidenum">
              <a:rPr lang="en-US"/>
              <a:pPr/>
              <a:t>125</a:t>
            </a:fld>
            <a:endParaRPr lang="en-US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Concepts: </a:t>
            </a:r>
            <a:r>
              <a:rPr lang="en-US" dirty="0">
                <a:solidFill>
                  <a:schemeClr val="accent2"/>
                </a:solidFill>
              </a:rPr>
              <a:t>QUESTIONS???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Life Cycles – the alternation of generations</a:t>
            </a:r>
          </a:p>
          <a:p>
            <a:r>
              <a:rPr lang="en-US"/>
              <a:t>The structure of a flower</a:t>
            </a:r>
          </a:p>
          <a:p>
            <a:r>
              <a:rPr lang="en-US"/>
              <a:t>Development of the male gametophyte</a:t>
            </a:r>
          </a:p>
          <a:p>
            <a:r>
              <a:rPr lang="en-US"/>
              <a:t>Pollination in all its glories</a:t>
            </a:r>
          </a:p>
          <a:p>
            <a:r>
              <a:rPr lang="en-US"/>
              <a:t>Development of the female gametophyte</a:t>
            </a:r>
          </a:p>
          <a:p>
            <a:r>
              <a:rPr lang="en-US"/>
              <a:t>Fertilization</a:t>
            </a:r>
          </a:p>
          <a:p>
            <a:r>
              <a:rPr lang="en-US"/>
              <a:t>Embryos, seeds and fruit</a:t>
            </a:r>
          </a:p>
          <a:p>
            <a:r>
              <a:rPr lang="en-US"/>
              <a:t>Asexual reproduction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828A7-1D9F-455F-A46B-D3913EC50C25}" type="slidenum">
              <a:rPr lang="en-US"/>
              <a:pPr/>
              <a:t>13</a:t>
            </a:fld>
            <a:endParaRPr 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differences in spore fate:</a:t>
            </a:r>
          </a:p>
        </p:txBody>
      </p:sp>
      <p:grpSp>
        <p:nvGrpSpPr>
          <p:cNvPr id="585731" name="Group 3"/>
          <p:cNvGrpSpPr>
            <a:grpSpLocks/>
          </p:cNvGrpSpPr>
          <p:nvPr/>
        </p:nvGrpSpPr>
        <p:grpSpPr bwMode="auto">
          <a:xfrm>
            <a:off x="593725" y="1746250"/>
            <a:ext cx="7788275" cy="4752975"/>
            <a:chOff x="374" y="1100"/>
            <a:chExt cx="4906" cy="2994"/>
          </a:xfrm>
        </p:grpSpPr>
        <p:sp>
          <p:nvSpPr>
            <p:cNvPr id="585732" name="Text Box 4"/>
            <p:cNvSpPr txBox="1">
              <a:spLocks noChangeArrowheads="1"/>
            </p:cNvSpPr>
            <p:nvPr/>
          </p:nvSpPr>
          <p:spPr bwMode="auto">
            <a:xfrm>
              <a:off x="374" y="2571"/>
              <a:ext cx="665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meiosis</a:t>
              </a:r>
            </a:p>
          </p:txBody>
        </p:sp>
        <p:sp>
          <p:nvSpPr>
            <p:cNvPr id="585733" name="Text Box 5"/>
            <p:cNvSpPr txBox="1">
              <a:spLocks noChangeArrowheads="1"/>
            </p:cNvSpPr>
            <p:nvPr/>
          </p:nvSpPr>
          <p:spPr bwMode="auto">
            <a:xfrm>
              <a:off x="4390" y="2572"/>
              <a:ext cx="887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fertilization</a:t>
              </a:r>
            </a:p>
          </p:txBody>
        </p:sp>
        <p:sp>
          <p:nvSpPr>
            <p:cNvPr id="585734" name="Line 6"/>
            <p:cNvSpPr>
              <a:spLocks noChangeShapeType="1"/>
            </p:cNvSpPr>
            <p:nvPr/>
          </p:nvSpPr>
          <p:spPr bwMode="auto">
            <a:xfrm flipV="1">
              <a:off x="375" y="131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35" name="Line 7"/>
            <p:cNvSpPr>
              <a:spLocks noChangeShapeType="1"/>
            </p:cNvSpPr>
            <p:nvPr/>
          </p:nvSpPr>
          <p:spPr bwMode="auto">
            <a:xfrm>
              <a:off x="375" y="130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36" name="Text Box 8"/>
            <p:cNvSpPr txBox="1">
              <a:spLocks noChangeArrowheads="1"/>
            </p:cNvSpPr>
            <p:nvPr/>
          </p:nvSpPr>
          <p:spPr bwMode="auto">
            <a:xfrm>
              <a:off x="656" y="1184"/>
              <a:ext cx="8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microspore</a:t>
              </a:r>
            </a:p>
          </p:txBody>
        </p:sp>
        <p:sp>
          <p:nvSpPr>
            <p:cNvPr id="585737" name="Line 9"/>
            <p:cNvSpPr>
              <a:spLocks noChangeShapeType="1"/>
            </p:cNvSpPr>
            <p:nvPr/>
          </p:nvSpPr>
          <p:spPr bwMode="auto">
            <a:xfrm>
              <a:off x="1584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38" name="Text Box 10"/>
            <p:cNvSpPr txBox="1">
              <a:spLocks noChangeArrowheads="1"/>
            </p:cNvSpPr>
            <p:nvPr/>
          </p:nvSpPr>
          <p:spPr bwMode="auto">
            <a:xfrm>
              <a:off x="1912" y="1100"/>
              <a:ext cx="19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male gametophyte</a:t>
              </a:r>
            </a:p>
            <a:p>
              <a:pPr algn="ctr"/>
              <a:r>
                <a:rPr lang="en-US">
                  <a:solidFill>
                    <a:srgbClr val="0000FF"/>
                  </a:solidFill>
                </a:rPr>
                <a:t>(pollen, released to the air</a:t>
              </a:r>
              <a:r>
                <a:rPr lang="en-US" sz="1600">
                  <a:solidFill>
                    <a:srgbClr val="0000FF"/>
                  </a:solidFill>
                </a:rPr>
                <a:t>)</a:t>
              </a:r>
            </a:p>
          </p:txBody>
        </p:sp>
        <p:sp>
          <p:nvSpPr>
            <p:cNvPr id="585739" name="Line 11"/>
            <p:cNvSpPr>
              <a:spLocks noChangeShapeType="1"/>
            </p:cNvSpPr>
            <p:nvPr/>
          </p:nvSpPr>
          <p:spPr bwMode="auto">
            <a:xfrm>
              <a:off x="3888" y="130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40" name="Text Box 12"/>
            <p:cNvSpPr txBox="1">
              <a:spLocks noChangeArrowheads="1"/>
            </p:cNvSpPr>
            <p:nvPr/>
          </p:nvSpPr>
          <p:spPr bwMode="auto">
            <a:xfrm>
              <a:off x="4320" y="1181"/>
              <a:ext cx="5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sperm</a:t>
              </a:r>
            </a:p>
          </p:txBody>
        </p:sp>
        <p:sp>
          <p:nvSpPr>
            <p:cNvPr id="585741" name="Line 13"/>
            <p:cNvSpPr>
              <a:spLocks noChangeShapeType="1"/>
            </p:cNvSpPr>
            <p:nvPr/>
          </p:nvSpPr>
          <p:spPr bwMode="auto">
            <a:xfrm flipV="1">
              <a:off x="480" y="189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42" name="Line 14"/>
            <p:cNvSpPr>
              <a:spLocks noChangeShapeType="1"/>
            </p:cNvSpPr>
            <p:nvPr/>
          </p:nvSpPr>
          <p:spPr bwMode="auto">
            <a:xfrm>
              <a:off x="480" y="189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43" name="Text Box 15"/>
            <p:cNvSpPr txBox="1">
              <a:spLocks noChangeArrowheads="1"/>
            </p:cNvSpPr>
            <p:nvPr/>
          </p:nvSpPr>
          <p:spPr bwMode="auto">
            <a:xfrm>
              <a:off x="660" y="1773"/>
              <a:ext cx="9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33CC"/>
                  </a:solidFill>
                </a:rPr>
                <a:t>megaspore</a:t>
              </a:r>
            </a:p>
          </p:txBody>
        </p:sp>
        <p:sp>
          <p:nvSpPr>
            <p:cNvPr id="585744" name="Line 16"/>
            <p:cNvSpPr>
              <a:spLocks noChangeShapeType="1"/>
            </p:cNvSpPr>
            <p:nvPr/>
          </p:nvSpPr>
          <p:spPr bwMode="auto">
            <a:xfrm>
              <a:off x="1584" y="189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45" name="Text Box 17"/>
            <p:cNvSpPr txBox="1">
              <a:spLocks noChangeArrowheads="1"/>
            </p:cNvSpPr>
            <p:nvPr/>
          </p:nvSpPr>
          <p:spPr bwMode="auto">
            <a:xfrm>
              <a:off x="2102" y="1680"/>
              <a:ext cx="15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33CC"/>
                  </a:solidFill>
                </a:rPr>
                <a:t>female gametophyte</a:t>
              </a:r>
            </a:p>
            <a:p>
              <a:pPr algn="ctr"/>
              <a:r>
                <a:rPr lang="en-US">
                  <a:solidFill>
                    <a:srgbClr val="FF33CC"/>
                  </a:solidFill>
                </a:rPr>
                <a:t>(retained in sporangia)</a:t>
              </a:r>
            </a:p>
          </p:txBody>
        </p:sp>
        <p:sp>
          <p:nvSpPr>
            <p:cNvPr id="585746" name="Line 18"/>
            <p:cNvSpPr>
              <a:spLocks noChangeShapeType="1"/>
            </p:cNvSpPr>
            <p:nvPr/>
          </p:nvSpPr>
          <p:spPr bwMode="auto">
            <a:xfrm>
              <a:off x="3888" y="189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47" name="Text Box 19"/>
            <p:cNvSpPr txBox="1">
              <a:spLocks noChangeArrowheads="1"/>
            </p:cNvSpPr>
            <p:nvPr/>
          </p:nvSpPr>
          <p:spPr bwMode="auto">
            <a:xfrm>
              <a:off x="4317" y="1773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CC"/>
                  </a:solidFill>
                </a:rPr>
                <a:t>egg</a:t>
              </a:r>
            </a:p>
          </p:txBody>
        </p:sp>
        <p:sp>
          <p:nvSpPr>
            <p:cNvPr id="585748" name="Text Box 20"/>
            <p:cNvSpPr txBox="1">
              <a:spLocks noChangeArrowheads="1"/>
            </p:cNvSpPr>
            <p:nvPr/>
          </p:nvSpPr>
          <p:spPr bwMode="auto">
            <a:xfrm>
              <a:off x="2742" y="2636"/>
              <a:ext cx="282" cy="41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1n</a:t>
              </a:r>
            </a:p>
            <a:p>
              <a:r>
                <a:rPr lang="en-US"/>
                <a:t>2n</a:t>
              </a:r>
            </a:p>
          </p:txBody>
        </p:sp>
        <p:sp>
          <p:nvSpPr>
            <p:cNvPr id="585749" name="Line 21"/>
            <p:cNvSpPr>
              <a:spLocks noChangeShapeType="1"/>
            </p:cNvSpPr>
            <p:nvPr/>
          </p:nvSpPr>
          <p:spPr bwMode="auto">
            <a:xfrm>
              <a:off x="432" y="2832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85750" name="AutoShape 22"/>
            <p:cNvCxnSpPr>
              <a:cxnSpLocks noChangeShapeType="1"/>
              <a:stCxn id="585740" idx="3"/>
            </p:cNvCxnSpPr>
            <p:nvPr/>
          </p:nvCxnSpPr>
          <p:spPr bwMode="auto">
            <a:xfrm flipH="1">
              <a:off x="4704" y="1297"/>
              <a:ext cx="132" cy="591"/>
            </a:xfrm>
            <a:prstGeom prst="curvedConnector4">
              <a:avLst>
                <a:gd name="adj1" fmla="val -151519"/>
                <a:gd name="adj2" fmla="val 9898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5751" name="AutoShape 23"/>
            <p:cNvSpPr>
              <a:spLocks noChangeArrowheads="1"/>
            </p:cNvSpPr>
            <p:nvPr/>
          </p:nvSpPr>
          <p:spPr bwMode="auto">
            <a:xfrm>
              <a:off x="4683" y="1941"/>
              <a:ext cx="240" cy="615"/>
            </a:xfrm>
            <a:prstGeom prst="downArrow">
              <a:avLst>
                <a:gd name="adj1" fmla="val 50000"/>
                <a:gd name="adj2" fmla="val 64063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5752" name="Line 24"/>
            <p:cNvSpPr>
              <a:spLocks noChangeShapeType="1"/>
            </p:cNvSpPr>
            <p:nvPr/>
          </p:nvSpPr>
          <p:spPr bwMode="auto">
            <a:xfrm>
              <a:off x="4800" y="283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53" name="Text Box 25"/>
            <p:cNvSpPr txBox="1">
              <a:spLocks noChangeArrowheads="1"/>
            </p:cNvSpPr>
            <p:nvPr/>
          </p:nvSpPr>
          <p:spPr bwMode="auto">
            <a:xfrm>
              <a:off x="4527" y="3465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zygote</a:t>
              </a:r>
            </a:p>
          </p:txBody>
        </p:sp>
        <p:sp>
          <p:nvSpPr>
            <p:cNvPr id="585754" name="Text Box 26"/>
            <p:cNvSpPr txBox="1">
              <a:spLocks noChangeArrowheads="1"/>
            </p:cNvSpPr>
            <p:nvPr/>
          </p:nvSpPr>
          <p:spPr bwMode="auto">
            <a:xfrm>
              <a:off x="3618" y="3465"/>
              <a:ext cx="5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embryo</a:t>
              </a:r>
            </a:p>
          </p:txBody>
        </p:sp>
        <p:sp>
          <p:nvSpPr>
            <p:cNvPr id="585755" name="Text Box 27"/>
            <p:cNvSpPr txBox="1">
              <a:spLocks noChangeArrowheads="1"/>
            </p:cNvSpPr>
            <p:nvPr/>
          </p:nvSpPr>
          <p:spPr bwMode="auto">
            <a:xfrm>
              <a:off x="2428" y="3351"/>
              <a:ext cx="884" cy="452"/>
            </a:xfrm>
            <a:prstGeom prst="rect">
              <a:avLst/>
            </a:prstGeom>
            <a:noFill/>
            <a:ln w="76200" cmpd="tri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seed</a:t>
              </a:r>
            </a:p>
            <a:p>
              <a:pPr algn="ctr"/>
              <a:r>
                <a:rPr lang="en-US">
                  <a:solidFill>
                    <a:srgbClr val="006600"/>
                  </a:solidFill>
                </a:rPr>
                <a:t>(dispersed)</a:t>
              </a:r>
            </a:p>
          </p:txBody>
        </p:sp>
        <p:sp>
          <p:nvSpPr>
            <p:cNvPr id="585756" name="Line 28"/>
            <p:cNvSpPr>
              <a:spLocks noChangeShapeType="1"/>
            </p:cNvSpPr>
            <p:nvPr/>
          </p:nvSpPr>
          <p:spPr bwMode="auto">
            <a:xfrm flipH="1">
              <a:off x="3408" y="3573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57" name="Line 29"/>
            <p:cNvSpPr>
              <a:spLocks noChangeShapeType="1"/>
            </p:cNvSpPr>
            <p:nvPr/>
          </p:nvSpPr>
          <p:spPr bwMode="auto">
            <a:xfrm flipH="1">
              <a:off x="4254" y="358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58" name="Line 30"/>
            <p:cNvSpPr>
              <a:spLocks noChangeShapeType="1"/>
            </p:cNvSpPr>
            <p:nvPr/>
          </p:nvSpPr>
          <p:spPr bwMode="auto">
            <a:xfrm flipH="1">
              <a:off x="1824" y="357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5759" name="Text Box 31"/>
            <p:cNvSpPr txBox="1">
              <a:spLocks noChangeArrowheads="1"/>
            </p:cNvSpPr>
            <p:nvPr/>
          </p:nvSpPr>
          <p:spPr bwMode="auto">
            <a:xfrm>
              <a:off x="764" y="3863"/>
              <a:ext cx="1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New sporophyte</a:t>
              </a:r>
            </a:p>
          </p:txBody>
        </p:sp>
        <p:cxnSp>
          <p:nvCxnSpPr>
            <p:cNvPr id="585760" name="AutoShape 32"/>
            <p:cNvCxnSpPr>
              <a:cxnSpLocks noChangeShapeType="1"/>
            </p:cNvCxnSpPr>
            <p:nvPr/>
          </p:nvCxnSpPr>
          <p:spPr bwMode="auto">
            <a:xfrm rot="16200000" flipV="1">
              <a:off x="636" y="2844"/>
              <a:ext cx="336" cy="504"/>
            </a:xfrm>
            <a:prstGeom prst="curvedConnector4">
              <a:avLst>
                <a:gd name="adj1" fmla="val 1782"/>
                <a:gd name="adj2" fmla="val 95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585761" name="Picture 33" descr="Treecop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63"/>
            <a:stretch>
              <a:fillRect/>
            </a:stretch>
          </p:blipFill>
          <p:spPr bwMode="auto">
            <a:xfrm>
              <a:off x="960" y="2880"/>
              <a:ext cx="747" cy="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85762" name="Text Box 34"/>
          <p:cNvSpPr txBox="1">
            <a:spLocks noChangeArrowheads="1"/>
          </p:cNvSpPr>
          <p:nvPr/>
        </p:nvSpPr>
        <p:spPr bwMode="auto">
          <a:xfrm>
            <a:off x="1219200" y="3581400"/>
            <a:ext cx="3203575" cy="37623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What cell division process???</a:t>
            </a:r>
          </a:p>
        </p:txBody>
      </p:sp>
      <p:sp>
        <p:nvSpPr>
          <p:cNvPr id="585763" name="Line 35"/>
          <p:cNvSpPr>
            <a:spLocks noChangeShapeType="1"/>
          </p:cNvSpPr>
          <p:nvPr/>
        </p:nvSpPr>
        <p:spPr bwMode="auto">
          <a:xfrm flipH="1" flipV="1">
            <a:off x="2743200" y="3062288"/>
            <a:ext cx="0" cy="51911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E79C2-CDE1-421F-B168-062BDA24D84D}" type="slidenum">
              <a:rPr lang="en-US"/>
              <a:pPr/>
              <a:t>14</a:t>
            </a:fld>
            <a:endParaRPr lang="en-US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differences in spore fate:</a:t>
            </a:r>
          </a:p>
        </p:txBody>
      </p:sp>
      <p:grpSp>
        <p:nvGrpSpPr>
          <p:cNvPr id="584707" name="Group 3"/>
          <p:cNvGrpSpPr>
            <a:grpSpLocks/>
          </p:cNvGrpSpPr>
          <p:nvPr/>
        </p:nvGrpSpPr>
        <p:grpSpPr bwMode="auto">
          <a:xfrm>
            <a:off x="593725" y="1746250"/>
            <a:ext cx="7788275" cy="4752975"/>
            <a:chOff x="374" y="1100"/>
            <a:chExt cx="4906" cy="2994"/>
          </a:xfrm>
        </p:grpSpPr>
        <p:sp>
          <p:nvSpPr>
            <p:cNvPr id="584708" name="Text Box 4"/>
            <p:cNvSpPr txBox="1">
              <a:spLocks noChangeArrowheads="1"/>
            </p:cNvSpPr>
            <p:nvPr/>
          </p:nvSpPr>
          <p:spPr bwMode="auto">
            <a:xfrm>
              <a:off x="374" y="2571"/>
              <a:ext cx="665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meiosis</a:t>
              </a:r>
            </a:p>
          </p:txBody>
        </p:sp>
        <p:sp>
          <p:nvSpPr>
            <p:cNvPr id="584709" name="Text Box 5"/>
            <p:cNvSpPr txBox="1">
              <a:spLocks noChangeArrowheads="1"/>
            </p:cNvSpPr>
            <p:nvPr/>
          </p:nvSpPr>
          <p:spPr bwMode="auto">
            <a:xfrm>
              <a:off x="4390" y="2572"/>
              <a:ext cx="887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fertilization</a:t>
              </a:r>
            </a:p>
          </p:txBody>
        </p:sp>
        <p:sp>
          <p:nvSpPr>
            <p:cNvPr id="584710" name="Line 6"/>
            <p:cNvSpPr>
              <a:spLocks noChangeShapeType="1"/>
            </p:cNvSpPr>
            <p:nvPr/>
          </p:nvSpPr>
          <p:spPr bwMode="auto">
            <a:xfrm flipV="1">
              <a:off x="375" y="131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1" name="Line 7"/>
            <p:cNvSpPr>
              <a:spLocks noChangeShapeType="1"/>
            </p:cNvSpPr>
            <p:nvPr/>
          </p:nvSpPr>
          <p:spPr bwMode="auto">
            <a:xfrm>
              <a:off x="375" y="130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2" name="Text Box 8"/>
            <p:cNvSpPr txBox="1">
              <a:spLocks noChangeArrowheads="1"/>
            </p:cNvSpPr>
            <p:nvPr/>
          </p:nvSpPr>
          <p:spPr bwMode="auto">
            <a:xfrm>
              <a:off x="656" y="1184"/>
              <a:ext cx="8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microspore</a:t>
              </a:r>
            </a:p>
          </p:txBody>
        </p:sp>
        <p:sp>
          <p:nvSpPr>
            <p:cNvPr id="584713" name="Line 9"/>
            <p:cNvSpPr>
              <a:spLocks noChangeShapeType="1"/>
            </p:cNvSpPr>
            <p:nvPr/>
          </p:nvSpPr>
          <p:spPr bwMode="auto">
            <a:xfrm>
              <a:off x="1584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4" name="Text Box 10"/>
            <p:cNvSpPr txBox="1">
              <a:spLocks noChangeArrowheads="1"/>
            </p:cNvSpPr>
            <p:nvPr/>
          </p:nvSpPr>
          <p:spPr bwMode="auto">
            <a:xfrm>
              <a:off x="1912" y="1100"/>
              <a:ext cx="19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male gametophyte</a:t>
              </a:r>
            </a:p>
            <a:p>
              <a:pPr algn="ctr"/>
              <a:r>
                <a:rPr lang="en-US">
                  <a:solidFill>
                    <a:srgbClr val="0000FF"/>
                  </a:solidFill>
                </a:rPr>
                <a:t>(pollen, released to the air</a:t>
              </a:r>
              <a:r>
                <a:rPr lang="en-US" sz="1600">
                  <a:solidFill>
                    <a:srgbClr val="0000FF"/>
                  </a:solidFill>
                </a:rPr>
                <a:t>)</a:t>
              </a:r>
            </a:p>
          </p:txBody>
        </p:sp>
        <p:sp>
          <p:nvSpPr>
            <p:cNvPr id="584715" name="Line 11"/>
            <p:cNvSpPr>
              <a:spLocks noChangeShapeType="1"/>
            </p:cNvSpPr>
            <p:nvPr/>
          </p:nvSpPr>
          <p:spPr bwMode="auto">
            <a:xfrm>
              <a:off x="3888" y="130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6" name="Text Box 12"/>
            <p:cNvSpPr txBox="1">
              <a:spLocks noChangeArrowheads="1"/>
            </p:cNvSpPr>
            <p:nvPr/>
          </p:nvSpPr>
          <p:spPr bwMode="auto">
            <a:xfrm>
              <a:off x="4320" y="1181"/>
              <a:ext cx="5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sperm</a:t>
              </a:r>
            </a:p>
          </p:txBody>
        </p:sp>
        <p:sp>
          <p:nvSpPr>
            <p:cNvPr id="584717" name="Line 13"/>
            <p:cNvSpPr>
              <a:spLocks noChangeShapeType="1"/>
            </p:cNvSpPr>
            <p:nvPr/>
          </p:nvSpPr>
          <p:spPr bwMode="auto">
            <a:xfrm flipV="1">
              <a:off x="480" y="189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8" name="Line 14"/>
            <p:cNvSpPr>
              <a:spLocks noChangeShapeType="1"/>
            </p:cNvSpPr>
            <p:nvPr/>
          </p:nvSpPr>
          <p:spPr bwMode="auto">
            <a:xfrm>
              <a:off x="480" y="189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19" name="Text Box 15"/>
            <p:cNvSpPr txBox="1">
              <a:spLocks noChangeArrowheads="1"/>
            </p:cNvSpPr>
            <p:nvPr/>
          </p:nvSpPr>
          <p:spPr bwMode="auto">
            <a:xfrm>
              <a:off x="660" y="1773"/>
              <a:ext cx="9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33CC"/>
                  </a:solidFill>
                </a:rPr>
                <a:t>megaspore</a:t>
              </a:r>
            </a:p>
          </p:txBody>
        </p:sp>
        <p:sp>
          <p:nvSpPr>
            <p:cNvPr id="584720" name="Line 16"/>
            <p:cNvSpPr>
              <a:spLocks noChangeShapeType="1"/>
            </p:cNvSpPr>
            <p:nvPr/>
          </p:nvSpPr>
          <p:spPr bwMode="auto">
            <a:xfrm>
              <a:off x="1584" y="189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21" name="Text Box 17"/>
            <p:cNvSpPr txBox="1">
              <a:spLocks noChangeArrowheads="1"/>
            </p:cNvSpPr>
            <p:nvPr/>
          </p:nvSpPr>
          <p:spPr bwMode="auto">
            <a:xfrm>
              <a:off x="2102" y="1680"/>
              <a:ext cx="15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33CC"/>
                  </a:solidFill>
                </a:rPr>
                <a:t>female gametophyte</a:t>
              </a:r>
            </a:p>
            <a:p>
              <a:pPr algn="ctr"/>
              <a:r>
                <a:rPr lang="en-US">
                  <a:solidFill>
                    <a:srgbClr val="FF33CC"/>
                  </a:solidFill>
                </a:rPr>
                <a:t>(retained in sporangia)</a:t>
              </a:r>
            </a:p>
          </p:txBody>
        </p:sp>
        <p:sp>
          <p:nvSpPr>
            <p:cNvPr id="584722" name="Line 18"/>
            <p:cNvSpPr>
              <a:spLocks noChangeShapeType="1"/>
            </p:cNvSpPr>
            <p:nvPr/>
          </p:nvSpPr>
          <p:spPr bwMode="auto">
            <a:xfrm>
              <a:off x="3888" y="189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23" name="Text Box 19"/>
            <p:cNvSpPr txBox="1">
              <a:spLocks noChangeArrowheads="1"/>
            </p:cNvSpPr>
            <p:nvPr/>
          </p:nvSpPr>
          <p:spPr bwMode="auto">
            <a:xfrm>
              <a:off x="4317" y="1773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CC"/>
                  </a:solidFill>
                </a:rPr>
                <a:t>egg</a:t>
              </a:r>
            </a:p>
          </p:txBody>
        </p:sp>
        <p:sp>
          <p:nvSpPr>
            <p:cNvPr id="584724" name="Text Box 20"/>
            <p:cNvSpPr txBox="1">
              <a:spLocks noChangeArrowheads="1"/>
            </p:cNvSpPr>
            <p:nvPr/>
          </p:nvSpPr>
          <p:spPr bwMode="auto">
            <a:xfrm>
              <a:off x="2742" y="2636"/>
              <a:ext cx="282" cy="41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1n</a:t>
              </a:r>
            </a:p>
            <a:p>
              <a:r>
                <a:rPr lang="en-US"/>
                <a:t>2n</a:t>
              </a:r>
            </a:p>
          </p:txBody>
        </p:sp>
        <p:sp>
          <p:nvSpPr>
            <p:cNvPr id="584725" name="Line 21"/>
            <p:cNvSpPr>
              <a:spLocks noChangeShapeType="1"/>
            </p:cNvSpPr>
            <p:nvPr/>
          </p:nvSpPr>
          <p:spPr bwMode="auto">
            <a:xfrm>
              <a:off x="432" y="2832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84726" name="AutoShape 22"/>
            <p:cNvCxnSpPr>
              <a:cxnSpLocks noChangeShapeType="1"/>
              <a:stCxn id="584716" idx="3"/>
            </p:cNvCxnSpPr>
            <p:nvPr/>
          </p:nvCxnSpPr>
          <p:spPr bwMode="auto">
            <a:xfrm flipH="1">
              <a:off x="4704" y="1297"/>
              <a:ext cx="132" cy="591"/>
            </a:xfrm>
            <a:prstGeom prst="curvedConnector4">
              <a:avLst>
                <a:gd name="adj1" fmla="val -151519"/>
                <a:gd name="adj2" fmla="val 9898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4727" name="AutoShape 23"/>
            <p:cNvSpPr>
              <a:spLocks noChangeArrowheads="1"/>
            </p:cNvSpPr>
            <p:nvPr/>
          </p:nvSpPr>
          <p:spPr bwMode="auto">
            <a:xfrm>
              <a:off x="4683" y="1941"/>
              <a:ext cx="240" cy="615"/>
            </a:xfrm>
            <a:prstGeom prst="downArrow">
              <a:avLst>
                <a:gd name="adj1" fmla="val 50000"/>
                <a:gd name="adj2" fmla="val 64063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728" name="Line 24"/>
            <p:cNvSpPr>
              <a:spLocks noChangeShapeType="1"/>
            </p:cNvSpPr>
            <p:nvPr/>
          </p:nvSpPr>
          <p:spPr bwMode="auto">
            <a:xfrm>
              <a:off x="4800" y="283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29" name="Text Box 25"/>
            <p:cNvSpPr txBox="1">
              <a:spLocks noChangeArrowheads="1"/>
            </p:cNvSpPr>
            <p:nvPr/>
          </p:nvSpPr>
          <p:spPr bwMode="auto">
            <a:xfrm>
              <a:off x="4527" y="3465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zygote</a:t>
              </a:r>
            </a:p>
          </p:txBody>
        </p:sp>
        <p:sp>
          <p:nvSpPr>
            <p:cNvPr id="584730" name="Text Box 26"/>
            <p:cNvSpPr txBox="1">
              <a:spLocks noChangeArrowheads="1"/>
            </p:cNvSpPr>
            <p:nvPr/>
          </p:nvSpPr>
          <p:spPr bwMode="auto">
            <a:xfrm>
              <a:off x="3618" y="3465"/>
              <a:ext cx="5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embryo</a:t>
              </a:r>
            </a:p>
          </p:txBody>
        </p:sp>
        <p:sp>
          <p:nvSpPr>
            <p:cNvPr id="584731" name="Text Box 27"/>
            <p:cNvSpPr txBox="1">
              <a:spLocks noChangeArrowheads="1"/>
            </p:cNvSpPr>
            <p:nvPr/>
          </p:nvSpPr>
          <p:spPr bwMode="auto">
            <a:xfrm>
              <a:off x="2428" y="3351"/>
              <a:ext cx="884" cy="452"/>
            </a:xfrm>
            <a:prstGeom prst="rect">
              <a:avLst/>
            </a:prstGeom>
            <a:noFill/>
            <a:ln w="76200" cmpd="tri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seed</a:t>
              </a:r>
            </a:p>
            <a:p>
              <a:pPr algn="ctr"/>
              <a:r>
                <a:rPr lang="en-US">
                  <a:solidFill>
                    <a:srgbClr val="006600"/>
                  </a:solidFill>
                </a:rPr>
                <a:t>(dispersed)</a:t>
              </a:r>
            </a:p>
          </p:txBody>
        </p:sp>
        <p:sp>
          <p:nvSpPr>
            <p:cNvPr id="584732" name="Line 28"/>
            <p:cNvSpPr>
              <a:spLocks noChangeShapeType="1"/>
            </p:cNvSpPr>
            <p:nvPr/>
          </p:nvSpPr>
          <p:spPr bwMode="auto">
            <a:xfrm flipH="1">
              <a:off x="3408" y="3573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33" name="Line 29"/>
            <p:cNvSpPr>
              <a:spLocks noChangeShapeType="1"/>
            </p:cNvSpPr>
            <p:nvPr/>
          </p:nvSpPr>
          <p:spPr bwMode="auto">
            <a:xfrm flipH="1">
              <a:off x="4254" y="358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34" name="Line 30"/>
            <p:cNvSpPr>
              <a:spLocks noChangeShapeType="1"/>
            </p:cNvSpPr>
            <p:nvPr/>
          </p:nvSpPr>
          <p:spPr bwMode="auto">
            <a:xfrm flipH="1">
              <a:off x="1824" y="357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735" name="Text Box 31"/>
            <p:cNvSpPr txBox="1">
              <a:spLocks noChangeArrowheads="1"/>
            </p:cNvSpPr>
            <p:nvPr/>
          </p:nvSpPr>
          <p:spPr bwMode="auto">
            <a:xfrm>
              <a:off x="764" y="3863"/>
              <a:ext cx="1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New sporophyte</a:t>
              </a:r>
            </a:p>
          </p:txBody>
        </p:sp>
        <p:cxnSp>
          <p:nvCxnSpPr>
            <p:cNvPr id="584736" name="AutoShape 32"/>
            <p:cNvCxnSpPr>
              <a:cxnSpLocks noChangeShapeType="1"/>
            </p:cNvCxnSpPr>
            <p:nvPr/>
          </p:nvCxnSpPr>
          <p:spPr bwMode="auto">
            <a:xfrm rot="16200000" flipV="1">
              <a:off x="636" y="2844"/>
              <a:ext cx="336" cy="504"/>
            </a:xfrm>
            <a:prstGeom prst="curvedConnector4">
              <a:avLst>
                <a:gd name="adj1" fmla="val 1782"/>
                <a:gd name="adj2" fmla="val 95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584737" name="Picture 33" descr="Treecop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63"/>
            <a:stretch>
              <a:fillRect/>
            </a:stretch>
          </p:blipFill>
          <p:spPr bwMode="auto">
            <a:xfrm>
              <a:off x="960" y="2880"/>
              <a:ext cx="747" cy="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B2670-B423-41D3-BFA5-FFC63F671236}" type="slidenum">
              <a:rPr lang="en-US"/>
              <a:pPr/>
              <a:t>15</a:t>
            </a:fld>
            <a:endParaRPr lang="en-US"/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the functional advantages to retaining the female gametophyte???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B2F7-8CE8-47EE-85C9-6CB84DB3C60C}" type="slidenum">
              <a:rPr lang="en-US"/>
              <a:pPr/>
              <a:t>16</a:t>
            </a:fld>
            <a:endParaRPr lang="en-US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/>
              <a:t>What are the functional advantages to retaining the female gametophyte???</a:t>
            </a:r>
          </a:p>
          <a:p>
            <a:r>
              <a:rPr lang="en-US">
                <a:solidFill>
                  <a:schemeClr val="accent2"/>
                </a:solidFill>
              </a:rPr>
              <a:t>Resources and protection are acquired from the parent sporophyte</a:t>
            </a:r>
          </a:p>
          <a:p>
            <a:r>
              <a:rPr lang="en-US"/>
              <a:t>What is the functional advantage of a seed???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7CD7-D3BC-494F-8DF8-E5F0CD054CC3}" type="slidenum">
              <a:rPr lang="en-US"/>
              <a:pPr/>
              <a:t>17</a:t>
            </a:fld>
            <a:endParaRPr lang="en-US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/>
              <a:t>What are the functional advantages to retaining the female gametophyte???</a:t>
            </a:r>
          </a:p>
          <a:p>
            <a:r>
              <a:rPr lang="en-US">
                <a:solidFill>
                  <a:schemeClr val="accent2"/>
                </a:solidFill>
              </a:rPr>
              <a:t>Resources and protection are acquired from the parent sporophyte</a:t>
            </a:r>
          </a:p>
          <a:p>
            <a:r>
              <a:rPr lang="en-US"/>
              <a:t>What is the functional advantage of a seed???</a:t>
            </a:r>
          </a:p>
          <a:p>
            <a:r>
              <a:rPr lang="en-US">
                <a:solidFill>
                  <a:schemeClr val="accent2"/>
                </a:solidFill>
              </a:rPr>
              <a:t>The seed contains a partially developed embryo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It has its own little resource package, and is protected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D222-E679-42B7-A244-36E380816182}" type="slidenum">
              <a:rPr lang="en-US"/>
              <a:pPr/>
              <a:t>18</a:t>
            </a:fld>
            <a:endParaRPr lang="en-US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differences in spore fate:</a:t>
            </a:r>
          </a:p>
        </p:txBody>
      </p:sp>
      <p:grpSp>
        <p:nvGrpSpPr>
          <p:cNvPr id="586755" name="Group 3"/>
          <p:cNvGrpSpPr>
            <a:grpSpLocks/>
          </p:cNvGrpSpPr>
          <p:nvPr/>
        </p:nvGrpSpPr>
        <p:grpSpPr bwMode="auto">
          <a:xfrm>
            <a:off x="593725" y="1746250"/>
            <a:ext cx="7788275" cy="4752975"/>
            <a:chOff x="374" y="1100"/>
            <a:chExt cx="4906" cy="2994"/>
          </a:xfrm>
        </p:grpSpPr>
        <p:sp>
          <p:nvSpPr>
            <p:cNvPr id="586756" name="Text Box 4"/>
            <p:cNvSpPr txBox="1">
              <a:spLocks noChangeArrowheads="1"/>
            </p:cNvSpPr>
            <p:nvPr/>
          </p:nvSpPr>
          <p:spPr bwMode="auto">
            <a:xfrm>
              <a:off x="374" y="2571"/>
              <a:ext cx="665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meiosis</a:t>
              </a:r>
            </a:p>
          </p:txBody>
        </p:sp>
        <p:sp>
          <p:nvSpPr>
            <p:cNvPr id="586757" name="Text Box 5"/>
            <p:cNvSpPr txBox="1">
              <a:spLocks noChangeArrowheads="1"/>
            </p:cNvSpPr>
            <p:nvPr/>
          </p:nvSpPr>
          <p:spPr bwMode="auto">
            <a:xfrm>
              <a:off x="4390" y="2572"/>
              <a:ext cx="887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fertilization</a:t>
              </a:r>
            </a:p>
          </p:txBody>
        </p:sp>
        <p:sp>
          <p:nvSpPr>
            <p:cNvPr id="586758" name="Line 6"/>
            <p:cNvSpPr>
              <a:spLocks noChangeShapeType="1"/>
            </p:cNvSpPr>
            <p:nvPr/>
          </p:nvSpPr>
          <p:spPr bwMode="auto">
            <a:xfrm flipV="1">
              <a:off x="375" y="131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59" name="Line 7"/>
            <p:cNvSpPr>
              <a:spLocks noChangeShapeType="1"/>
            </p:cNvSpPr>
            <p:nvPr/>
          </p:nvSpPr>
          <p:spPr bwMode="auto">
            <a:xfrm>
              <a:off x="375" y="130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60" name="Text Box 8"/>
            <p:cNvSpPr txBox="1">
              <a:spLocks noChangeArrowheads="1"/>
            </p:cNvSpPr>
            <p:nvPr/>
          </p:nvSpPr>
          <p:spPr bwMode="auto">
            <a:xfrm>
              <a:off x="656" y="1184"/>
              <a:ext cx="8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microspore</a:t>
              </a:r>
            </a:p>
          </p:txBody>
        </p:sp>
        <p:sp>
          <p:nvSpPr>
            <p:cNvPr id="586761" name="Line 9"/>
            <p:cNvSpPr>
              <a:spLocks noChangeShapeType="1"/>
            </p:cNvSpPr>
            <p:nvPr/>
          </p:nvSpPr>
          <p:spPr bwMode="auto">
            <a:xfrm>
              <a:off x="1584" y="12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62" name="Text Box 10"/>
            <p:cNvSpPr txBox="1">
              <a:spLocks noChangeArrowheads="1"/>
            </p:cNvSpPr>
            <p:nvPr/>
          </p:nvSpPr>
          <p:spPr bwMode="auto">
            <a:xfrm>
              <a:off x="1912" y="1100"/>
              <a:ext cx="19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</a:rPr>
                <a:t>male gametophyte</a:t>
              </a:r>
            </a:p>
            <a:p>
              <a:pPr algn="ctr"/>
              <a:r>
                <a:rPr lang="en-US">
                  <a:solidFill>
                    <a:srgbClr val="0000FF"/>
                  </a:solidFill>
                </a:rPr>
                <a:t>(pollen, released to the air</a:t>
              </a:r>
              <a:r>
                <a:rPr lang="en-US" sz="1600">
                  <a:solidFill>
                    <a:srgbClr val="0000FF"/>
                  </a:solidFill>
                </a:rPr>
                <a:t>)</a:t>
              </a:r>
            </a:p>
          </p:txBody>
        </p:sp>
        <p:sp>
          <p:nvSpPr>
            <p:cNvPr id="586763" name="Line 11"/>
            <p:cNvSpPr>
              <a:spLocks noChangeShapeType="1"/>
            </p:cNvSpPr>
            <p:nvPr/>
          </p:nvSpPr>
          <p:spPr bwMode="auto">
            <a:xfrm>
              <a:off x="3888" y="130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64" name="Text Box 12"/>
            <p:cNvSpPr txBox="1">
              <a:spLocks noChangeArrowheads="1"/>
            </p:cNvSpPr>
            <p:nvPr/>
          </p:nvSpPr>
          <p:spPr bwMode="auto">
            <a:xfrm>
              <a:off x="4320" y="1181"/>
              <a:ext cx="5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sperm</a:t>
              </a:r>
            </a:p>
          </p:txBody>
        </p:sp>
        <p:sp>
          <p:nvSpPr>
            <p:cNvPr id="586765" name="Line 13"/>
            <p:cNvSpPr>
              <a:spLocks noChangeShapeType="1"/>
            </p:cNvSpPr>
            <p:nvPr/>
          </p:nvSpPr>
          <p:spPr bwMode="auto">
            <a:xfrm flipV="1">
              <a:off x="480" y="1890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66" name="Line 14"/>
            <p:cNvSpPr>
              <a:spLocks noChangeShapeType="1"/>
            </p:cNvSpPr>
            <p:nvPr/>
          </p:nvSpPr>
          <p:spPr bwMode="auto">
            <a:xfrm>
              <a:off x="480" y="189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67" name="Text Box 15"/>
            <p:cNvSpPr txBox="1">
              <a:spLocks noChangeArrowheads="1"/>
            </p:cNvSpPr>
            <p:nvPr/>
          </p:nvSpPr>
          <p:spPr bwMode="auto">
            <a:xfrm>
              <a:off x="660" y="1773"/>
              <a:ext cx="9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33CC"/>
                  </a:solidFill>
                </a:rPr>
                <a:t>megaspore</a:t>
              </a:r>
            </a:p>
          </p:txBody>
        </p:sp>
        <p:sp>
          <p:nvSpPr>
            <p:cNvPr id="586768" name="Line 16"/>
            <p:cNvSpPr>
              <a:spLocks noChangeShapeType="1"/>
            </p:cNvSpPr>
            <p:nvPr/>
          </p:nvSpPr>
          <p:spPr bwMode="auto">
            <a:xfrm>
              <a:off x="1584" y="189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69" name="Text Box 17"/>
            <p:cNvSpPr txBox="1">
              <a:spLocks noChangeArrowheads="1"/>
            </p:cNvSpPr>
            <p:nvPr/>
          </p:nvSpPr>
          <p:spPr bwMode="auto">
            <a:xfrm>
              <a:off x="2102" y="1680"/>
              <a:ext cx="15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33CC"/>
                  </a:solidFill>
                </a:rPr>
                <a:t>female gametophyte</a:t>
              </a:r>
            </a:p>
            <a:p>
              <a:pPr algn="ctr"/>
              <a:r>
                <a:rPr lang="en-US">
                  <a:solidFill>
                    <a:srgbClr val="FF33CC"/>
                  </a:solidFill>
                </a:rPr>
                <a:t>(retained in sporangia)</a:t>
              </a:r>
            </a:p>
          </p:txBody>
        </p:sp>
        <p:sp>
          <p:nvSpPr>
            <p:cNvPr id="586770" name="Line 18"/>
            <p:cNvSpPr>
              <a:spLocks noChangeShapeType="1"/>
            </p:cNvSpPr>
            <p:nvPr/>
          </p:nvSpPr>
          <p:spPr bwMode="auto">
            <a:xfrm>
              <a:off x="3888" y="189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71" name="Text Box 19"/>
            <p:cNvSpPr txBox="1">
              <a:spLocks noChangeArrowheads="1"/>
            </p:cNvSpPr>
            <p:nvPr/>
          </p:nvSpPr>
          <p:spPr bwMode="auto">
            <a:xfrm>
              <a:off x="4317" y="1773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CC"/>
                  </a:solidFill>
                </a:rPr>
                <a:t>egg</a:t>
              </a:r>
            </a:p>
          </p:txBody>
        </p:sp>
        <p:sp>
          <p:nvSpPr>
            <p:cNvPr id="586772" name="Text Box 20"/>
            <p:cNvSpPr txBox="1">
              <a:spLocks noChangeArrowheads="1"/>
            </p:cNvSpPr>
            <p:nvPr/>
          </p:nvSpPr>
          <p:spPr bwMode="auto">
            <a:xfrm>
              <a:off x="2742" y="2636"/>
              <a:ext cx="282" cy="41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1n</a:t>
              </a:r>
            </a:p>
            <a:p>
              <a:r>
                <a:rPr lang="en-US"/>
                <a:t>2n</a:t>
              </a:r>
            </a:p>
          </p:txBody>
        </p:sp>
        <p:sp>
          <p:nvSpPr>
            <p:cNvPr id="586773" name="Line 21"/>
            <p:cNvSpPr>
              <a:spLocks noChangeShapeType="1"/>
            </p:cNvSpPr>
            <p:nvPr/>
          </p:nvSpPr>
          <p:spPr bwMode="auto">
            <a:xfrm>
              <a:off x="432" y="2832"/>
              <a:ext cx="4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86774" name="AutoShape 22"/>
            <p:cNvCxnSpPr>
              <a:cxnSpLocks noChangeShapeType="1"/>
              <a:stCxn id="586764" idx="3"/>
            </p:cNvCxnSpPr>
            <p:nvPr/>
          </p:nvCxnSpPr>
          <p:spPr bwMode="auto">
            <a:xfrm flipH="1">
              <a:off x="4704" y="1297"/>
              <a:ext cx="132" cy="591"/>
            </a:xfrm>
            <a:prstGeom prst="curvedConnector4">
              <a:avLst>
                <a:gd name="adj1" fmla="val -151519"/>
                <a:gd name="adj2" fmla="val 9898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6775" name="AutoShape 23"/>
            <p:cNvSpPr>
              <a:spLocks noChangeArrowheads="1"/>
            </p:cNvSpPr>
            <p:nvPr/>
          </p:nvSpPr>
          <p:spPr bwMode="auto">
            <a:xfrm>
              <a:off x="4683" y="1941"/>
              <a:ext cx="240" cy="615"/>
            </a:xfrm>
            <a:prstGeom prst="downArrow">
              <a:avLst>
                <a:gd name="adj1" fmla="val 50000"/>
                <a:gd name="adj2" fmla="val 64063"/>
              </a:avLst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6776" name="Line 24"/>
            <p:cNvSpPr>
              <a:spLocks noChangeShapeType="1"/>
            </p:cNvSpPr>
            <p:nvPr/>
          </p:nvSpPr>
          <p:spPr bwMode="auto">
            <a:xfrm>
              <a:off x="4800" y="283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77" name="Text Box 25"/>
            <p:cNvSpPr txBox="1">
              <a:spLocks noChangeArrowheads="1"/>
            </p:cNvSpPr>
            <p:nvPr/>
          </p:nvSpPr>
          <p:spPr bwMode="auto">
            <a:xfrm>
              <a:off x="4527" y="3465"/>
              <a:ext cx="5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zygote</a:t>
              </a:r>
            </a:p>
          </p:txBody>
        </p:sp>
        <p:sp>
          <p:nvSpPr>
            <p:cNvPr id="586778" name="Text Box 26"/>
            <p:cNvSpPr txBox="1">
              <a:spLocks noChangeArrowheads="1"/>
            </p:cNvSpPr>
            <p:nvPr/>
          </p:nvSpPr>
          <p:spPr bwMode="auto">
            <a:xfrm>
              <a:off x="3618" y="3465"/>
              <a:ext cx="5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6600"/>
                  </a:solidFill>
                </a:rPr>
                <a:t>embryo</a:t>
              </a:r>
            </a:p>
          </p:txBody>
        </p:sp>
        <p:sp>
          <p:nvSpPr>
            <p:cNvPr id="586779" name="Text Box 27"/>
            <p:cNvSpPr txBox="1">
              <a:spLocks noChangeArrowheads="1"/>
            </p:cNvSpPr>
            <p:nvPr/>
          </p:nvSpPr>
          <p:spPr bwMode="auto">
            <a:xfrm>
              <a:off x="2428" y="3351"/>
              <a:ext cx="884" cy="452"/>
            </a:xfrm>
            <a:prstGeom prst="rect">
              <a:avLst/>
            </a:prstGeom>
            <a:noFill/>
            <a:ln w="76200" cmpd="tri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seed</a:t>
              </a:r>
            </a:p>
            <a:p>
              <a:pPr algn="ctr"/>
              <a:r>
                <a:rPr lang="en-US">
                  <a:solidFill>
                    <a:srgbClr val="006600"/>
                  </a:solidFill>
                </a:rPr>
                <a:t>(dispersed)</a:t>
              </a:r>
            </a:p>
          </p:txBody>
        </p:sp>
        <p:sp>
          <p:nvSpPr>
            <p:cNvPr id="586780" name="Line 28"/>
            <p:cNvSpPr>
              <a:spLocks noChangeShapeType="1"/>
            </p:cNvSpPr>
            <p:nvPr/>
          </p:nvSpPr>
          <p:spPr bwMode="auto">
            <a:xfrm flipH="1">
              <a:off x="3408" y="3573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81" name="Line 29"/>
            <p:cNvSpPr>
              <a:spLocks noChangeShapeType="1"/>
            </p:cNvSpPr>
            <p:nvPr/>
          </p:nvSpPr>
          <p:spPr bwMode="auto">
            <a:xfrm flipH="1">
              <a:off x="4254" y="358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82" name="Line 30"/>
            <p:cNvSpPr>
              <a:spLocks noChangeShapeType="1"/>
            </p:cNvSpPr>
            <p:nvPr/>
          </p:nvSpPr>
          <p:spPr bwMode="auto">
            <a:xfrm flipH="1">
              <a:off x="1824" y="357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6783" name="Text Box 31"/>
            <p:cNvSpPr txBox="1">
              <a:spLocks noChangeArrowheads="1"/>
            </p:cNvSpPr>
            <p:nvPr/>
          </p:nvSpPr>
          <p:spPr bwMode="auto">
            <a:xfrm>
              <a:off x="764" y="3863"/>
              <a:ext cx="11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New sporophyte</a:t>
              </a:r>
            </a:p>
          </p:txBody>
        </p:sp>
        <p:cxnSp>
          <p:nvCxnSpPr>
            <p:cNvPr id="586784" name="AutoShape 32"/>
            <p:cNvCxnSpPr>
              <a:cxnSpLocks noChangeShapeType="1"/>
            </p:cNvCxnSpPr>
            <p:nvPr/>
          </p:nvCxnSpPr>
          <p:spPr bwMode="auto">
            <a:xfrm rot="16200000" flipV="1">
              <a:off x="636" y="2844"/>
              <a:ext cx="336" cy="504"/>
            </a:xfrm>
            <a:prstGeom prst="curvedConnector4">
              <a:avLst>
                <a:gd name="adj1" fmla="val 1782"/>
                <a:gd name="adj2" fmla="val 95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586785" name="Picture 33" descr="Treecop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63"/>
            <a:stretch>
              <a:fillRect/>
            </a:stretch>
          </p:blipFill>
          <p:spPr bwMode="auto">
            <a:xfrm>
              <a:off x="960" y="2880"/>
              <a:ext cx="747" cy="9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33800" y="4583668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the life cycle for plants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0F367-2F08-44B4-935F-F4A4220462DE}" type="slidenum">
              <a:rPr lang="en-US"/>
              <a:pPr/>
              <a:t>19</a:t>
            </a:fld>
            <a:endParaRPr lang="en-US"/>
          </a:p>
        </p:txBody>
      </p:sp>
      <p:sp>
        <p:nvSpPr>
          <p:cNvPr id="526339" name="Text Box 3"/>
          <p:cNvSpPr txBox="1">
            <a:spLocks noChangeArrowheads="1"/>
          </p:cNvSpPr>
          <p:nvPr/>
        </p:nvSpPr>
        <p:spPr bwMode="auto">
          <a:xfrm rot="-1487693">
            <a:off x="914400" y="3013075"/>
            <a:ext cx="7127875" cy="650875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3600">
                <a:solidFill>
                  <a:srgbClr val="006600"/>
                </a:solidFill>
              </a:rPr>
              <a:t>Life cycle takes place in the flower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F324-E5BC-42D9-8E12-AD7C6CEA9130}" type="slidenum">
              <a:rPr lang="en-US"/>
              <a:pPr/>
              <a:t>2</a:t>
            </a:fld>
            <a:endParaRPr lang="en-US"/>
          </a:p>
        </p:txBody>
      </p:sp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Life Cycles – the alternation of generations</a:t>
            </a:r>
          </a:p>
          <a:p>
            <a:r>
              <a:rPr lang="en-US"/>
              <a:t>The structure of a flower</a:t>
            </a:r>
          </a:p>
          <a:p>
            <a:r>
              <a:rPr lang="en-US"/>
              <a:t>Development of the male gametophyte</a:t>
            </a:r>
          </a:p>
          <a:p>
            <a:r>
              <a:rPr lang="en-US"/>
              <a:t>Pollination in all its glories</a:t>
            </a:r>
          </a:p>
          <a:p>
            <a:r>
              <a:rPr lang="en-US"/>
              <a:t>Development of the female gametophyte</a:t>
            </a:r>
          </a:p>
          <a:p>
            <a:r>
              <a:rPr lang="en-US"/>
              <a:t>Fertilization</a:t>
            </a:r>
          </a:p>
          <a:p>
            <a:r>
              <a:rPr lang="en-US"/>
              <a:t>Embryos, seeds and fruit</a:t>
            </a:r>
          </a:p>
          <a:p>
            <a:r>
              <a:rPr lang="en-US"/>
              <a:t>Asexual reproduction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2209800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a flower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22C0-AE95-41D7-A7C4-14BF25D490E7}" type="slidenum">
              <a:rPr lang="en-US"/>
              <a:pPr/>
              <a:t>20</a:t>
            </a:fld>
            <a:endParaRPr lang="en-US"/>
          </a:p>
        </p:txBody>
      </p:sp>
      <p:sp>
        <p:nvSpPr>
          <p:cNvPr id="432131" name="Text Box 3"/>
          <p:cNvSpPr txBox="1">
            <a:spLocks noChangeArrowheads="1"/>
          </p:cNvSpPr>
          <p:nvPr/>
        </p:nvSpPr>
        <p:spPr bwMode="auto">
          <a:xfrm>
            <a:off x="174625" y="381000"/>
            <a:ext cx="2987675" cy="575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The life cycle of angiosperms takes place in the flower:</a:t>
            </a:r>
          </a:p>
          <a:p>
            <a:pPr algn="ctr"/>
            <a:endParaRPr lang="en-US" sz="2000"/>
          </a:p>
          <a:p>
            <a:pPr algn="ctr"/>
            <a:r>
              <a:rPr lang="en-US" sz="3200"/>
              <a:t>sepals</a:t>
            </a:r>
          </a:p>
          <a:p>
            <a:pPr algn="ctr"/>
            <a:r>
              <a:rPr lang="en-US" sz="3200"/>
              <a:t>petals</a:t>
            </a:r>
          </a:p>
          <a:p>
            <a:pPr algn="ctr"/>
            <a:r>
              <a:rPr lang="en-US" sz="3200"/>
              <a:t>stamens</a:t>
            </a:r>
          </a:p>
          <a:p>
            <a:pPr algn="ctr"/>
            <a:r>
              <a:rPr lang="en-US" sz="3200"/>
              <a:t>carpels</a:t>
            </a:r>
          </a:p>
          <a:p>
            <a:pPr algn="ctr"/>
            <a:endParaRPr lang="en-US" sz="3200"/>
          </a:p>
          <a:p>
            <a:pPr algn="ctr"/>
            <a:r>
              <a:rPr lang="en-US" sz="3200">
                <a:solidFill>
                  <a:srgbClr val="006600"/>
                </a:solidFill>
              </a:rPr>
              <a:t>Always in that order!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2615138"/>
            <a:ext cx="218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a flower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181C-B978-4ABC-AEF5-0A2DE930F2AE}" type="slidenum">
              <a:rPr lang="en-US"/>
              <a:pPr/>
              <a:t>21</a:t>
            </a:fld>
            <a:endParaRPr lang="en-US"/>
          </a:p>
        </p:txBody>
      </p:sp>
      <p:sp>
        <p:nvSpPr>
          <p:cNvPr id="587779" name="Text Box 3"/>
          <p:cNvSpPr txBox="1">
            <a:spLocks noChangeArrowheads="1"/>
          </p:cNvSpPr>
          <p:nvPr/>
        </p:nvSpPr>
        <p:spPr bwMode="auto">
          <a:xfrm>
            <a:off x="174625" y="381000"/>
            <a:ext cx="2987675" cy="575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The life cycle of angiosperms takes place in the flower:</a:t>
            </a:r>
          </a:p>
          <a:p>
            <a:pPr algn="ctr"/>
            <a:endParaRPr lang="en-US" sz="2000"/>
          </a:p>
          <a:p>
            <a:pPr algn="ctr"/>
            <a:r>
              <a:rPr lang="en-US" sz="3200"/>
              <a:t>sepals</a:t>
            </a:r>
          </a:p>
          <a:p>
            <a:pPr algn="ctr"/>
            <a:r>
              <a:rPr lang="en-US" sz="3200"/>
              <a:t>petals</a:t>
            </a:r>
          </a:p>
          <a:p>
            <a:pPr algn="ctr"/>
            <a:r>
              <a:rPr lang="en-US" sz="3200"/>
              <a:t>stamens</a:t>
            </a:r>
          </a:p>
          <a:p>
            <a:pPr algn="ctr"/>
            <a:r>
              <a:rPr lang="en-US" sz="3200"/>
              <a:t>carpels</a:t>
            </a:r>
          </a:p>
          <a:p>
            <a:pPr algn="ctr"/>
            <a:endParaRPr lang="en-US" sz="3200"/>
          </a:p>
          <a:p>
            <a:pPr algn="ctr"/>
            <a:r>
              <a:rPr lang="en-US" sz="3200">
                <a:solidFill>
                  <a:srgbClr val="006600"/>
                </a:solidFill>
              </a:rPr>
              <a:t>Always in that order!</a:t>
            </a:r>
          </a:p>
        </p:txBody>
      </p:sp>
      <p:sp>
        <p:nvSpPr>
          <p:cNvPr id="587780" name="Oval 4"/>
          <p:cNvSpPr>
            <a:spLocks noChangeArrowheads="1"/>
          </p:cNvSpPr>
          <p:nvPr/>
        </p:nvSpPr>
        <p:spPr bwMode="auto">
          <a:xfrm>
            <a:off x="3352800" y="457200"/>
            <a:ext cx="1905000" cy="1295400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7781" name="Oval 5"/>
          <p:cNvSpPr>
            <a:spLocks noChangeArrowheads="1"/>
          </p:cNvSpPr>
          <p:nvPr/>
        </p:nvSpPr>
        <p:spPr bwMode="auto">
          <a:xfrm rot="-1250652">
            <a:off x="7345363" y="107950"/>
            <a:ext cx="1663700" cy="2286000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3383-53BE-4573-A9F9-FE1313199953}" type="slidenum">
              <a:rPr lang="en-US"/>
              <a:pPr/>
              <a:t>22</a:t>
            </a:fld>
            <a:endParaRPr lang="en-US"/>
          </a:p>
        </p:txBody>
      </p:sp>
      <p:grpSp>
        <p:nvGrpSpPr>
          <p:cNvPr id="575490" name="Group 2"/>
          <p:cNvGrpSpPr>
            <a:grpSpLocks/>
          </p:cNvGrpSpPr>
          <p:nvPr/>
        </p:nvGrpSpPr>
        <p:grpSpPr bwMode="auto">
          <a:xfrm>
            <a:off x="384175" y="1905000"/>
            <a:ext cx="8375650" cy="4216400"/>
            <a:chOff x="242" y="1200"/>
            <a:chExt cx="5276" cy="2656"/>
          </a:xfrm>
        </p:grpSpPr>
        <p:sp>
          <p:nvSpPr>
            <p:cNvPr id="575491" name="Line 3"/>
            <p:cNvSpPr>
              <a:spLocks noChangeShapeType="1"/>
            </p:cNvSpPr>
            <p:nvPr/>
          </p:nvSpPr>
          <p:spPr bwMode="auto">
            <a:xfrm flipV="1">
              <a:off x="3053" y="1506"/>
              <a:ext cx="2071" cy="199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92" name="Line 4"/>
            <p:cNvSpPr>
              <a:spLocks noChangeShapeType="1"/>
            </p:cNvSpPr>
            <p:nvPr/>
          </p:nvSpPr>
          <p:spPr bwMode="auto">
            <a:xfrm flipH="1" flipV="1">
              <a:off x="3694" y="1506"/>
              <a:ext cx="148" cy="1218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93" name="Line 5"/>
            <p:cNvSpPr>
              <a:spLocks noChangeShapeType="1"/>
            </p:cNvSpPr>
            <p:nvPr/>
          </p:nvSpPr>
          <p:spPr bwMode="auto">
            <a:xfrm flipH="1" flipV="1">
              <a:off x="2313" y="1506"/>
              <a:ext cx="986" cy="1747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94" name="Line 6"/>
            <p:cNvSpPr>
              <a:spLocks noChangeShapeType="1"/>
            </p:cNvSpPr>
            <p:nvPr/>
          </p:nvSpPr>
          <p:spPr bwMode="auto">
            <a:xfrm flipH="1" flipV="1">
              <a:off x="942" y="1506"/>
              <a:ext cx="2169" cy="1909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5495" name="Text Box 7"/>
            <p:cNvSpPr txBox="1">
              <a:spLocks noChangeArrowheads="1"/>
            </p:cNvSpPr>
            <p:nvPr/>
          </p:nvSpPr>
          <p:spPr bwMode="auto">
            <a:xfrm>
              <a:off x="2735" y="3619"/>
              <a:ext cx="706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ancestral</a:t>
              </a:r>
            </a:p>
          </p:txBody>
        </p:sp>
        <p:sp>
          <p:nvSpPr>
            <p:cNvPr id="575496" name="Text Box 8"/>
            <p:cNvSpPr txBox="1">
              <a:spLocks noChangeArrowheads="1"/>
            </p:cNvSpPr>
            <p:nvPr/>
          </p:nvSpPr>
          <p:spPr bwMode="auto">
            <a:xfrm>
              <a:off x="524" y="1200"/>
              <a:ext cx="835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paleoherbs</a:t>
              </a:r>
            </a:p>
          </p:txBody>
        </p:sp>
        <p:sp>
          <p:nvSpPr>
            <p:cNvPr id="575497" name="Text Box 9"/>
            <p:cNvSpPr txBox="1">
              <a:spLocks noChangeArrowheads="1"/>
            </p:cNvSpPr>
            <p:nvPr/>
          </p:nvSpPr>
          <p:spPr bwMode="auto">
            <a:xfrm>
              <a:off x="1914" y="1203"/>
              <a:ext cx="810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magnoliids</a:t>
              </a:r>
            </a:p>
          </p:txBody>
        </p:sp>
        <p:sp>
          <p:nvSpPr>
            <p:cNvPr id="575498" name="Text Box 10"/>
            <p:cNvSpPr txBox="1">
              <a:spLocks noChangeArrowheads="1"/>
            </p:cNvSpPr>
            <p:nvPr/>
          </p:nvSpPr>
          <p:spPr bwMode="auto">
            <a:xfrm>
              <a:off x="3355" y="1203"/>
              <a:ext cx="658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eudicots</a:t>
              </a:r>
            </a:p>
          </p:txBody>
        </p:sp>
        <p:sp>
          <p:nvSpPr>
            <p:cNvPr id="575499" name="Text Box 11"/>
            <p:cNvSpPr txBox="1">
              <a:spLocks noChangeArrowheads="1"/>
            </p:cNvSpPr>
            <p:nvPr/>
          </p:nvSpPr>
          <p:spPr bwMode="auto">
            <a:xfrm>
              <a:off x="4743" y="1203"/>
              <a:ext cx="746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monocots</a:t>
              </a:r>
            </a:p>
          </p:txBody>
        </p:sp>
        <p:sp>
          <p:nvSpPr>
            <p:cNvPr id="575500" name="Rectangle 12"/>
            <p:cNvSpPr>
              <a:spLocks noChangeArrowheads="1"/>
            </p:cNvSpPr>
            <p:nvPr/>
          </p:nvSpPr>
          <p:spPr bwMode="auto">
            <a:xfrm>
              <a:off x="242" y="1456"/>
              <a:ext cx="5276" cy="12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5501" name="Rectangle 13"/>
          <p:cNvSpPr>
            <a:spLocks noGrp="1" noChangeArrowheads="1"/>
          </p:cNvSpPr>
          <p:nvPr>
            <p:ph type="title"/>
          </p:nvPr>
        </p:nvSpPr>
        <p:spPr>
          <a:xfrm>
            <a:off x="209550" y="274638"/>
            <a:ext cx="8724900" cy="1143000"/>
          </a:xfrm>
        </p:spPr>
        <p:txBody>
          <a:bodyPr/>
          <a:lstStyle/>
          <a:p>
            <a:r>
              <a:rPr lang="en-US" sz="3600"/>
              <a:t>Remember – modern molecular evidence indicates four classes of angiosperms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A3B9-B6DF-42E7-BE75-6837E24E4578}" type="slidenum">
              <a:rPr lang="en-US"/>
              <a:pPr/>
              <a:t>23</a:t>
            </a:fld>
            <a:endParaRPr lang="en-US"/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" y="274638"/>
            <a:ext cx="8915400" cy="1143000"/>
          </a:xfrm>
        </p:spPr>
        <p:txBody>
          <a:bodyPr/>
          <a:lstStyle/>
          <a:p>
            <a:r>
              <a:rPr lang="en-US" sz="3600"/>
              <a:t>Paleoherbs and Magnoliids comprise about 3% of angiosperms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Paleoherbs</a:t>
            </a:r>
          </a:p>
          <a:p>
            <a:r>
              <a:rPr lang="en-US"/>
              <a:t>Aristolochiaceae, Nymphaeaceae, etc</a:t>
            </a:r>
          </a:p>
        </p:txBody>
      </p:sp>
      <p:sp>
        <p:nvSpPr>
          <p:cNvPr id="5765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Magnoliids</a:t>
            </a:r>
          </a:p>
          <a:p>
            <a:r>
              <a:rPr lang="en-US"/>
              <a:t>Magnoliaceae, Lauraceae, nutmeg, black pepper, etc</a:t>
            </a:r>
          </a:p>
        </p:txBody>
      </p:sp>
      <p:sp>
        <p:nvSpPr>
          <p:cNvPr id="576519" name="Line 7"/>
          <p:cNvSpPr>
            <a:spLocks noChangeShapeType="1"/>
          </p:cNvSpPr>
          <p:nvPr/>
        </p:nvSpPr>
        <p:spPr bwMode="auto">
          <a:xfrm>
            <a:off x="4572000" y="1524000"/>
            <a:ext cx="0" cy="53340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520" name="Line 8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76400" y="5181600"/>
            <a:ext cx="4724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 of these two classes of angiosperms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51116-936D-4E55-9B3B-5AD432C27330}" type="slidenum">
              <a:rPr lang="en-US"/>
              <a:pPr/>
              <a:t>24</a:t>
            </a:fld>
            <a:endParaRPr lang="en-US"/>
          </a:p>
        </p:txBody>
      </p:sp>
      <p:grpSp>
        <p:nvGrpSpPr>
          <p:cNvPr id="577538" name="Group 2"/>
          <p:cNvGrpSpPr>
            <a:grpSpLocks/>
          </p:cNvGrpSpPr>
          <p:nvPr/>
        </p:nvGrpSpPr>
        <p:grpSpPr bwMode="auto">
          <a:xfrm>
            <a:off x="384175" y="1905000"/>
            <a:ext cx="8375650" cy="4216400"/>
            <a:chOff x="242" y="1200"/>
            <a:chExt cx="5276" cy="2656"/>
          </a:xfrm>
        </p:grpSpPr>
        <p:sp>
          <p:nvSpPr>
            <p:cNvPr id="577539" name="Line 3"/>
            <p:cNvSpPr>
              <a:spLocks noChangeShapeType="1"/>
            </p:cNvSpPr>
            <p:nvPr/>
          </p:nvSpPr>
          <p:spPr bwMode="auto">
            <a:xfrm flipV="1">
              <a:off x="3053" y="1506"/>
              <a:ext cx="2071" cy="199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540" name="Line 4"/>
            <p:cNvSpPr>
              <a:spLocks noChangeShapeType="1"/>
            </p:cNvSpPr>
            <p:nvPr/>
          </p:nvSpPr>
          <p:spPr bwMode="auto">
            <a:xfrm flipH="1" flipV="1">
              <a:off x="3694" y="1506"/>
              <a:ext cx="148" cy="1218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541" name="Line 5"/>
            <p:cNvSpPr>
              <a:spLocks noChangeShapeType="1"/>
            </p:cNvSpPr>
            <p:nvPr/>
          </p:nvSpPr>
          <p:spPr bwMode="auto">
            <a:xfrm flipH="1" flipV="1">
              <a:off x="2313" y="1506"/>
              <a:ext cx="986" cy="1747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542" name="Line 6"/>
            <p:cNvSpPr>
              <a:spLocks noChangeShapeType="1"/>
            </p:cNvSpPr>
            <p:nvPr/>
          </p:nvSpPr>
          <p:spPr bwMode="auto">
            <a:xfrm flipH="1" flipV="1">
              <a:off x="942" y="1506"/>
              <a:ext cx="2169" cy="1909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7543" name="Text Box 7"/>
            <p:cNvSpPr txBox="1">
              <a:spLocks noChangeArrowheads="1"/>
            </p:cNvSpPr>
            <p:nvPr/>
          </p:nvSpPr>
          <p:spPr bwMode="auto">
            <a:xfrm>
              <a:off x="2735" y="3619"/>
              <a:ext cx="706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ancestral</a:t>
              </a:r>
            </a:p>
          </p:txBody>
        </p:sp>
        <p:sp>
          <p:nvSpPr>
            <p:cNvPr id="577544" name="Text Box 8"/>
            <p:cNvSpPr txBox="1">
              <a:spLocks noChangeArrowheads="1"/>
            </p:cNvSpPr>
            <p:nvPr/>
          </p:nvSpPr>
          <p:spPr bwMode="auto">
            <a:xfrm>
              <a:off x="524" y="1200"/>
              <a:ext cx="835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paleoherbs</a:t>
              </a:r>
            </a:p>
          </p:txBody>
        </p:sp>
        <p:sp>
          <p:nvSpPr>
            <p:cNvPr id="577545" name="Text Box 9"/>
            <p:cNvSpPr txBox="1">
              <a:spLocks noChangeArrowheads="1"/>
            </p:cNvSpPr>
            <p:nvPr/>
          </p:nvSpPr>
          <p:spPr bwMode="auto">
            <a:xfrm>
              <a:off x="1914" y="1203"/>
              <a:ext cx="810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magnoliids</a:t>
              </a:r>
            </a:p>
          </p:txBody>
        </p:sp>
        <p:sp>
          <p:nvSpPr>
            <p:cNvPr id="577546" name="Text Box 10"/>
            <p:cNvSpPr txBox="1">
              <a:spLocks noChangeArrowheads="1"/>
            </p:cNvSpPr>
            <p:nvPr/>
          </p:nvSpPr>
          <p:spPr bwMode="auto">
            <a:xfrm>
              <a:off x="3355" y="1203"/>
              <a:ext cx="658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eudicots</a:t>
              </a:r>
            </a:p>
          </p:txBody>
        </p:sp>
        <p:sp>
          <p:nvSpPr>
            <p:cNvPr id="577547" name="Text Box 11"/>
            <p:cNvSpPr txBox="1">
              <a:spLocks noChangeArrowheads="1"/>
            </p:cNvSpPr>
            <p:nvPr/>
          </p:nvSpPr>
          <p:spPr bwMode="auto">
            <a:xfrm>
              <a:off x="4743" y="1203"/>
              <a:ext cx="746" cy="237"/>
            </a:xfrm>
            <a:prstGeom prst="rect">
              <a:avLst/>
            </a:prstGeom>
            <a:noFill/>
            <a:ln w="9525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6600"/>
                  </a:solidFill>
                </a:rPr>
                <a:t>monocots</a:t>
              </a:r>
            </a:p>
          </p:txBody>
        </p:sp>
        <p:sp>
          <p:nvSpPr>
            <p:cNvPr id="577548" name="Rectangle 12"/>
            <p:cNvSpPr>
              <a:spLocks noChangeArrowheads="1"/>
            </p:cNvSpPr>
            <p:nvPr/>
          </p:nvSpPr>
          <p:spPr bwMode="auto">
            <a:xfrm>
              <a:off x="242" y="1456"/>
              <a:ext cx="5276" cy="122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7549" name="Rectangle 13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/>
              <a:t>Modern evidence indicates 4 classes of angiosperms</a:t>
            </a:r>
          </a:p>
        </p:txBody>
      </p:sp>
      <p:sp>
        <p:nvSpPr>
          <p:cNvPr id="577550" name="Oval 14"/>
          <p:cNvSpPr>
            <a:spLocks noChangeArrowheads="1"/>
          </p:cNvSpPr>
          <p:nvPr/>
        </p:nvSpPr>
        <p:spPr bwMode="auto">
          <a:xfrm>
            <a:off x="5105400" y="1524000"/>
            <a:ext cx="3810000" cy="1143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7551" name="Line 15"/>
          <p:cNvSpPr>
            <a:spLocks noChangeShapeType="1"/>
          </p:cNvSpPr>
          <p:nvPr/>
        </p:nvSpPr>
        <p:spPr bwMode="auto">
          <a:xfrm>
            <a:off x="7010400" y="2667000"/>
            <a:ext cx="6096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552" name="Text Box 16"/>
          <p:cNvSpPr txBox="1">
            <a:spLocks noChangeArrowheads="1"/>
          </p:cNvSpPr>
          <p:nvPr/>
        </p:nvSpPr>
        <p:spPr bwMode="auto">
          <a:xfrm>
            <a:off x="6765925" y="4360863"/>
            <a:ext cx="1692275" cy="7397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/>
              <a:t>~ 97% of angiosperms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4267200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 of examples of this class</a:t>
            </a:r>
            <a:endParaRPr lang="en-US" dirty="0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D50A2-FC25-4D39-9E69-1BA23D206355}" type="slidenum">
              <a:rPr lang="en-US"/>
              <a:pPr/>
              <a:t>25</a:t>
            </a:fld>
            <a:endParaRPr 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/>
              <a:t>Monocots include grasses, sedges, iris, orchids, lilies, palms, etc…..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2895600" y="4267200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 of examples of this class</a:t>
            </a: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D972-5291-4609-9C2B-2174158BF0E9}" type="slidenum">
              <a:rPr lang="en-US"/>
              <a:pPr/>
              <a:t>26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Eudicots include 70+% of all angiosperms: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/>
              <a:t>Most broadleaf trees and shrubs</a:t>
            </a:r>
          </a:p>
          <a:p>
            <a:r>
              <a:rPr lang="en-US"/>
              <a:t>Most fruit and vegetable crops</a:t>
            </a:r>
          </a:p>
          <a:p>
            <a:r>
              <a:rPr lang="en-US"/>
              <a:t>Most herbaceous flowering plants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B362B-8138-4C22-813E-50D43F415C17}" type="slidenum">
              <a:rPr lang="en-US"/>
              <a:pPr/>
              <a:t>27</a:t>
            </a:fld>
            <a:endParaRPr lang="en-US"/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4000"/>
              <a:t>Monocots vs. Eudicots – </a:t>
            </a:r>
            <a:br>
              <a:rPr lang="en-US" sz="4000"/>
            </a:br>
            <a:r>
              <a:rPr lang="en-US" sz="3200"/>
              <a:t>we talked about differences in tissue arrangement; flowers vary too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79638"/>
            <a:ext cx="4038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bg2"/>
                </a:solidFill>
              </a:rPr>
              <a:t>Monocots</a:t>
            </a:r>
          </a:p>
          <a:p>
            <a:pPr>
              <a:lnSpc>
                <a:spcPct val="90000"/>
              </a:lnSpc>
            </a:pPr>
            <a:r>
              <a:rPr lang="en-US" sz="2400"/>
              <a:t>Flower parts in multiples of 3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2"/>
                </a:solidFill>
              </a:rPr>
              <a:t>Parallel leaf venation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2"/>
                </a:solidFill>
              </a:rPr>
              <a:t>Single cotyledon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2"/>
                </a:solidFill>
              </a:rPr>
              <a:t>Vascular bundles in complex arrangement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2"/>
                </a:solidFill>
              </a:rPr>
              <a:t>~90,000 species</a:t>
            </a:r>
          </a:p>
        </p:txBody>
      </p:sp>
      <p:sp>
        <p:nvSpPr>
          <p:cNvPr id="578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179638"/>
            <a:ext cx="4038600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chemeClr val="bg2"/>
                </a:solidFill>
              </a:rPr>
              <a:t>Eudicots</a:t>
            </a:r>
          </a:p>
          <a:p>
            <a:pPr>
              <a:lnSpc>
                <a:spcPct val="90000"/>
              </a:lnSpc>
            </a:pPr>
            <a:r>
              <a:rPr lang="en-US" sz="2400"/>
              <a:t>Flower parts in multiples of 4 or 5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2"/>
                </a:solidFill>
              </a:rPr>
              <a:t>Netted leaf venation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2"/>
                </a:solidFill>
              </a:rPr>
              <a:t>Two cotyledons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2"/>
                </a:solidFill>
              </a:rPr>
              <a:t>Vascular bundles in a ring around the stem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2"/>
                </a:solidFill>
              </a:rPr>
              <a:t>Modern classification indicates 2 small primitive groups + eudicots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bg2"/>
                </a:solidFill>
              </a:rPr>
              <a:t>200,000+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352800"/>
            <a:ext cx="5391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a monocot flower – same on next 3 slides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E0A0C-3A23-478D-BF36-12ED9EB8BCCE}" type="slidenum">
              <a:rPr lang="en-US"/>
              <a:pPr/>
              <a:t>28</a:t>
            </a:fld>
            <a:endParaRPr lang="en-US"/>
          </a:p>
        </p:txBody>
      </p:sp>
      <p:sp>
        <p:nvSpPr>
          <p:cNvPr id="433155" name="Text Box 3"/>
          <p:cNvSpPr txBox="1">
            <a:spLocks noChangeArrowheads="1"/>
          </p:cNvSpPr>
          <p:nvPr/>
        </p:nvSpPr>
        <p:spPr bwMode="auto">
          <a:xfrm>
            <a:off x="365125" y="5907088"/>
            <a:ext cx="314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Sepals</a:t>
            </a:r>
          </a:p>
        </p:txBody>
      </p:sp>
      <p:sp>
        <p:nvSpPr>
          <p:cNvPr id="433156" name="Line 4"/>
          <p:cNvSpPr>
            <a:spLocks noChangeShapeType="1"/>
          </p:cNvSpPr>
          <p:nvPr/>
        </p:nvSpPr>
        <p:spPr bwMode="auto">
          <a:xfrm flipV="1">
            <a:off x="838200" y="5257800"/>
            <a:ext cx="914400" cy="533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157" name="Text Box 5"/>
          <p:cNvSpPr txBox="1">
            <a:spLocks noChangeArrowheads="1"/>
          </p:cNvSpPr>
          <p:nvPr/>
        </p:nvSpPr>
        <p:spPr bwMode="auto">
          <a:xfrm>
            <a:off x="5867400" y="1447800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Petals</a:t>
            </a:r>
          </a:p>
        </p:txBody>
      </p:sp>
      <p:sp>
        <p:nvSpPr>
          <p:cNvPr id="433158" name="Line 6"/>
          <p:cNvSpPr>
            <a:spLocks noChangeShapeType="1"/>
          </p:cNvSpPr>
          <p:nvPr/>
        </p:nvSpPr>
        <p:spPr bwMode="auto">
          <a:xfrm flipH="1">
            <a:off x="5791200" y="1905000"/>
            <a:ext cx="685800" cy="457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159" name="Text Box 7"/>
          <p:cNvSpPr txBox="1">
            <a:spLocks noChangeArrowheads="1"/>
          </p:cNvSpPr>
          <p:nvPr/>
        </p:nvSpPr>
        <p:spPr bwMode="auto">
          <a:xfrm>
            <a:off x="669925" y="1868488"/>
            <a:ext cx="138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Stamens</a:t>
            </a:r>
          </a:p>
        </p:txBody>
      </p:sp>
      <p:sp>
        <p:nvSpPr>
          <p:cNvPr id="433160" name="Line 8"/>
          <p:cNvSpPr>
            <a:spLocks noChangeShapeType="1"/>
          </p:cNvSpPr>
          <p:nvPr/>
        </p:nvSpPr>
        <p:spPr bwMode="auto">
          <a:xfrm>
            <a:off x="1905000" y="2362200"/>
            <a:ext cx="1828800" cy="228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161" name="Text Box 9"/>
          <p:cNvSpPr txBox="1">
            <a:spLocks noChangeArrowheads="1"/>
          </p:cNvSpPr>
          <p:nvPr/>
        </p:nvSpPr>
        <p:spPr bwMode="auto">
          <a:xfrm>
            <a:off x="2498725" y="344488"/>
            <a:ext cx="2930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Stigma (style below)</a:t>
            </a:r>
          </a:p>
        </p:txBody>
      </p:sp>
      <p:sp>
        <p:nvSpPr>
          <p:cNvPr id="433162" name="Line 10"/>
          <p:cNvSpPr>
            <a:spLocks noChangeShapeType="1"/>
          </p:cNvSpPr>
          <p:nvPr/>
        </p:nvSpPr>
        <p:spPr bwMode="auto">
          <a:xfrm>
            <a:off x="3352800" y="990600"/>
            <a:ext cx="838200" cy="990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163" name="Text Box 11"/>
          <p:cNvSpPr txBox="1">
            <a:spLocks noChangeArrowheads="1"/>
          </p:cNvSpPr>
          <p:nvPr/>
        </p:nvSpPr>
        <p:spPr bwMode="auto">
          <a:xfrm>
            <a:off x="6172200" y="5962650"/>
            <a:ext cx="2743200" cy="51435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monocot flower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1544C-274D-478B-B1D0-6C69CAF5B6A4}" type="slidenum">
              <a:rPr lang="en-US"/>
              <a:pPr/>
              <a:t>29</a:t>
            </a:fld>
            <a:endParaRPr lang="en-US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you tell sepals from petals???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2895600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the life cycle for plants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70A39-3B3E-4FF7-A67A-A40598677ABC}" type="slidenum">
              <a:rPr lang="en-US"/>
              <a:pPr/>
              <a:t>3</a:t>
            </a:fld>
            <a:endParaRPr lang="en-US"/>
          </a:p>
        </p:txBody>
      </p:sp>
      <p:sp>
        <p:nvSpPr>
          <p:cNvPr id="555012" name="Text Box 4"/>
          <p:cNvSpPr txBox="1">
            <a:spLocks noChangeArrowheads="1"/>
          </p:cNvSpPr>
          <p:nvPr/>
        </p:nvSpPr>
        <p:spPr bwMode="auto">
          <a:xfrm>
            <a:off x="0" y="6491288"/>
            <a:ext cx="91440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</a:rPr>
              <a:t>All eukaryotes cycle between a 1n and a 2n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91EF-94F2-4D4E-9075-D61296970616}" type="slidenum">
              <a:rPr lang="en-US"/>
              <a:pPr/>
              <a:t>30</a:t>
            </a:fld>
            <a:endParaRPr lang="en-US"/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/>
              <a:t>How do you tell sepals from petals???</a:t>
            </a:r>
          </a:p>
          <a:p>
            <a:r>
              <a:rPr lang="en-US">
                <a:solidFill>
                  <a:schemeClr val="accent2"/>
                </a:solidFill>
              </a:rPr>
              <a:t>Point of attachment – sepals are ALWAYS below petals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2B22A-25A1-42EE-B450-E350E18BEA8B}" type="slidenum">
              <a:rPr lang="en-US"/>
              <a:pPr/>
              <a:t>31</a:t>
            </a:fld>
            <a:endParaRPr lang="en-US"/>
          </a:p>
        </p:txBody>
      </p:sp>
      <p:sp>
        <p:nvSpPr>
          <p:cNvPr id="572419" name="Text Box 3"/>
          <p:cNvSpPr txBox="1">
            <a:spLocks noChangeArrowheads="1"/>
          </p:cNvSpPr>
          <p:nvPr/>
        </p:nvSpPr>
        <p:spPr bwMode="auto">
          <a:xfrm>
            <a:off x="365125" y="5907088"/>
            <a:ext cx="3140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Sepals (note point of attachment)</a:t>
            </a:r>
          </a:p>
        </p:txBody>
      </p:sp>
      <p:sp>
        <p:nvSpPr>
          <p:cNvPr id="572420" name="Line 4"/>
          <p:cNvSpPr>
            <a:spLocks noChangeShapeType="1"/>
          </p:cNvSpPr>
          <p:nvPr/>
        </p:nvSpPr>
        <p:spPr bwMode="auto">
          <a:xfrm flipV="1">
            <a:off x="838200" y="5257800"/>
            <a:ext cx="914400" cy="533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21" name="Text Box 5"/>
          <p:cNvSpPr txBox="1">
            <a:spLocks noChangeArrowheads="1"/>
          </p:cNvSpPr>
          <p:nvPr/>
        </p:nvSpPr>
        <p:spPr bwMode="auto">
          <a:xfrm>
            <a:off x="5867400" y="1447800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Petals</a:t>
            </a:r>
          </a:p>
        </p:txBody>
      </p:sp>
      <p:sp>
        <p:nvSpPr>
          <p:cNvPr id="572422" name="Line 6"/>
          <p:cNvSpPr>
            <a:spLocks noChangeShapeType="1"/>
          </p:cNvSpPr>
          <p:nvPr/>
        </p:nvSpPr>
        <p:spPr bwMode="auto">
          <a:xfrm flipH="1">
            <a:off x="5791200" y="1905000"/>
            <a:ext cx="685800" cy="457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23" name="Text Box 7"/>
          <p:cNvSpPr txBox="1">
            <a:spLocks noChangeArrowheads="1"/>
          </p:cNvSpPr>
          <p:nvPr/>
        </p:nvSpPr>
        <p:spPr bwMode="auto">
          <a:xfrm>
            <a:off x="669925" y="1868488"/>
            <a:ext cx="138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Stamens</a:t>
            </a:r>
          </a:p>
        </p:txBody>
      </p:sp>
      <p:sp>
        <p:nvSpPr>
          <p:cNvPr id="572424" name="Line 8"/>
          <p:cNvSpPr>
            <a:spLocks noChangeShapeType="1"/>
          </p:cNvSpPr>
          <p:nvPr/>
        </p:nvSpPr>
        <p:spPr bwMode="auto">
          <a:xfrm>
            <a:off x="1905000" y="2362200"/>
            <a:ext cx="1828800" cy="228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25" name="Text Box 9"/>
          <p:cNvSpPr txBox="1">
            <a:spLocks noChangeArrowheads="1"/>
          </p:cNvSpPr>
          <p:nvPr/>
        </p:nvSpPr>
        <p:spPr bwMode="auto">
          <a:xfrm>
            <a:off x="2498725" y="344488"/>
            <a:ext cx="2930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Stigma (style below)</a:t>
            </a:r>
          </a:p>
        </p:txBody>
      </p:sp>
      <p:sp>
        <p:nvSpPr>
          <p:cNvPr id="572426" name="Line 10"/>
          <p:cNvSpPr>
            <a:spLocks noChangeShapeType="1"/>
          </p:cNvSpPr>
          <p:nvPr/>
        </p:nvSpPr>
        <p:spPr bwMode="auto">
          <a:xfrm>
            <a:off x="3352800" y="990600"/>
            <a:ext cx="838200" cy="990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427" name="Text Box 11"/>
          <p:cNvSpPr txBox="1">
            <a:spLocks noChangeArrowheads="1"/>
          </p:cNvSpPr>
          <p:nvPr/>
        </p:nvSpPr>
        <p:spPr bwMode="auto">
          <a:xfrm>
            <a:off x="6172200" y="5962650"/>
            <a:ext cx="2743200" cy="514350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monocot flower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7662" y="3429000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a </a:t>
            </a:r>
            <a:r>
              <a:rPr lang="en-US" dirty="0" err="1" smtClean="0"/>
              <a:t>eudicot</a:t>
            </a:r>
            <a:r>
              <a:rPr lang="en-US" dirty="0" smtClean="0"/>
              <a:t> flower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CE93A-58E2-4778-8443-51AAFEB0F400}" type="slidenum">
              <a:rPr lang="en-US"/>
              <a:pPr/>
              <a:t>32</a:t>
            </a:fld>
            <a:endParaRPr lang="en-US"/>
          </a:p>
        </p:txBody>
      </p:sp>
      <p:sp>
        <p:nvSpPr>
          <p:cNvPr id="559107" name="Text Box 3"/>
          <p:cNvSpPr txBox="1">
            <a:spLocks noChangeArrowheads="1"/>
          </p:cNvSpPr>
          <p:nvPr/>
        </p:nvSpPr>
        <p:spPr bwMode="auto">
          <a:xfrm>
            <a:off x="152400" y="5867400"/>
            <a:ext cx="2743200" cy="51435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</a:rPr>
              <a:t>A eudicot flower</a:t>
            </a:r>
          </a:p>
        </p:txBody>
      </p:sp>
      <p:sp>
        <p:nvSpPr>
          <p:cNvPr id="559108" name="Text Box 4"/>
          <p:cNvSpPr txBox="1">
            <a:spLocks noChangeArrowheads="1"/>
          </p:cNvSpPr>
          <p:nvPr/>
        </p:nvSpPr>
        <p:spPr bwMode="auto">
          <a:xfrm>
            <a:off x="7848600" y="990600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Petals</a:t>
            </a:r>
          </a:p>
        </p:txBody>
      </p:sp>
      <p:sp>
        <p:nvSpPr>
          <p:cNvPr id="559109" name="Line 5"/>
          <p:cNvSpPr>
            <a:spLocks noChangeShapeType="1"/>
          </p:cNvSpPr>
          <p:nvPr/>
        </p:nvSpPr>
        <p:spPr bwMode="auto">
          <a:xfrm flipH="1">
            <a:off x="7391400" y="1447800"/>
            <a:ext cx="685800" cy="762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110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2930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Stigma (style below)</a:t>
            </a:r>
          </a:p>
        </p:txBody>
      </p:sp>
      <p:sp>
        <p:nvSpPr>
          <p:cNvPr id="559111" name="Text Box 7"/>
          <p:cNvSpPr txBox="1">
            <a:spLocks noChangeArrowheads="1"/>
          </p:cNvSpPr>
          <p:nvPr/>
        </p:nvSpPr>
        <p:spPr bwMode="auto">
          <a:xfrm>
            <a:off x="2743200" y="685800"/>
            <a:ext cx="138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Stamens</a:t>
            </a:r>
          </a:p>
        </p:txBody>
      </p:sp>
      <p:sp>
        <p:nvSpPr>
          <p:cNvPr id="559112" name="Line 8"/>
          <p:cNvSpPr>
            <a:spLocks noChangeShapeType="1"/>
          </p:cNvSpPr>
          <p:nvPr/>
        </p:nvSpPr>
        <p:spPr bwMode="auto">
          <a:xfrm>
            <a:off x="3733800" y="1295400"/>
            <a:ext cx="1295400" cy="1600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113" name="Text Box 9"/>
          <p:cNvSpPr txBox="1">
            <a:spLocks noChangeArrowheads="1"/>
          </p:cNvSpPr>
          <p:nvPr/>
        </p:nvSpPr>
        <p:spPr bwMode="auto">
          <a:xfrm>
            <a:off x="3581400" y="5791200"/>
            <a:ext cx="111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Sepals</a:t>
            </a:r>
          </a:p>
        </p:txBody>
      </p:sp>
      <p:sp>
        <p:nvSpPr>
          <p:cNvPr id="559114" name="Line 10"/>
          <p:cNvSpPr>
            <a:spLocks noChangeShapeType="1"/>
          </p:cNvSpPr>
          <p:nvPr/>
        </p:nvSpPr>
        <p:spPr bwMode="auto">
          <a:xfrm flipV="1">
            <a:off x="4648200" y="5791200"/>
            <a:ext cx="2057400" cy="228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115" name="Line 11"/>
          <p:cNvSpPr>
            <a:spLocks noChangeShapeType="1"/>
          </p:cNvSpPr>
          <p:nvPr/>
        </p:nvSpPr>
        <p:spPr bwMode="auto">
          <a:xfrm>
            <a:off x="2362200" y="2590800"/>
            <a:ext cx="2895600" cy="838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2133600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flower – same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C540E-C707-42DA-AD63-7F8E8239A04E}" type="slidenum">
              <a:rPr lang="en-US"/>
              <a:pPr/>
              <a:t>33</a:t>
            </a:fld>
            <a:endParaRPr lang="en-US"/>
          </a:p>
        </p:txBody>
      </p:sp>
      <p:sp>
        <p:nvSpPr>
          <p:cNvPr id="581635" name="Text Box 3"/>
          <p:cNvSpPr txBox="1">
            <a:spLocks noChangeArrowheads="1"/>
          </p:cNvSpPr>
          <p:nvPr/>
        </p:nvSpPr>
        <p:spPr bwMode="auto">
          <a:xfrm>
            <a:off x="174625" y="596900"/>
            <a:ext cx="2987675" cy="527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For all flowers, if all parts are present they are always inserted in this order:</a:t>
            </a:r>
          </a:p>
          <a:p>
            <a:pPr algn="ctr"/>
            <a:endParaRPr lang="en-US" sz="2000"/>
          </a:p>
          <a:p>
            <a:pPr algn="ctr"/>
            <a:r>
              <a:rPr lang="en-US" sz="3200"/>
              <a:t>sepals</a:t>
            </a:r>
          </a:p>
          <a:p>
            <a:pPr algn="ctr"/>
            <a:r>
              <a:rPr lang="en-US" sz="3200"/>
              <a:t>petals</a:t>
            </a:r>
          </a:p>
          <a:p>
            <a:pPr algn="ctr"/>
            <a:r>
              <a:rPr lang="en-US" sz="3200"/>
              <a:t>stamens</a:t>
            </a:r>
          </a:p>
          <a:p>
            <a:pPr algn="ctr"/>
            <a:r>
              <a:rPr lang="en-US" sz="3200"/>
              <a:t>carpels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9160-A542-4EC3-9A5D-A79897882967}" type="slidenum">
              <a:rPr lang="en-US"/>
              <a:pPr/>
              <a:t>34</a:t>
            </a:fld>
            <a:endParaRPr lang="en-US"/>
          </a:p>
        </p:txBody>
      </p:sp>
      <p:sp>
        <p:nvSpPr>
          <p:cNvPr id="582659" name="Text Box 3"/>
          <p:cNvSpPr txBox="1">
            <a:spLocks noChangeArrowheads="1"/>
          </p:cNvSpPr>
          <p:nvPr/>
        </p:nvSpPr>
        <p:spPr bwMode="auto">
          <a:xfrm>
            <a:off x="174625" y="719138"/>
            <a:ext cx="2987675" cy="545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The base of the carpel is the ovary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The ovary contains at least one ovule</a:t>
            </a:r>
          </a:p>
          <a:p>
            <a:pPr algn="ctr"/>
            <a:endParaRPr lang="en-US" sz="3200"/>
          </a:p>
          <a:p>
            <a:pPr algn="ctr"/>
            <a:r>
              <a:rPr lang="en-US" sz="3200">
                <a:solidFill>
                  <a:schemeClr val="accent2"/>
                </a:solidFill>
              </a:rPr>
              <a:t>Don’t get these 2 terms confused!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352800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flower and fruit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17A2F-1D3C-40C6-9F37-20DD7A22AD04}" type="slidenum">
              <a:rPr lang="en-US"/>
              <a:pPr/>
              <a:t>35</a:t>
            </a:fld>
            <a:endParaRPr lang="en-US"/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sz="3600"/>
              <a:t>Ovaries develop into fruits – ovules develop into seeds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667000"/>
            <a:ext cx="607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</a:t>
            </a:r>
            <a:r>
              <a:rPr lang="en-US" dirty="0" err="1" smtClean="0"/>
              <a:t>eudicot</a:t>
            </a:r>
            <a:r>
              <a:rPr lang="en-US" dirty="0" smtClean="0"/>
              <a:t> flower, with developing and mature fruits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41BE-9EF6-4641-994D-0F34B9C5A4D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19400" y="5143499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 of oleander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Go outside and find some flowers – don’t pick oleander</a:t>
            </a:r>
            <a:r>
              <a:rPr lang="en-US" dirty="0" smtClean="0"/>
              <a:t>!!!  It’s poisonous!</a:t>
            </a:r>
            <a:endParaRPr lang="en-US" dirty="0" smtClean="0"/>
          </a:p>
          <a:p>
            <a:r>
              <a:rPr lang="en-US" dirty="0" smtClean="0"/>
              <a:t>While you are out, look for fruits</a:t>
            </a:r>
          </a:p>
          <a:p>
            <a:r>
              <a:rPr lang="en-US" dirty="0" smtClean="0"/>
              <a:t>Be back here in ~20 minutes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CF20-8934-42B2-ADCB-5F5464641D9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527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638800"/>
          </a:xfrm>
        </p:spPr>
        <p:txBody>
          <a:bodyPr/>
          <a:lstStyle/>
          <a:p>
            <a:r>
              <a:rPr lang="en-US" dirty="0" smtClean="0"/>
              <a:t>Examine your flower whole</a:t>
            </a:r>
          </a:p>
          <a:p>
            <a:r>
              <a:rPr lang="en-US" dirty="0" smtClean="0"/>
              <a:t>Dissect your flower to find all the flower parts – use the microscope as necessary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Peduncle / pedicel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Receptacle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Sepals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Petals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Stamens – anther and filament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Carpel – stigma, style and ovary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Ovules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Sketch!!!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E078-07D7-4851-ADA8-BBC275B6E6A1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868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04800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angiosperm life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F91F0-DF96-4E5A-BA95-2C34782CCE74}" type="slidenum">
              <a:rPr lang="en-US"/>
              <a:pPr/>
              <a:t>39</a:t>
            </a:fld>
            <a:endParaRPr lang="en-US"/>
          </a:p>
        </p:txBody>
      </p:sp>
      <p:sp>
        <p:nvSpPr>
          <p:cNvPr id="437251" name="Text Box 3"/>
          <p:cNvSpPr txBox="1">
            <a:spLocks noChangeArrowheads="1"/>
          </p:cNvSpPr>
          <p:nvPr/>
        </p:nvSpPr>
        <p:spPr bwMode="auto">
          <a:xfrm>
            <a:off x="6208713" y="163513"/>
            <a:ext cx="2735262" cy="4064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00"/>
                </a:solidFill>
              </a:rPr>
              <a:t>Angiosperm Life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302A-B04A-417B-A2F1-F98BAFEE49AB}" type="slidenum">
              <a:rPr lang="en-US"/>
              <a:pPr/>
              <a:t>4</a:t>
            </a:fld>
            <a:endParaRPr lang="en-US"/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haploid stage in animals???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312420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angiosperm life cycle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F3887-D81C-47C3-B622-F75A32F52D9C}" type="slidenum">
              <a:rPr lang="en-US"/>
              <a:pPr/>
              <a:t>40</a:t>
            </a:fld>
            <a:endParaRPr lang="en-US"/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61913" y="533400"/>
            <a:ext cx="1752600" cy="1016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00FF"/>
                </a:solidFill>
              </a:rPr>
              <a:t>Development of the male gametophyte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743200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Images of anthers – both monocot and </a:t>
            </a:r>
            <a:r>
              <a:rPr lang="en-US" dirty="0" err="1" smtClean="0"/>
              <a:t>eudicot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55A6-3B18-4C40-80AE-DC86548C1CA7}" type="slidenum">
              <a:rPr lang="en-US"/>
              <a:pPr/>
              <a:t>41</a:t>
            </a:fld>
            <a:endParaRPr lang="en-US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0000FF"/>
                </a:solidFill>
              </a:rPr>
              <a:t>Anther sacs are the microsporangia</a:t>
            </a:r>
          </a:p>
        </p:txBody>
      </p:sp>
      <p:sp>
        <p:nvSpPr>
          <p:cNvPr id="561157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57150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2895600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Micrograph of anther</a:t>
            </a: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0F64-F1DA-4AB2-9585-873C5D413E8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297180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angiosperm life cycle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BCB7-B050-4035-940B-5A6724EB1244}" type="slidenum">
              <a:rPr lang="en-US"/>
              <a:pPr/>
              <a:t>43</a:t>
            </a:fld>
            <a:endParaRPr lang="en-US"/>
          </a:p>
        </p:txBody>
      </p:sp>
      <p:sp>
        <p:nvSpPr>
          <p:cNvPr id="441348" name="Text Box 4"/>
          <p:cNvSpPr txBox="1">
            <a:spLocks noChangeArrowheads="1"/>
          </p:cNvSpPr>
          <p:nvPr/>
        </p:nvSpPr>
        <p:spPr bwMode="auto">
          <a:xfrm>
            <a:off x="76200" y="533400"/>
            <a:ext cx="1752600" cy="1016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00FF"/>
                </a:solidFill>
              </a:rPr>
              <a:t>Development of the male gametophyte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828800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Micrograph of pollen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F7C72-6EA8-428E-994C-508E7B568217}" type="slidenum">
              <a:rPr lang="en-US"/>
              <a:pPr/>
              <a:t>44</a:t>
            </a:fld>
            <a:endParaRPr lang="en-US"/>
          </a:p>
        </p:txBody>
      </p:sp>
      <p:sp>
        <p:nvSpPr>
          <p:cNvPr id="442371" name="Rectangle 3"/>
          <p:cNvSpPr>
            <a:spLocks noChangeArrowheads="1"/>
          </p:cNvSpPr>
          <p:nvPr/>
        </p:nvSpPr>
        <p:spPr bwMode="auto">
          <a:xfrm>
            <a:off x="6229350" y="1219200"/>
            <a:ext cx="2667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Pollen is the male gametophyte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4631531"/>
            <a:ext cx="4031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Micrograph of elongating pollen tubes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9F62-A8C0-44C8-9980-99ED90024820}" type="slidenum">
              <a:rPr lang="en-US"/>
              <a:pPr/>
              <a:t>45</a:t>
            </a:fld>
            <a:endParaRPr lang="en-US"/>
          </a:p>
        </p:txBody>
      </p:sp>
      <p:sp>
        <p:nvSpPr>
          <p:cNvPr id="443395" name="Text Box 3"/>
          <p:cNvSpPr txBox="1">
            <a:spLocks noChangeArrowheads="1"/>
          </p:cNvSpPr>
          <p:nvPr/>
        </p:nvSpPr>
        <p:spPr bwMode="auto">
          <a:xfrm>
            <a:off x="304800" y="457200"/>
            <a:ext cx="8534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Pollination occurs when the pollen contacts the stigma – pollen NEVER directly contacts the egg cell in the angiosperms</a:t>
            </a:r>
          </a:p>
        </p:txBody>
      </p:sp>
      <p:sp>
        <p:nvSpPr>
          <p:cNvPr id="443396" name="Text Box 4"/>
          <p:cNvSpPr txBox="1">
            <a:spLocks noChangeArrowheads="1"/>
          </p:cNvSpPr>
          <p:nvPr/>
        </p:nvSpPr>
        <p:spPr bwMode="auto">
          <a:xfrm>
            <a:off x="104775" y="2743200"/>
            <a:ext cx="25908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tx2"/>
                </a:solidFill>
              </a:rPr>
              <a:t>Pollen tubes develop after pollination, elongating to eventually deliver sperm to the egg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5562600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grass flowers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32B95-1688-4C90-8F46-BB68343CA7CA}" type="slidenum">
              <a:rPr lang="en-US"/>
              <a:pPr/>
              <a:t>46</a:t>
            </a:fld>
            <a:endParaRPr lang="en-US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Wind Pollination: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~ 25% of all angiosperms</a:t>
            </a:r>
          </a:p>
          <a:p>
            <a:r>
              <a:rPr lang="en-US"/>
              <a:t>Lots of pollen</a:t>
            </a:r>
          </a:p>
          <a:p>
            <a:r>
              <a:rPr lang="en-US"/>
              <a:t>Reduced sterile structures</a:t>
            </a:r>
          </a:p>
          <a:p>
            <a:r>
              <a:rPr lang="en-US"/>
              <a:t>Exserted reproductive structures</a:t>
            </a:r>
          </a:p>
          <a:p>
            <a:r>
              <a:rPr lang="en-US"/>
              <a:t>Feathery and/or sticky stigma surfaces</a:t>
            </a:r>
          </a:p>
          <a:p>
            <a:r>
              <a:rPr lang="en-US"/>
              <a:t>Grasses, some asters, many trees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971800"/>
            <a:ext cx="348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Close-up image of grass flowers</a:t>
            </a:r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2F93E-08D8-4D61-BB39-24DB968BFC1F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295400"/>
            <a:ext cx="4557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wind pollinated red maple flowers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D2865-0586-47CD-A860-C31CEFAF7F08}" type="slidenum">
              <a:rPr lang="en-US"/>
              <a:pPr/>
              <a:t>48</a:t>
            </a:fld>
            <a:endParaRPr lang="en-US"/>
          </a:p>
        </p:txBody>
      </p:sp>
      <p:sp>
        <p:nvSpPr>
          <p:cNvPr id="447491" name="Rectangle 3"/>
          <p:cNvSpPr>
            <a:spLocks noChangeArrowheads="1"/>
          </p:cNvSpPr>
          <p:nvPr/>
        </p:nvSpPr>
        <p:spPr bwMode="auto">
          <a:xfrm>
            <a:off x="0" y="31750"/>
            <a:ext cx="2136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www.missouriplants.com</a:t>
            </a:r>
          </a:p>
        </p:txBody>
      </p:sp>
      <p:sp>
        <p:nvSpPr>
          <p:cNvPr id="447493" name="Text Box 5"/>
          <p:cNvSpPr txBox="1">
            <a:spLocks noChangeArrowheads="1"/>
          </p:cNvSpPr>
          <p:nvPr/>
        </p:nvSpPr>
        <p:spPr bwMode="auto">
          <a:xfrm>
            <a:off x="831850" y="5573713"/>
            <a:ext cx="7480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Staminate Flowers                                            Carpellate Flowers</a:t>
            </a:r>
          </a:p>
          <a:p>
            <a:pPr algn="ctr"/>
            <a:r>
              <a:rPr lang="en-US" sz="2400" i="1"/>
              <a:t>Acer rubrum</a:t>
            </a:r>
            <a:r>
              <a:rPr lang="en-US" sz="2400"/>
              <a:t> – red maple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7601" y="54102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of bee pollinating redbud flower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663B-332D-411D-8B85-FF1B4525A261}" type="slidenum">
              <a:rPr lang="en-US"/>
              <a:pPr/>
              <a:t>49</a:t>
            </a:fld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Animal Vectors for Pollination: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~ 75% of all angiosperms</a:t>
            </a:r>
          </a:p>
          <a:p>
            <a:r>
              <a:rPr lang="en-US"/>
              <a:t>Mostly insects, but also birds, bats and other small mammals</a:t>
            </a:r>
          </a:p>
          <a:p>
            <a:r>
              <a:rPr lang="en-US"/>
              <a:t>Incredible array of structural adaptations to attract pollinators: visual, scent, food, accessory structures….</a:t>
            </a:r>
          </a:p>
          <a:p>
            <a:r>
              <a:rPr lang="en-US"/>
              <a:t>Many co-evolutionary relationships, especially with insects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0BA9-2BEA-4BB0-91B6-5B337469BED7}" type="slidenum">
              <a:rPr lang="en-US"/>
              <a:pPr/>
              <a:t>5</a:t>
            </a:fld>
            <a:endParaRPr lang="en-US"/>
          </a:p>
        </p:txBody>
      </p:sp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haploid stage in animals???</a:t>
            </a:r>
          </a:p>
          <a:p>
            <a:r>
              <a:rPr lang="en-US">
                <a:solidFill>
                  <a:schemeClr val="accent2"/>
                </a:solidFill>
              </a:rPr>
              <a:t>Eggs and sperm</a:t>
            </a:r>
          </a:p>
          <a:p>
            <a:r>
              <a:rPr lang="en-US">
                <a:solidFill>
                  <a:schemeClr val="accent2"/>
                </a:solidFill>
              </a:rPr>
              <a:t>All eukaryotes cycle between a 1n and a 2n phase through meiosis and fertilization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Gametes and 2n grownup in animals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chemeClr val="accent2"/>
                </a:solidFill>
              </a:rPr>
              <a:t>Gametes, gametophytes and 2n grownup in plants</a:t>
            </a:r>
          </a:p>
          <a:p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1" y="12954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here through slide 75 – images of adaptations for animal pollination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BAF7-87F7-42F2-AA0E-3CC9BC8ABC2E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CCAC-FA63-4A39-BF36-BD6CEAD58470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BF19-FEC0-4D8A-B6B3-6F0CCB7B5E8D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222F-E029-4F22-9970-491E61728B18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AC029-69D2-44EA-828D-C4BB001D9A7D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A439-D92E-42DD-AAD0-7DA99D057C92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A6B1C-4E31-4437-B0A3-63C4331770F2}" type="slidenum">
              <a:rPr lang="en-US"/>
              <a:pPr/>
              <a:t>56</a:t>
            </a:fld>
            <a:endParaRPr lang="en-US"/>
          </a:p>
        </p:txBody>
      </p:sp>
      <p:sp>
        <p:nvSpPr>
          <p:cNvPr id="454661" name="Text Box 5"/>
          <p:cNvSpPr txBox="1">
            <a:spLocks noChangeArrowheads="1"/>
          </p:cNvSpPr>
          <p:nvPr/>
        </p:nvSpPr>
        <p:spPr bwMode="auto">
          <a:xfrm>
            <a:off x="3352800" y="4203700"/>
            <a:ext cx="2209800" cy="26543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Night flying bats and moths often pollinate white flowers</a:t>
            </a:r>
          </a:p>
        </p:txBody>
      </p:sp>
      <p:sp>
        <p:nvSpPr>
          <p:cNvPr id="454662" name="Rectangle 6"/>
          <p:cNvSpPr>
            <a:spLocks noChangeArrowheads="1"/>
          </p:cNvSpPr>
          <p:nvPr/>
        </p:nvSpPr>
        <p:spPr bwMode="auto">
          <a:xfrm>
            <a:off x="76200" y="6488113"/>
            <a:ext cx="10652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Alana Lea 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882D-6E04-4B05-87E6-F831F50E4396}" type="slidenum">
              <a:rPr lang="en-US"/>
              <a:pPr/>
              <a:t>57</a:t>
            </a:fld>
            <a:endParaRPr lang="en-US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334000" cy="4525963"/>
          </a:xfrm>
        </p:spPr>
        <p:txBody>
          <a:bodyPr/>
          <a:lstStyle/>
          <a:p>
            <a:r>
              <a:rPr lang="en-US"/>
              <a:t>Why would desert plants often be pollinated by night flying animals???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A9813-3B58-41CB-9287-5113CDB90E6D}" type="slidenum">
              <a:rPr lang="en-US"/>
              <a:pPr/>
              <a:t>58</a:t>
            </a:fld>
            <a:endParaRPr lang="en-US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4525963"/>
          </a:xfrm>
        </p:spPr>
        <p:txBody>
          <a:bodyPr/>
          <a:lstStyle/>
          <a:p>
            <a:r>
              <a:rPr lang="en-US"/>
              <a:t>Why would desert plants often be pollinated by night flying animals???</a:t>
            </a:r>
          </a:p>
          <a:p>
            <a:r>
              <a:rPr lang="en-US">
                <a:solidFill>
                  <a:schemeClr val="accent2"/>
                </a:solidFill>
              </a:rPr>
              <a:t>Most desert animals are only active at night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8439A-4CAA-4569-A2A6-798EB157A9EA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3745468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the life cycle for plants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007C9-EE1A-465B-A555-BDE408D8DA91}" type="slidenum">
              <a:rPr lang="en-US"/>
              <a:pPr/>
              <a:t>6</a:t>
            </a:fld>
            <a:endParaRPr lang="en-US"/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3790950" y="735013"/>
            <a:ext cx="9969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600">
                <a:solidFill>
                  <a:srgbClr val="CC0000"/>
                </a:solidFill>
              </a:rPr>
              <a:t>X</a:t>
            </a:r>
          </a:p>
        </p:txBody>
      </p:sp>
      <p:sp>
        <p:nvSpPr>
          <p:cNvPr id="512006" name="Line 6"/>
          <p:cNvSpPr>
            <a:spLocks noChangeShapeType="1"/>
          </p:cNvSpPr>
          <p:nvPr/>
        </p:nvSpPr>
        <p:spPr bwMode="auto">
          <a:xfrm flipV="1">
            <a:off x="3352800" y="2362200"/>
            <a:ext cx="4038600" cy="990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07" name="Text Box 7"/>
          <p:cNvSpPr txBox="1">
            <a:spLocks noChangeArrowheads="1"/>
          </p:cNvSpPr>
          <p:nvPr/>
        </p:nvSpPr>
        <p:spPr bwMode="auto">
          <a:xfrm rot="-835012">
            <a:off x="4267200" y="2638425"/>
            <a:ext cx="1006475" cy="376238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Animals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8E925-F6E5-4B8A-B35B-14BEF5AD5FB8}" type="slidenum">
              <a:rPr lang="en-US"/>
              <a:pPr/>
              <a:t>60</a:t>
            </a:fld>
            <a:endParaRPr lang="en-US"/>
          </a:p>
        </p:txBody>
      </p:sp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Who on earth would pollinate a flower that smells like rotten meat???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A9BC1-F591-4899-BAEB-4CAEAB49A68B}" type="slidenum">
              <a:rPr lang="en-US"/>
              <a:pPr/>
              <a:t>61</a:t>
            </a:fld>
            <a:endParaRPr lang="en-US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Who on earth would pollinate a flower that smells like rotten meat???</a:t>
            </a:r>
          </a:p>
          <a:p>
            <a:r>
              <a:rPr lang="en-US">
                <a:solidFill>
                  <a:schemeClr val="accent2"/>
                </a:solidFill>
              </a:rPr>
              <a:t>Carrion flies!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F1DDB-A432-416C-931D-8DAC899DDAAD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4921-4395-4DF7-8E75-AB5450112E34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E37D-2E87-4A66-BC91-D89C9E443627}" type="slidenum">
              <a:rPr lang="en-US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4D94-0F60-4EBB-B7FB-CD8A62FCA015}" type="slidenum">
              <a:rPr lang="en-US"/>
              <a:pPr/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7188-BFE9-498B-83F0-DBAF070FEA6A}" type="slidenum">
              <a:rPr lang="en-US"/>
              <a:pPr/>
              <a:t>66</a:t>
            </a:fld>
            <a:endParaRPr lang="en-US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US" sz="3200"/>
              <a:t>Co-evolution with the asters – the “Walmart” strategy – many small flowers open over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1E860-33DD-4D2F-BFE8-C9BADCFE935D}" type="slidenum">
              <a:rPr lang="en-US"/>
              <a:pPr/>
              <a:t>67</a:t>
            </a:fld>
            <a:endParaRPr lang="en-US"/>
          </a:p>
        </p:txBody>
      </p:sp>
      <p:sp>
        <p:nvSpPr>
          <p:cNvPr id="461827" name="Text Box 3"/>
          <p:cNvSpPr txBox="1">
            <a:spLocks noChangeArrowheads="1"/>
          </p:cNvSpPr>
          <p:nvPr/>
        </p:nvSpPr>
        <p:spPr bwMode="auto">
          <a:xfrm>
            <a:off x="7162800" y="4876800"/>
            <a:ext cx="1768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Flower, not petal</a:t>
            </a:r>
          </a:p>
        </p:txBody>
      </p:sp>
      <p:sp>
        <p:nvSpPr>
          <p:cNvPr id="461828" name="Line 4"/>
          <p:cNvSpPr>
            <a:spLocks noChangeShapeType="1"/>
          </p:cNvSpPr>
          <p:nvPr/>
        </p:nvSpPr>
        <p:spPr bwMode="auto">
          <a:xfrm flipH="1" flipV="1">
            <a:off x="6343650" y="3886200"/>
            <a:ext cx="1371600" cy="685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829" name="Text Box 5"/>
          <p:cNvSpPr txBox="1">
            <a:spLocks noChangeArrowheads="1"/>
          </p:cNvSpPr>
          <p:nvPr/>
        </p:nvSpPr>
        <p:spPr bwMode="auto">
          <a:xfrm>
            <a:off x="228600" y="4876800"/>
            <a:ext cx="2133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Cluster of flowers</a:t>
            </a:r>
          </a:p>
        </p:txBody>
      </p:sp>
      <p:sp>
        <p:nvSpPr>
          <p:cNvPr id="461830" name="Line 6"/>
          <p:cNvSpPr>
            <a:spLocks noChangeShapeType="1"/>
          </p:cNvSpPr>
          <p:nvPr/>
        </p:nvSpPr>
        <p:spPr bwMode="auto">
          <a:xfrm flipV="1">
            <a:off x="1524000" y="3810000"/>
            <a:ext cx="2438400" cy="1066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78519-B3BB-4398-89D6-D39E95F6C45F}" type="slidenum">
              <a:rPr lang="en-US"/>
              <a:pPr/>
              <a:t>68</a:t>
            </a:fld>
            <a:endParaRPr lang="en-US"/>
          </a:p>
        </p:txBody>
      </p:sp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selective advantage of this pattern – lots of flowers, opening over time, generalist pollinators???</a:t>
            </a:r>
          </a:p>
          <a:p>
            <a:r>
              <a:rPr lang="en-US"/>
              <a:t>Are there disadvantages???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05269-6B79-43A6-A843-43E2E2D5D4F4}" type="slidenum">
              <a:rPr lang="en-US"/>
              <a:pPr/>
              <a:t>69</a:t>
            </a:fld>
            <a:endParaRPr lang="en-US"/>
          </a:p>
        </p:txBody>
      </p:sp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029200"/>
          </a:xfrm>
        </p:spPr>
        <p:txBody>
          <a:bodyPr/>
          <a:lstStyle/>
          <a:p>
            <a:r>
              <a:rPr lang="en-US"/>
              <a:t>What is the selective advantage of this pattern – lots of flowers, opening over time, generalist pollinators???</a:t>
            </a:r>
          </a:p>
          <a:p>
            <a:r>
              <a:rPr lang="en-US">
                <a:solidFill>
                  <a:schemeClr val="accent2"/>
                </a:solidFill>
              </a:rPr>
              <a:t>Ensures the production of at least some seed – each inflorescence is visited many times</a:t>
            </a:r>
          </a:p>
          <a:p>
            <a:r>
              <a:rPr lang="en-US"/>
              <a:t>Are there disadvantages???</a:t>
            </a:r>
          </a:p>
          <a:p>
            <a:r>
              <a:rPr lang="en-US">
                <a:solidFill>
                  <a:schemeClr val="accent2"/>
                </a:solidFill>
              </a:rPr>
              <a:t>This is second largest plant family – clearly the advantages outweigh any disadvantages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33800" y="2895600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the life cycle for plants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3A567-266B-4701-A9D0-A1B62FBF5634}" type="slidenum">
              <a:rPr lang="en-US"/>
              <a:pPr/>
              <a:t>7</a:t>
            </a:fld>
            <a:endParaRPr lang="en-US"/>
          </a:p>
        </p:txBody>
      </p:sp>
      <p:sp>
        <p:nvSpPr>
          <p:cNvPr id="530435" name="Oval 3"/>
          <p:cNvSpPr>
            <a:spLocks noChangeArrowheads="1"/>
          </p:cNvSpPr>
          <p:nvPr/>
        </p:nvSpPr>
        <p:spPr bwMode="auto">
          <a:xfrm>
            <a:off x="2800350" y="33338"/>
            <a:ext cx="3429000" cy="1109662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65C0-6D33-48DA-8970-A3F13E020C10}" type="slidenum">
              <a:rPr lang="en-US"/>
              <a:pPr/>
              <a:t>70</a:t>
            </a:fld>
            <a:endParaRPr lang="en-US"/>
          </a:p>
        </p:txBody>
      </p:sp>
      <p:sp>
        <p:nvSpPr>
          <p:cNvPr id="462851" name="Text Box 3"/>
          <p:cNvSpPr txBox="1">
            <a:spLocks noChangeArrowheads="1"/>
          </p:cNvSpPr>
          <p:nvPr/>
        </p:nvSpPr>
        <p:spPr bwMode="auto">
          <a:xfrm>
            <a:off x="212725" y="304800"/>
            <a:ext cx="3673475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Co-evolution with the orchids – the “Tiffany” strategy – fewer but highly specialized flowers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97336-95BE-4A38-BADE-E45C1E2002C4}" type="slidenum">
              <a:rPr lang="en-US"/>
              <a:pPr/>
              <a:t>71</a:t>
            </a:fld>
            <a:endParaRPr lang="en-US"/>
          </a:p>
        </p:txBody>
      </p:sp>
      <p:sp>
        <p:nvSpPr>
          <p:cNvPr id="463875" name="Text Box 3"/>
          <p:cNvSpPr txBox="1">
            <a:spLocks noChangeArrowheads="1"/>
          </p:cNvSpPr>
          <p:nvPr/>
        </p:nvSpPr>
        <p:spPr bwMode="auto">
          <a:xfrm>
            <a:off x="958850" y="228600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Orchid Bee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5638800" y="196850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/>
              <a:t>Bee Orchid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2E0-09DF-4526-B7D7-13894308E36C}" type="slidenum">
              <a:rPr lang="en-US"/>
              <a:pPr/>
              <a:t>72</a:t>
            </a:fld>
            <a:endParaRPr lang="en-US"/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selective advantage of this pattern – highly specialized pollinators???</a:t>
            </a:r>
          </a:p>
          <a:p>
            <a:r>
              <a:rPr lang="en-US"/>
              <a:t>Are there disadvantages???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56217-AA61-44AF-95A1-1ED913189DFC}" type="slidenum">
              <a:rPr lang="en-US"/>
              <a:pPr/>
              <a:t>73</a:t>
            </a:fld>
            <a:endParaRPr lang="en-US"/>
          </a:p>
        </p:txBody>
      </p:sp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724400"/>
          </a:xfrm>
        </p:spPr>
        <p:txBody>
          <a:bodyPr/>
          <a:lstStyle/>
          <a:p>
            <a:r>
              <a:rPr lang="en-US"/>
              <a:t>What is the selective advantage of this pattern – highly specialized pollinators???</a:t>
            </a:r>
          </a:p>
          <a:p>
            <a:r>
              <a:rPr lang="en-US">
                <a:solidFill>
                  <a:schemeClr val="accent2"/>
                </a:solidFill>
              </a:rPr>
              <a:t>Pollinators zoom in on these specific flowers, ignoring all others</a:t>
            </a:r>
          </a:p>
          <a:p>
            <a:r>
              <a:rPr lang="en-US">
                <a:solidFill>
                  <a:schemeClr val="accent2"/>
                </a:solidFill>
              </a:rPr>
              <a:t>Each capsule produces thousands of seeds</a:t>
            </a:r>
          </a:p>
          <a:p>
            <a:r>
              <a:rPr lang="en-US"/>
              <a:t>Are there disadvantages???</a:t>
            </a:r>
          </a:p>
          <a:p>
            <a:r>
              <a:rPr lang="en-US">
                <a:solidFill>
                  <a:schemeClr val="accent2"/>
                </a:solidFill>
              </a:rPr>
              <a:t>This is THE largest plant family…though that was before humans entered the picture </a:t>
            </a:r>
            <a:r>
              <a:rPr lang="en-US">
                <a:solidFill>
                  <a:schemeClr val="accent2"/>
                </a:solidFill>
                <a:sym typeface="Wingdings" pitchFamily="2" charset="2"/>
              </a:rPr>
              <a:t></a:t>
            </a:r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6AD3-9BFE-4B95-928D-F60076CA9DA4}" type="slidenum">
              <a:rPr lang="en-US"/>
              <a:pPr/>
              <a:t>74</a:t>
            </a:fld>
            <a:endParaRPr lang="en-US"/>
          </a:p>
        </p:txBody>
      </p:sp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/>
              <a:t>In both asters and orchids many seeds are produced by each floral unit</a:t>
            </a:r>
          </a:p>
          <a:p>
            <a:r>
              <a:rPr lang="en-US"/>
              <a:t>Which group of seeds would have the most genetic diversity???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E45ED-7A05-4F59-A90E-B149CFF5F94C}" type="slidenum">
              <a:rPr lang="en-US"/>
              <a:pPr/>
              <a:t>75</a:t>
            </a:fld>
            <a:endParaRPr lang="en-US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both asters and orchids many seeds are produced by each floral unit</a:t>
            </a:r>
          </a:p>
          <a:p>
            <a:r>
              <a:rPr lang="en-US"/>
              <a:t>Which group of seeds would have the most genetic diversity???</a:t>
            </a:r>
          </a:p>
          <a:p>
            <a:r>
              <a:rPr lang="en-US">
                <a:solidFill>
                  <a:schemeClr val="accent2"/>
                </a:solidFill>
              </a:rPr>
              <a:t>The aster seeds are the product of one female parent but  many male parents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584E-3420-42DF-A584-91E84DA763BD}" type="slidenum">
              <a:rPr lang="en-US"/>
              <a:pPr/>
              <a:t>76</a:t>
            </a:fld>
            <a:endParaRPr 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Outcrossing Mechanisms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r>
              <a:rPr lang="en-US"/>
              <a:t>Some species routinely self-fertilize (guarantees some seed production, can be less metabolically “costly”)</a:t>
            </a:r>
          </a:p>
          <a:p>
            <a:r>
              <a:rPr lang="en-US"/>
              <a:t>Most have some mechanism to promote outcrossing so that individuals do not self pollinate.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1B63D-51F9-4CA7-BC7C-236CB8BF2B7C}" type="slidenum">
              <a:rPr lang="en-US"/>
              <a:pPr/>
              <a:t>77</a:t>
            </a:fld>
            <a:endParaRPr lang="en-US"/>
          </a:p>
        </p:txBody>
      </p:sp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you think of some mechanisms to promote outcrossing???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D336-960B-4151-B665-3C866C8E3393}" type="slidenum">
              <a:rPr lang="en-US"/>
              <a:pPr/>
              <a:t>78</a:t>
            </a:fld>
            <a:endParaRPr 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Can you think of some mechanisms to promote outcrossing???</a:t>
            </a:r>
          </a:p>
          <a:p>
            <a:r>
              <a:rPr lang="en-US">
                <a:solidFill>
                  <a:schemeClr val="accent2"/>
                </a:solidFill>
              </a:rPr>
              <a:t>Separate male and female flowers</a:t>
            </a:r>
          </a:p>
          <a:p>
            <a:r>
              <a:rPr lang="en-US">
                <a:solidFill>
                  <a:schemeClr val="accent2"/>
                </a:solidFill>
              </a:rPr>
              <a:t>Male and female parts separated within one flower</a:t>
            </a:r>
          </a:p>
          <a:p>
            <a:r>
              <a:rPr lang="en-US">
                <a:solidFill>
                  <a:schemeClr val="accent2"/>
                </a:solidFill>
              </a:rPr>
              <a:t>Differences in time of pollen vs. ovule maturation</a:t>
            </a:r>
          </a:p>
          <a:p>
            <a:r>
              <a:rPr lang="en-US">
                <a:solidFill>
                  <a:schemeClr val="accent2"/>
                </a:solidFill>
              </a:rPr>
              <a:t>Genetic incompatibilities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Based on the structure, color, pattern, </a:t>
            </a:r>
            <a:r>
              <a:rPr lang="en-US" dirty="0" err="1" smtClean="0"/>
              <a:t>etc</a:t>
            </a:r>
            <a:r>
              <a:rPr lang="en-US" dirty="0" smtClean="0"/>
              <a:t> of your flower, who do you think pollinates???</a:t>
            </a:r>
          </a:p>
          <a:p>
            <a:r>
              <a:rPr lang="en-US" dirty="0" smtClean="0"/>
              <a:t>How about potential outcrossing mechanisms???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E078-07D7-4851-ADA8-BBC275B6E6A1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01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8200" y="1828800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Phlyogeny</a:t>
            </a:r>
            <a:r>
              <a:rPr lang="en-US" dirty="0" smtClean="0"/>
              <a:t> of plants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100D-E3D0-428E-899B-800686A5E781}" type="slidenum">
              <a:rPr lang="en-US"/>
              <a:pPr/>
              <a:t>8</a:t>
            </a:fld>
            <a:endParaRPr lang="en-US"/>
          </a:p>
        </p:txBody>
      </p:sp>
      <p:sp>
        <p:nvSpPr>
          <p:cNvPr id="490499" name="Oval 3"/>
          <p:cNvSpPr>
            <a:spLocks noChangeArrowheads="1"/>
          </p:cNvSpPr>
          <p:nvPr/>
        </p:nvSpPr>
        <p:spPr bwMode="auto">
          <a:xfrm>
            <a:off x="7939088" y="776288"/>
            <a:ext cx="1066800" cy="1300162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0500" name="Text Box 4"/>
          <p:cNvSpPr txBox="1">
            <a:spLocks noChangeArrowheads="1"/>
          </p:cNvSpPr>
          <p:nvPr/>
        </p:nvSpPr>
        <p:spPr bwMode="auto">
          <a:xfrm>
            <a:off x="171450" y="381000"/>
            <a:ext cx="3063875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All modern plants alternate between multicellular 1n and 2n generations</a:t>
            </a:r>
          </a:p>
          <a:p>
            <a:pPr algn="ctr"/>
            <a:endParaRPr lang="en-US" sz="2400"/>
          </a:p>
          <a:p>
            <a:pPr algn="ctr"/>
            <a:r>
              <a:rPr lang="en-US" sz="2400"/>
              <a:t>Our focus is on the most derived group of plants – the angiosperms</a:t>
            </a:r>
          </a:p>
          <a:p>
            <a:pPr algn="ctr"/>
            <a:endParaRPr lang="en-US" sz="2400"/>
          </a:p>
          <a:p>
            <a:pPr algn="ctr"/>
            <a:r>
              <a:rPr lang="en-US" sz="2400"/>
              <a:t>Evolution of reproductive strategies in the other divisions will be covered in 211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74320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angiosperm life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3376-69F0-4384-9F37-CA3F6EA9E02F}" type="slidenum">
              <a:rPr lang="en-US"/>
              <a:pPr/>
              <a:t>80</a:t>
            </a:fld>
            <a:endParaRPr lang="en-US"/>
          </a:p>
        </p:txBody>
      </p:sp>
      <p:sp>
        <p:nvSpPr>
          <p:cNvPr id="465923" name="Text Box 3"/>
          <p:cNvSpPr txBox="1">
            <a:spLocks noChangeArrowheads="1"/>
          </p:cNvSpPr>
          <p:nvPr/>
        </p:nvSpPr>
        <p:spPr bwMode="auto">
          <a:xfrm>
            <a:off x="6208713" y="163513"/>
            <a:ext cx="2735262" cy="4064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00"/>
                </a:solidFill>
              </a:rPr>
              <a:t>Angiosperm Life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743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Diagram showing proposed evolutionary mechanism for carpel development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DDC47-8C0B-483C-9F9E-678A6FDBEEDA}" type="slidenum">
              <a:rPr lang="en-US"/>
              <a:pPr/>
              <a:t>81</a:t>
            </a:fld>
            <a:endParaRPr lang="en-US"/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Carpel origin – ovules are inside the ovary portion of the carpel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276600"/>
            <a:ext cx="3993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showing ovules inside ovary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43E7-4EB3-4832-8252-2494964994F9}" type="slidenum">
              <a:rPr lang="en-US"/>
              <a:pPr/>
              <a:t>82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33CC"/>
                </a:solidFill>
              </a:rPr>
              <a:t>Ovules are the megasporangia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362200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angiosperm life cycle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55D7C-7ACC-46C7-9EA8-D5A2F497A91B}" type="slidenum">
              <a:rPr lang="en-US"/>
              <a:pPr/>
              <a:t>83</a:t>
            </a:fld>
            <a:endParaRPr lang="en-US"/>
          </a:p>
        </p:txBody>
      </p:sp>
      <p:sp>
        <p:nvSpPr>
          <p:cNvPr id="466948" name="Text Box 4"/>
          <p:cNvSpPr txBox="1">
            <a:spLocks noChangeArrowheads="1"/>
          </p:cNvSpPr>
          <p:nvPr/>
        </p:nvSpPr>
        <p:spPr bwMode="auto">
          <a:xfrm>
            <a:off x="7315200" y="533400"/>
            <a:ext cx="1771650" cy="1016000"/>
          </a:xfrm>
          <a:prstGeom prst="rect">
            <a:avLst/>
          </a:prstGeom>
          <a:noFill/>
          <a:ln w="9525">
            <a:solidFill>
              <a:srgbClr val="FF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FF33CC"/>
                </a:solidFill>
              </a:rPr>
              <a:t>Development of the female gametophyte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9188" y="4044434"/>
            <a:ext cx="4826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showing development of megaspore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F1B1-597E-473E-989A-1FB54DDA4DA2}" type="slidenum">
              <a:rPr lang="en-US"/>
              <a:pPr/>
              <a:t>84</a:t>
            </a:fld>
            <a:endParaRPr lang="en-US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1858962"/>
          </a:xfrm>
        </p:spPr>
        <p:txBody>
          <a:bodyPr/>
          <a:lstStyle/>
          <a:p>
            <a:r>
              <a:rPr lang="en-US" sz="4000">
                <a:solidFill>
                  <a:srgbClr val="FF33CC"/>
                </a:solidFill>
              </a:rPr>
              <a:t>Development of the embryo sac by  3 mitosis divisions, </a:t>
            </a:r>
            <a:r>
              <a:rPr lang="en-US" sz="4000" i="1">
                <a:solidFill>
                  <a:srgbClr val="FF33CC"/>
                </a:solidFill>
              </a:rPr>
              <a:t>after</a:t>
            </a:r>
            <a:r>
              <a:rPr lang="en-US" sz="4000">
                <a:solidFill>
                  <a:srgbClr val="FF33CC"/>
                </a:solidFill>
              </a:rPr>
              <a:t> meiosis produces the megaspore</a:t>
            </a:r>
          </a:p>
        </p:txBody>
      </p:sp>
      <p:sp>
        <p:nvSpPr>
          <p:cNvPr id="470020" name="Line 4"/>
          <p:cNvSpPr>
            <a:spLocks noChangeShapeType="1"/>
          </p:cNvSpPr>
          <p:nvPr/>
        </p:nvSpPr>
        <p:spPr bwMode="auto">
          <a:xfrm flipH="1">
            <a:off x="1219200" y="3200400"/>
            <a:ext cx="1524000" cy="2057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0021" name="Text Box 5"/>
          <p:cNvSpPr txBox="1">
            <a:spLocks noChangeArrowheads="1"/>
          </p:cNvSpPr>
          <p:nvPr/>
        </p:nvSpPr>
        <p:spPr bwMode="auto">
          <a:xfrm>
            <a:off x="2727325" y="2855913"/>
            <a:ext cx="457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surviving megaspore – 3 have degenerated</a:t>
            </a:r>
          </a:p>
        </p:txBody>
      </p:sp>
      <p:sp>
        <p:nvSpPr>
          <p:cNvPr id="470022" name="Line 6"/>
          <p:cNvSpPr>
            <a:spLocks noChangeShapeType="1"/>
          </p:cNvSpPr>
          <p:nvPr/>
        </p:nvSpPr>
        <p:spPr bwMode="auto">
          <a:xfrm>
            <a:off x="2733675" y="3200400"/>
            <a:ext cx="1209675" cy="17430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F7DE-D709-4133-9C20-B57D56FF77EE}" type="slidenum">
              <a:rPr lang="en-US"/>
              <a:pPr/>
              <a:t>85</a:t>
            </a:fld>
            <a:endParaRPr lang="en-US"/>
          </a:p>
        </p:txBody>
      </p:sp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600200"/>
            <a:ext cx="8229600" cy="4525963"/>
          </a:xfrm>
        </p:spPr>
        <p:txBody>
          <a:bodyPr/>
          <a:lstStyle/>
          <a:p>
            <a:r>
              <a:rPr lang="en-US"/>
              <a:t>How many nuclei are produced by 3 mitosis divisions?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375C-A199-4D32-8C25-926969FA5A9D}" type="slidenum">
              <a:rPr lang="en-US"/>
              <a:pPr/>
              <a:t>86</a:t>
            </a:fld>
            <a:endParaRPr lang="en-US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600200"/>
            <a:ext cx="8229600" cy="4525963"/>
          </a:xfrm>
        </p:spPr>
        <p:txBody>
          <a:bodyPr/>
          <a:lstStyle/>
          <a:p>
            <a:r>
              <a:rPr lang="en-US"/>
              <a:t>How many nuclei are produced by 3 mitosis divisions?</a:t>
            </a:r>
          </a:p>
          <a:p>
            <a:r>
              <a:rPr lang="en-US">
                <a:solidFill>
                  <a:schemeClr val="accent2"/>
                </a:solidFill>
              </a:rPr>
              <a:t>Eight</a:t>
            </a:r>
          </a:p>
        </p:txBody>
      </p:sp>
      <p:grpSp>
        <p:nvGrpSpPr>
          <p:cNvPr id="2" name="Organization Chart 7"/>
          <p:cNvGrpSpPr>
            <a:grpSpLocks/>
          </p:cNvGrpSpPr>
          <p:nvPr/>
        </p:nvGrpSpPr>
        <p:grpSpPr bwMode="auto">
          <a:xfrm>
            <a:off x="1704975" y="3429000"/>
            <a:ext cx="5715000" cy="2743200"/>
            <a:chOff x="1152" y="1298"/>
            <a:chExt cx="7916" cy="1584"/>
          </a:xfrm>
        </p:grpSpPr>
        <p:cxnSp>
          <p:nvCxnSpPr>
            <p:cNvPr id="601126" name="_s601126"/>
            <p:cNvCxnSpPr>
              <a:cxnSpLocks noChangeShapeType="1"/>
              <a:stCxn id="18" idx="0"/>
              <a:endCxn id="10" idx="2"/>
            </p:cNvCxnSpPr>
            <p:nvPr/>
          </p:nvCxnSpPr>
          <p:spPr bwMode="auto">
            <a:xfrm rot="5400000" flipH="1">
              <a:off x="8313" y="2270"/>
              <a:ext cx="144" cy="504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1124" name="_s601124"/>
            <p:cNvCxnSpPr>
              <a:cxnSpLocks noChangeShapeType="1"/>
              <a:stCxn id="17" idx="0"/>
              <a:endCxn id="10" idx="2"/>
            </p:cNvCxnSpPr>
            <p:nvPr/>
          </p:nvCxnSpPr>
          <p:spPr bwMode="auto">
            <a:xfrm rot="16200000">
              <a:off x="7810" y="2270"/>
              <a:ext cx="144" cy="503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1122" name="_s601122"/>
            <p:cNvCxnSpPr>
              <a:cxnSpLocks noChangeShapeType="1"/>
              <a:stCxn id="16" idx="0"/>
              <a:endCxn id="9" idx="2"/>
            </p:cNvCxnSpPr>
            <p:nvPr/>
          </p:nvCxnSpPr>
          <p:spPr bwMode="auto">
            <a:xfrm rot="5400000" flipH="1">
              <a:off x="6300" y="2269"/>
              <a:ext cx="144" cy="506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1120" name="_s601120"/>
            <p:cNvCxnSpPr>
              <a:cxnSpLocks noChangeShapeType="1"/>
              <a:stCxn id="15" idx="0"/>
              <a:endCxn id="9" idx="2"/>
            </p:cNvCxnSpPr>
            <p:nvPr/>
          </p:nvCxnSpPr>
          <p:spPr bwMode="auto">
            <a:xfrm rot="16200000">
              <a:off x="5797" y="2271"/>
              <a:ext cx="144" cy="501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1118" name="_s601118"/>
            <p:cNvCxnSpPr>
              <a:cxnSpLocks noChangeShapeType="1"/>
              <a:stCxn id="14" idx="0"/>
              <a:endCxn id="8" idx="2"/>
            </p:cNvCxnSpPr>
            <p:nvPr/>
          </p:nvCxnSpPr>
          <p:spPr bwMode="auto">
            <a:xfrm rot="5400000" flipH="1">
              <a:off x="4285" y="2270"/>
              <a:ext cx="144" cy="504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1116" name="_s601116"/>
            <p:cNvCxnSpPr>
              <a:cxnSpLocks noChangeShapeType="1"/>
              <a:stCxn id="13" idx="0"/>
              <a:endCxn id="8" idx="2"/>
            </p:cNvCxnSpPr>
            <p:nvPr/>
          </p:nvCxnSpPr>
          <p:spPr bwMode="auto">
            <a:xfrm rot="16200000">
              <a:off x="3782" y="2270"/>
              <a:ext cx="144" cy="503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1114" name="_s601114"/>
            <p:cNvCxnSpPr>
              <a:cxnSpLocks noChangeShapeType="1"/>
              <a:stCxn id="12" idx="0"/>
              <a:endCxn id="7" idx="2"/>
            </p:cNvCxnSpPr>
            <p:nvPr/>
          </p:nvCxnSpPr>
          <p:spPr bwMode="auto">
            <a:xfrm rot="5400000" flipH="1">
              <a:off x="2269" y="2270"/>
              <a:ext cx="144" cy="503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1112" name="_s601112"/>
            <p:cNvCxnSpPr>
              <a:cxnSpLocks noChangeShapeType="1"/>
              <a:stCxn id="11" idx="0"/>
              <a:endCxn id="7" idx="2"/>
            </p:cNvCxnSpPr>
            <p:nvPr/>
          </p:nvCxnSpPr>
          <p:spPr bwMode="auto">
            <a:xfrm rot="16200000">
              <a:off x="1765" y="2270"/>
              <a:ext cx="144" cy="504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1110" name="_s601110"/>
            <p:cNvCxnSpPr>
              <a:cxnSpLocks noChangeShapeType="1"/>
              <a:stCxn id="10" idx="0"/>
              <a:endCxn id="6" idx="2"/>
            </p:cNvCxnSpPr>
            <p:nvPr/>
          </p:nvCxnSpPr>
          <p:spPr bwMode="auto">
            <a:xfrm rot="5400000" flipH="1">
              <a:off x="7558" y="1586"/>
              <a:ext cx="144" cy="1007"/>
            </a:xfrm>
            <a:prstGeom prst="bentConnector3">
              <a:avLst>
                <a:gd name="adj1" fmla="val 455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1108" name="_s601108"/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16200000">
              <a:off x="6551" y="1586"/>
              <a:ext cx="144" cy="1007"/>
            </a:xfrm>
            <a:prstGeom prst="bentConnector3">
              <a:avLst>
                <a:gd name="adj1" fmla="val 455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1106" name="_s601106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3530" y="1586"/>
              <a:ext cx="144" cy="1007"/>
            </a:xfrm>
            <a:prstGeom prst="bentConnector3">
              <a:avLst>
                <a:gd name="adj1" fmla="val 455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1104" name="_s601104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2522" y="1585"/>
              <a:ext cx="144" cy="1009"/>
            </a:xfrm>
            <a:prstGeom prst="bentConnector3">
              <a:avLst>
                <a:gd name="adj1" fmla="val 455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1102" name="_s601102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6047" y="651"/>
              <a:ext cx="144" cy="2014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1101" name="_s601101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4033" y="651"/>
              <a:ext cx="144" cy="2014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601096"/>
            <p:cNvSpPr>
              <a:spLocks noChangeArrowheads="1"/>
            </p:cNvSpPr>
            <p:nvPr/>
          </p:nvSpPr>
          <p:spPr bwMode="auto">
            <a:xfrm>
              <a:off x="4679" y="129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33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_s601098"/>
            <p:cNvSpPr>
              <a:spLocks noChangeArrowheads="1"/>
            </p:cNvSpPr>
            <p:nvPr/>
          </p:nvSpPr>
          <p:spPr bwMode="auto">
            <a:xfrm>
              <a:off x="2664" y="17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_s601099"/>
            <p:cNvSpPr>
              <a:spLocks noChangeArrowheads="1"/>
            </p:cNvSpPr>
            <p:nvPr/>
          </p:nvSpPr>
          <p:spPr bwMode="auto">
            <a:xfrm>
              <a:off x="6694" y="17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_s601103"/>
            <p:cNvSpPr>
              <a:spLocks noChangeArrowheads="1"/>
            </p:cNvSpPr>
            <p:nvPr/>
          </p:nvSpPr>
          <p:spPr bwMode="auto">
            <a:xfrm>
              <a:off x="1656" y="216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_s601105"/>
            <p:cNvSpPr>
              <a:spLocks noChangeArrowheads="1"/>
            </p:cNvSpPr>
            <p:nvPr/>
          </p:nvSpPr>
          <p:spPr bwMode="auto">
            <a:xfrm>
              <a:off x="3672" y="216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_s601107"/>
            <p:cNvSpPr>
              <a:spLocks noChangeArrowheads="1"/>
            </p:cNvSpPr>
            <p:nvPr/>
          </p:nvSpPr>
          <p:spPr bwMode="auto">
            <a:xfrm>
              <a:off x="5687" y="216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_s601109"/>
            <p:cNvSpPr>
              <a:spLocks noChangeArrowheads="1"/>
            </p:cNvSpPr>
            <p:nvPr/>
          </p:nvSpPr>
          <p:spPr bwMode="auto">
            <a:xfrm>
              <a:off x="7702" y="2162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_s601111"/>
            <p:cNvSpPr>
              <a:spLocks noChangeArrowheads="1"/>
            </p:cNvSpPr>
            <p:nvPr/>
          </p:nvSpPr>
          <p:spPr bwMode="auto">
            <a:xfrm>
              <a:off x="1152" y="259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_s601113"/>
            <p:cNvSpPr>
              <a:spLocks noChangeArrowheads="1"/>
            </p:cNvSpPr>
            <p:nvPr/>
          </p:nvSpPr>
          <p:spPr bwMode="auto">
            <a:xfrm>
              <a:off x="2160" y="259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_s601115"/>
            <p:cNvSpPr>
              <a:spLocks noChangeArrowheads="1"/>
            </p:cNvSpPr>
            <p:nvPr/>
          </p:nvSpPr>
          <p:spPr bwMode="auto">
            <a:xfrm>
              <a:off x="3168" y="259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_s601117"/>
            <p:cNvSpPr>
              <a:spLocks noChangeArrowheads="1"/>
            </p:cNvSpPr>
            <p:nvPr/>
          </p:nvSpPr>
          <p:spPr bwMode="auto">
            <a:xfrm>
              <a:off x="4176" y="259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_s601119"/>
            <p:cNvSpPr>
              <a:spLocks noChangeArrowheads="1"/>
            </p:cNvSpPr>
            <p:nvPr/>
          </p:nvSpPr>
          <p:spPr bwMode="auto">
            <a:xfrm>
              <a:off x="5184" y="259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_s601121"/>
            <p:cNvSpPr>
              <a:spLocks noChangeArrowheads="1"/>
            </p:cNvSpPr>
            <p:nvPr/>
          </p:nvSpPr>
          <p:spPr bwMode="auto">
            <a:xfrm>
              <a:off x="6192" y="259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_s601123"/>
            <p:cNvSpPr>
              <a:spLocks noChangeArrowheads="1"/>
            </p:cNvSpPr>
            <p:nvPr/>
          </p:nvSpPr>
          <p:spPr bwMode="auto">
            <a:xfrm>
              <a:off x="7199" y="259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_s601125"/>
            <p:cNvSpPr>
              <a:spLocks noChangeArrowheads="1"/>
            </p:cNvSpPr>
            <p:nvPr/>
          </p:nvSpPr>
          <p:spPr bwMode="auto">
            <a:xfrm>
              <a:off x="8206" y="2594"/>
              <a:ext cx="862" cy="288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A02A-E760-47A8-83E5-C86A4DE40F6C}" type="slidenum">
              <a:rPr lang="en-US"/>
              <a:pPr/>
              <a:t>87</a:t>
            </a:fld>
            <a:endParaRPr lang="en-US"/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600200"/>
            <a:ext cx="8229600" cy="4525963"/>
          </a:xfrm>
        </p:spPr>
        <p:txBody>
          <a:bodyPr/>
          <a:lstStyle/>
          <a:p>
            <a:r>
              <a:rPr lang="en-US"/>
              <a:t>How many nuclei are produced by 3 mitosis divisions?  Eight.</a:t>
            </a:r>
          </a:p>
          <a:p>
            <a:r>
              <a:rPr lang="en-US">
                <a:solidFill>
                  <a:schemeClr val="accent2"/>
                </a:solidFill>
              </a:rPr>
              <a:t>But the embryo sac has only 7 cells!!!</a:t>
            </a:r>
          </a:p>
        </p:txBody>
      </p:sp>
      <p:grpSp>
        <p:nvGrpSpPr>
          <p:cNvPr id="2" name="Organization Chart 35"/>
          <p:cNvGrpSpPr>
            <a:grpSpLocks/>
          </p:cNvGrpSpPr>
          <p:nvPr/>
        </p:nvGrpSpPr>
        <p:grpSpPr bwMode="auto">
          <a:xfrm>
            <a:off x="1704975" y="3429000"/>
            <a:ext cx="5715000" cy="2743200"/>
            <a:chOff x="1074" y="2160"/>
            <a:chExt cx="3599" cy="1727"/>
          </a:xfrm>
        </p:grpSpPr>
        <p:cxnSp>
          <p:nvCxnSpPr>
            <p:cNvPr id="602149" name="_s602149"/>
            <p:cNvCxnSpPr>
              <a:cxnSpLocks noChangeShapeType="1"/>
              <a:stCxn id="18" idx="0"/>
              <a:endCxn id="10" idx="2"/>
            </p:cNvCxnSpPr>
            <p:nvPr/>
          </p:nvCxnSpPr>
          <p:spPr bwMode="auto">
            <a:xfrm rot="5400000" flipH="1">
              <a:off x="4284" y="3381"/>
              <a:ext cx="157" cy="228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2150" name="_s602150"/>
            <p:cNvCxnSpPr>
              <a:cxnSpLocks noChangeShapeType="1"/>
              <a:stCxn id="17" idx="0"/>
              <a:endCxn id="10" idx="2"/>
            </p:cNvCxnSpPr>
            <p:nvPr/>
          </p:nvCxnSpPr>
          <p:spPr bwMode="auto">
            <a:xfrm rot="16200000">
              <a:off x="4056" y="3380"/>
              <a:ext cx="157" cy="229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2151" name="_s602151"/>
            <p:cNvCxnSpPr>
              <a:cxnSpLocks noChangeShapeType="1"/>
              <a:stCxn id="16" idx="0"/>
              <a:endCxn id="9" idx="2"/>
            </p:cNvCxnSpPr>
            <p:nvPr/>
          </p:nvCxnSpPr>
          <p:spPr bwMode="auto">
            <a:xfrm rot="5400000" flipH="1">
              <a:off x="3368" y="3381"/>
              <a:ext cx="157" cy="227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2152" name="_s602152"/>
            <p:cNvCxnSpPr>
              <a:cxnSpLocks noChangeShapeType="1"/>
              <a:stCxn id="15" idx="0"/>
              <a:endCxn id="9" idx="2"/>
            </p:cNvCxnSpPr>
            <p:nvPr/>
          </p:nvCxnSpPr>
          <p:spPr bwMode="auto">
            <a:xfrm rot="16200000">
              <a:off x="3139" y="3379"/>
              <a:ext cx="157" cy="231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2153" name="_s602153"/>
            <p:cNvCxnSpPr>
              <a:cxnSpLocks noChangeShapeType="1"/>
              <a:stCxn id="14" idx="0"/>
              <a:endCxn id="8" idx="2"/>
            </p:cNvCxnSpPr>
            <p:nvPr/>
          </p:nvCxnSpPr>
          <p:spPr bwMode="auto">
            <a:xfrm rot="5400000" flipH="1">
              <a:off x="2454" y="3379"/>
              <a:ext cx="157" cy="231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2154" name="_s602154"/>
            <p:cNvCxnSpPr>
              <a:cxnSpLocks noChangeShapeType="1"/>
              <a:stCxn id="13" idx="0"/>
              <a:endCxn id="8" idx="2"/>
            </p:cNvCxnSpPr>
            <p:nvPr/>
          </p:nvCxnSpPr>
          <p:spPr bwMode="auto">
            <a:xfrm rot="16200000">
              <a:off x="2225" y="3381"/>
              <a:ext cx="157" cy="227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2155" name="_s602155"/>
            <p:cNvCxnSpPr>
              <a:cxnSpLocks noChangeShapeType="1"/>
              <a:stCxn id="12" idx="0"/>
              <a:endCxn id="7" idx="2"/>
            </p:cNvCxnSpPr>
            <p:nvPr/>
          </p:nvCxnSpPr>
          <p:spPr bwMode="auto">
            <a:xfrm rot="5400000" flipH="1">
              <a:off x="1536" y="3380"/>
              <a:ext cx="157" cy="229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2156" name="_s602156"/>
            <p:cNvCxnSpPr>
              <a:cxnSpLocks noChangeShapeType="1"/>
              <a:stCxn id="11" idx="0"/>
              <a:endCxn id="7" idx="2"/>
            </p:cNvCxnSpPr>
            <p:nvPr/>
          </p:nvCxnSpPr>
          <p:spPr bwMode="auto">
            <a:xfrm rot="16200000">
              <a:off x="1307" y="3380"/>
              <a:ext cx="157" cy="229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2157" name="_s602157"/>
            <p:cNvCxnSpPr>
              <a:cxnSpLocks noChangeShapeType="1"/>
              <a:stCxn id="10" idx="0"/>
              <a:endCxn id="6" idx="2"/>
            </p:cNvCxnSpPr>
            <p:nvPr/>
          </p:nvCxnSpPr>
          <p:spPr bwMode="auto">
            <a:xfrm rot="5400000" flipH="1">
              <a:off x="3942" y="2795"/>
              <a:ext cx="157" cy="457"/>
            </a:xfrm>
            <a:prstGeom prst="bentConnector3">
              <a:avLst>
                <a:gd name="adj1" fmla="val 455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2158" name="_s602158"/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16200000">
              <a:off x="3484" y="2794"/>
              <a:ext cx="157" cy="459"/>
            </a:xfrm>
            <a:prstGeom prst="bentConnector3">
              <a:avLst>
                <a:gd name="adj1" fmla="val 455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2159" name="_s602159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2109" y="2794"/>
              <a:ext cx="157" cy="459"/>
            </a:xfrm>
            <a:prstGeom prst="bentConnector3">
              <a:avLst>
                <a:gd name="adj1" fmla="val 455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2160" name="_s602160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650" y="2795"/>
              <a:ext cx="157" cy="458"/>
            </a:xfrm>
            <a:prstGeom prst="bentConnector3">
              <a:avLst>
                <a:gd name="adj1" fmla="val 455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2161" name="_s602161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254" y="2094"/>
              <a:ext cx="157" cy="918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2162" name="_s602162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337" y="2095"/>
              <a:ext cx="157" cy="916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602163"/>
            <p:cNvSpPr>
              <a:spLocks noChangeArrowheads="1"/>
            </p:cNvSpPr>
            <p:nvPr/>
          </p:nvSpPr>
          <p:spPr bwMode="auto">
            <a:xfrm>
              <a:off x="2675" y="2160"/>
              <a:ext cx="399" cy="314"/>
            </a:xfrm>
            <a:prstGeom prst="roundRect">
              <a:avLst>
                <a:gd name="adj" fmla="val 16667"/>
              </a:avLst>
            </a:prstGeom>
            <a:solidFill>
              <a:srgbClr val="33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_s602164"/>
            <p:cNvSpPr>
              <a:spLocks noChangeArrowheads="1"/>
            </p:cNvSpPr>
            <p:nvPr/>
          </p:nvSpPr>
          <p:spPr bwMode="auto">
            <a:xfrm>
              <a:off x="1762" y="2631"/>
              <a:ext cx="391" cy="314"/>
            </a:xfrm>
            <a:prstGeom prst="roundRect">
              <a:avLst>
                <a:gd name="adj" fmla="val 16667"/>
              </a:avLst>
            </a:pr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_s602165"/>
            <p:cNvSpPr>
              <a:spLocks noChangeArrowheads="1"/>
            </p:cNvSpPr>
            <p:nvPr/>
          </p:nvSpPr>
          <p:spPr bwMode="auto">
            <a:xfrm>
              <a:off x="3597" y="2631"/>
              <a:ext cx="389" cy="314"/>
            </a:xfrm>
            <a:prstGeom prst="roundRect">
              <a:avLst>
                <a:gd name="adj" fmla="val 16667"/>
              </a:avLst>
            </a:pr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_s602166"/>
            <p:cNvSpPr>
              <a:spLocks noChangeArrowheads="1"/>
            </p:cNvSpPr>
            <p:nvPr/>
          </p:nvSpPr>
          <p:spPr bwMode="auto">
            <a:xfrm>
              <a:off x="1303" y="3102"/>
              <a:ext cx="394" cy="314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_s602167"/>
            <p:cNvSpPr>
              <a:spLocks noChangeArrowheads="1"/>
            </p:cNvSpPr>
            <p:nvPr/>
          </p:nvSpPr>
          <p:spPr bwMode="auto">
            <a:xfrm>
              <a:off x="2222" y="3102"/>
              <a:ext cx="389" cy="314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_s602168"/>
            <p:cNvSpPr>
              <a:spLocks noChangeArrowheads="1"/>
            </p:cNvSpPr>
            <p:nvPr/>
          </p:nvSpPr>
          <p:spPr bwMode="auto">
            <a:xfrm>
              <a:off x="3138" y="3102"/>
              <a:ext cx="389" cy="314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_s602169"/>
            <p:cNvSpPr>
              <a:spLocks noChangeArrowheads="1"/>
            </p:cNvSpPr>
            <p:nvPr/>
          </p:nvSpPr>
          <p:spPr bwMode="auto">
            <a:xfrm>
              <a:off x="4052" y="3102"/>
              <a:ext cx="393" cy="314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_s602170"/>
            <p:cNvSpPr>
              <a:spLocks noChangeArrowheads="1"/>
            </p:cNvSpPr>
            <p:nvPr/>
          </p:nvSpPr>
          <p:spPr bwMode="auto">
            <a:xfrm>
              <a:off x="1074" y="3573"/>
              <a:ext cx="393" cy="314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_s602171"/>
            <p:cNvSpPr>
              <a:spLocks noChangeArrowheads="1"/>
            </p:cNvSpPr>
            <p:nvPr/>
          </p:nvSpPr>
          <p:spPr bwMode="auto">
            <a:xfrm>
              <a:off x="1532" y="3573"/>
              <a:ext cx="394" cy="314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_s602172"/>
            <p:cNvSpPr>
              <a:spLocks noChangeArrowheads="1"/>
            </p:cNvSpPr>
            <p:nvPr/>
          </p:nvSpPr>
          <p:spPr bwMode="auto">
            <a:xfrm>
              <a:off x="1991" y="3573"/>
              <a:ext cx="397" cy="314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_s602173"/>
            <p:cNvSpPr>
              <a:spLocks noChangeArrowheads="1"/>
            </p:cNvSpPr>
            <p:nvPr/>
          </p:nvSpPr>
          <p:spPr bwMode="auto">
            <a:xfrm>
              <a:off x="2453" y="3573"/>
              <a:ext cx="389" cy="314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_s602174"/>
            <p:cNvSpPr>
              <a:spLocks noChangeArrowheads="1"/>
            </p:cNvSpPr>
            <p:nvPr/>
          </p:nvSpPr>
          <p:spPr bwMode="auto">
            <a:xfrm>
              <a:off x="2907" y="3573"/>
              <a:ext cx="389" cy="314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_s602175"/>
            <p:cNvSpPr>
              <a:spLocks noChangeArrowheads="1"/>
            </p:cNvSpPr>
            <p:nvPr/>
          </p:nvSpPr>
          <p:spPr bwMode="auto">
            <a:xfrm>
              <a:off x="3361" y="3573"/>
              <a:ext cx="397" cy="314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_s602176"/>
            <p:cNvSpPr>
              <a:spLocks noChangeArrowheads="1"/>
            </p:cNvSpPr>
            <p:nvPr/>
          </p:nvSpPr>
          <p:spPr bwMode="auto">
            <a:xfrm>
              <a:off x="3823" y="3573"/>
              <a:ext cx="393" cy="314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_s602177"/>
            <p:cNvSpPr>
              <a:spLocks noChangeArrowheads="1"/>
            </p:cNvSpPr>
            <p:nvPr/>
          </p:nvSpPr>
          <p:spPr bwMode="auto">
            <a:xfrm>
              <a:off x="4281" y="3573"/>
              <a:ext cx="392" cy="314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66"/>
            <p:cNvSpPr>
              <a:spLocks noChangeArrowheads="1"/>
            </p:cNvSpPr>
            <p:nvPr/>
          </p:nvSpPr>
          <p:spPr bwMode="auto">
            <a:xfrm>
              <a:off x="4079" y="3571"/>
              <a:ext cx="432" cy="316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69"/>
            <p:cNvSpPr>
              <a:spLocks noChangeShapeType="1"/>
            </p:cNvSpPr>
            <p:nvPr/>
          </p:nvSpPr>
          <p:spPr bwMode="auto">
            <a:xfrm>
              <a:off x="3886" y="3887"/>
              <a:ext cx="7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70"/>
            <p:cNvSpPr>
              <a:spLocks noChangeShapeType="1"/>
            </p:cNvSpPr>
            <p:nvPr/>
          </p:nvSpPr>
          <p:spPr bwMode="auto">
            <a:xfrm>
              <a:off x="3886" y="3569"/>
              <a:ext cx="721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BFED-4EA1-441E-BD83-A96809B72BEF}" type="slidenum">
              <a:rPr lang="en-US"/>
              <a:pPr/>
              <a:t>88</a:t>
            </a:fld>
            <a:endParaRPr lang="en-US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5775" y="1600200"/>
            <a:ext cx="8229600" cy="4525963"/>
          </a:xfrm>
        </p:spPr>
        <p:txBody>
          <a:bodyPr/>
          <a:lstStyle/>
          <a:p>
            <a:r>
              <a:rPr lang="en-US"/>
              <a:t>How many nuclei are produced by 3 mitosis divisions?  </a:t>
            </a:r>
            <a:r>
              <a:rPr lang="en-US">
                <a:solidFill>
                  <a:schemeClr val="accent2"/>
                </a:solidFill>
              </a:rPr>
              <a:t>Eight.</a:t>
            </a:r>
          </a:p>
          <a:p>
            <a:r>
              <a:rPr lang="en-US">
                <a:solidFill>
                  <a:schemeClr val="accent2"/>
                </a:solidFill>
              </a:rPr>
              <a:t>But the embryo sac has only 7 cells!!!</a:t>
            </a:r>
          </a:p>
          <a:p>
            <a:r>
              <a:rPr lang="en-US">
                <a:solidFill>
                  <a:schemeClr val="accent2"/>
                </a:solidFill>
              </a:rPr>
              <a:t>One cell has 2 nuclei</a:t>
            </a:r>
          </a:p>
        </p:txBody>
      </p:sp>
      <p:grpSp>
        <p:nvGrpSpPr>
          <p:cNvPr id="2" name="Organization Chart 4"/>
          <p:cNvGrpSpPr>
            <a:grpSpLocks/>
          </p:cNvGrpSpPr>
          <p:nvPr/>
        </p:nvGrpSpPr>
        <p:grpSpPr bwMode="auto">
          <a:xfrm>
            <a:off x="1704975" y="3886200"/>
            <a:ext cx="5715000" cy="2743200"/>
            <a:chOff x="1074" y="2160"/>
            <a:chExt cx="3599" cy="1730"/>
          </a:xfrm>
        </p:grpSpPr>
        <p:cxnSp>
          <p:nvCxnSpPr>
            <p:cNvPr id="603142" name="_s603142"/>
            <p:cNvCxnSpPr>
              <a:cxnSpLocks noChangeShapeType="1"/>
              <a:stCxn id="18" idx="0"/>
              <a:endCxn id="10" idx="2"/>
            </p:cNvCxnSpPr>
            <p:nvPr/>
          </p:nvCxnSpPr>
          <p:spPr bwMode="auto">
            <a:xfrm rot="5400000" flipH="1">
              <a:off x="4284" y="3383"/>
              <a:ext cx="158" cy="228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3143" name="_s603143"/>
            <p:cNvCxnSpPr>
              <a:cxnSpLocks noChangeShapeType="1"/>
              <a:stCxn id="17" idx="0"/>
              <a:endCxn id="10" idx="2"/>
            </p:cNvCxnSpPr>
            <p:nvPr/>
          </p:nvCxnSpPr>
          <p:spPr bwMode="auto">
            <a:xfrm rot="16200000">
              <a:off x="4056" y="3382"/>
              <a:ext cx="158" cy="229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3144" name="_s603144"/>
            <p:cNvCxnSpPr>
              <a:cxnSpLocks noChangeShapeType="1"/>
              <a:stCxn id="16" idx="0"/>
              <a:endCxn id="9" idx="2"/>
            </p:cNvCxnSpPr>
            <p:nvPr/>
          </p:nvCxnSpPr>
          <p:spPr bwMode="auto">
            <a:xfrm rot="5400000" flipH="1">
              <a:off x="3357" y="3393"/>
              <a:ext cx="158" cy="207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3145" name="_s603145"/>
            <p:cNvCxnSpPr>
              <a:cxnSpLocks noChangeShapeType="1"/>
              <a:stCxn id="15" idx="0"/>
              <a:endCxn id="9" idx="2"/>
            </p:cNvCxnSpPr>
            <p:nvPr/>
          </p:nvCxnSpPr>
          <p:spPr bwMode="auto">
            <a:xfrm rot="16200000">
              <a:off x="3128" y="3371"/>
              <a:ext cx="158" cy="251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3146" name="_s603146"/>
            <p:cNvCxnSpPr>
              <a:cxnSpLocks noChangeShapeType="1"/>
              <a:stCxn id="14" idx="0"/>
              <a:endCxn id="8" idx="2"/>
            </p:cNvCxnSpPr>
            <p:nvPr/>
          </p:nvCxnSpPr>
          <p:spPr bwMode="auto">
            <a:xfrm rot="5400000" flipH="1">
              <a:off x="2463" y="3371"/>
              <a:ext cx="158" cy="252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3147" name="_s603147"/>
            <p:cNvCxnSpPr>
              <a:cxnSpLocks noChangeShapeType="1"/>
              <a:stCxn id="13" idx="0"/>
              <a:endCxn id="8" idx="2"/>
            </p:cNvCxnSpPr>
            <p:nvPr/>
          </p:nvCxnSpPr>
          <p:spPr bwMode="auto">
            <a:xfrm rot="16200000">
              <a:off x="2234" y="3394"/>
              <a:ext cx="158" cy="206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3148" name="_s603148"/>
            <p:cNvCxnSpPr>
              <a:cxnSpLocks noChangeShapeType="1"/>
              <a:stCxn id="12" idx="0"/>
              <a:endCxn id="7" idx="2"/>
            </p:cNvCxnSpPr>
            <p:nvPr/>
          </p:nvCxnSpPr>
          <p:spPr bwMode="auto">
            <a:xfrm rot="5400000" flipH="1">
              <a:off x="1536" y="3382"/>
              <a:ext cx="158" cy="229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3149" name="_s603149"/>
            <p:cNvCxnSpPr>
              <a:cxnSpLocks noChangeShapeType="1"/>
              <a:stCxn id="11" idx="0"/>
              <a:endCxn id="7" idx="2"/>
            </p:cNvCxnSpPr>
            <p:nvPr/>
          </p:nvCxnSpPr>
          <p:spPr bwMode="auto">
            <a:xfrm rot="16200000">
              <a:off x="1307" y="3382"/>
              <a:ext cx="158" cy="229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3150" name="_s603150"/>
            <p:cNvCxnSpPr>
              <a:cxnSpLocks noChangeShapeType="1"/>
              <a:stCxn id="10" idx="0"/>
              <a:endCxn id="6" idx="2"/>
            </p:cNvCxnSpPr>
            <p:nvPr/>
          </p:nvCxnSpPr>
          <p:spPr bwMode="auto">
            <a:xfrm rot="5400000" flipH="1">
              <a:off x="3946" y="2801"/>
              <a:ext cx="158" cy="448"/>
            </a:xfrm>
            <a:prstGeom prst="bentConnector3">
              <a:avLst>
                <a:gd name="adj1" fmla="val 455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3151" name="_s603151"/>
            <p:cNvCxnSpPr>
              <a:cxnSpLocks noChangeShapeType="1"/>
              <a:stCxn id="9" idx="0"/>
              <a:endCxn id="6" idx="2"/>
            </p:cNvCxnSpPr>
            <p:nvPr/>
          </p:nvCxnSpPr>
          <p:spPr bwMode="auto">
            <a:xfrm rot="16200000">
              <a:off x="3488" y="2790"/>
              <a:ext cx="158" cy="469"/>
            </a:xfrm>
            <a:prstGeom prst="bentConnector3">
              <a:avLst>
                <a:gd name="adj1" fmla="val 455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3152" name="_s603152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2102" y="2790"/>
              <a:ext cx="158" cy="470"/>
            </a:xfrm>
            <a:prstGeom prst="bentConnector3">
              <a:avLst>
                <a:gd name="adj1" fmla="val 455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3153" name="_s603153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644" y="2802"/>
              <a:ext cx="158" cy="446"/>
            </a:xfrm>
            <a:prstGeom prst="bentConnector3">
              <a:avLst>
                <a:gd name="adj1" fmla="val 455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3154" name="_s603154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259" y="2089"/>
              <a:ext cx="158" cy="927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3155" name="_s603155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331" y="2089"/>
              <a:ext cx="158" cy="928"/>
            </a:xfrm>
            <a:prstGeom prst="bentConnector3">
              <a:avLst>
                <a:gd name="adj1" fmla="val 4586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603156"/>
            <p:cNvSpPr>
              <a:spLocks noChangeArrowheads="1"/>
            </p:cNvSpPr>
            <p:nvPr/>
          </p:nvSpPr>
          <p:spPr bwMode="auto">
            <a:xfrm>
              <a:off x="2630" y="2160"/>
              <a:ext cx="487" cy="314"/>
            </a:xfrm>
            <a:prstGeom prst="roundRect">
              <a:avLst>
                <a:gd name="adj" fmla="val 16667"/>
              </a:avLst>
            </a:prstGeom>
            <a:solidFill>
              <a:srgbClr val="33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_s603157"/>
            <p:cNvSpPr>
              <a:spLocks noChangeArrowheads="1"/>
            </p:cNvSpPr>
            <p:nvPr/>
          </p:nvSpPr>
          <p:spPr bwMode="auto">
            <a:xfrm>
              <a:off x="1771" y="2632"/>
              <a:ext cx="350" cy="314"/>
            </a:xfrm>
            <a:prstGeom prst="roundRect">
              <a:avLst>
                <a:gd name="adj" fmla="val 16667"/>
              </a:avLst>
            </a:pr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_s603158"/>
            <p:cNvSpPr>
              <a:spLocks noChangeArrowheads="1"/>
            </p:cNvSpPr>
            <p:nvPr/>
          </p:nvSpPr>
          <p:spPr bwMode="auto">
            <a:xfrm>
              <a:off x="3627" y="2632"/>
              <a:ext cx="348" cy="314"/>
            </a:xfrm>
            <a:prstGeom prst="roundRect">
              <a:avLst>
                <a:gd name="adj" fmla="val 16667"/>
              </a:avLst>
            </a:prstGeom>
            <a:solidFill>
              <a:srgbClr val="00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_s603159"/>
            <p:cNvSpPr>
              <a:spLocks noChangeArrowheads="1"/>
            </p:cNvSpPr>
            <p:nvPr/>
          </p:nvSpPr>
          <p:spPr bwMode="auto">
            <a:xfrm>
              <a:off x="1303" y="3104"/>
              <a:ext cx="394" cy="314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_s603160"/>
            <p:cNvSpPr>
              <a:spLocks noChangeArrowheads="1"/>
            </p:cNvSpPr>
            <p:nvPr/>
          </p:nvSpPr>
          <p:spPr bwMode="auto">
            <a:xfrm>
              <a:off x="2242" y="3104"/>
              <a:ext cx="348" cy="314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_s603161"/>
            <p:cNvSpPr>
              <a:spLocks noChangeArrowheads="1"/>
            </p:cNvSpPr>
            <p:nvPr/>
          </p:nvSpPr>
          <p:spPr bwMode="auto">
            <a:xfrm>
              <a:off x="3158" y="3104"/>
              <a:ext cx="348" cy="314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_s603162"/>
            <p:cNvSpPr>
              <a:spLocks noChangeArrowheads="1"/>
            </p:cNvSpPr>
            <p:nvPr/>
          </p:nvSpPr>
          <p:spPr bwMode="auto">
            <a:xfrm>
              <a:off x="4052" y="3104"/>
              <a:ext cx="393" cy="314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_s603163"/>
            <p:cNvSpPr>
              <a:spLocks noChangeArrowheads="1"/>
            </p:cNvSpPr>
            <p:nvPr/>
          </p:nvSpPr>
          <p:spPr bwMode="auto">
            <a:xfrm>
              <a:off x="1074" y="3576"/>
              <a:ext cx="393" cy="314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_s603164"/>
            <p:cNvSpPr>
              <a:spLocks noChangeArrowheads="1"/>
            </p:cNvSpPr>
            <p:nvPr/>
          </p:nvSpPr>
          <p:spPr bwMode="auto">
            <a:xfrm>
              <a:off x="1532" y="3576"/>
              <a:ext cx="394" cy="314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_s603165"/>
            <p:cNvSpPr>
              <a:spLocks noChangeArrowheads="1"/>
            </p:cNvSpPr>
            <p:nvPr/>
          </p:nvSpPr>
          <p:spPr bwMode="auto">
            <a:xfrm>
              <a:off x="1991" y="3576"/>
              <a:ext cx="438" cy="314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_s603166"/>
            <p:cNvSpPr>
              <a:spLocks noChangeArrowheads="1"/>
            </p:cNvSpPr>
            <p:nvPr/>
          </p:nvSpPr>
          <p:spPr bwMode="auto">
            <a:xfrm>
              <a:off x="2494" y="3576"/>
              <a:ext cx="348" cy="314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_s603167"/>
            <p:cNvSpPr>
              <a:spLocks noChangeArrowheads="1"/>
            </p:cNvSpPr>
            <p:nvPr/>
          </p:nvSpPr>
          <p:spPr bwMode="auto">
            <a:xfrm>
              <a:off x="2907" y="3576"/>
              <a:ext cx="348" cy="314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_s603168"/>
            <p:cNvSpPr>
              <a:spLocks noChangeArrowheads="1"/>
            </p:cNvSpPr>
            <p:nvPr/>
          </p:nvSpPr>
          <p:spPr bwMode="auto">
            <a:xfrm>
              <a:off x="3320" y="3576"/>
              <a:ext cx="438" cy="314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_s603169"/>
            <p:cNvSpPr>
              <a:spLocks noChangeArrowheads="1"/>
            </p:cNvSpPr>
            <p:nvPr/>
          </p:nvSpPr>
          <p:spPr bwMode="auto">
            <a:xfrm>
              <a:off x="3823" y="3576"/>
              <a:ext cx="393" cy="314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_s603170"/>
            <p:cNvSpPr>
              <a:spLocks noChangeArrowheads="1"/>
            </p:cNvSpPr>
            <p:nvPr/>
          </p:nvSpPr>
          <p:spPr bwMode="auto">
            <a:xfrm>
              <a:off x="4281" y="3576"/>
              <a:ext cx="392" cy="314"/>
            </a:xfrm>
            <a:prstGeom prst="roundRect">
              <a:avLst>
                <a:gd name="adj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35"/>
            <p:cNvSpPr>
              <a:spLocks noChangeArrowheads="1"/>
            </p:cNvSpPr>
            <p:nvPr/>
          </p:nvSpPr>
          <p:spPr bwMode="auto">
            <a:xfrm>
              <a:off x="4079" y="3572"/>
              <a:ext cx="432" cy="318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36"/>
            <p:cNvSpPr>
              <a:spLocks noChangeShapeType="1"/>
            </p:cNvSpPr>
            <p:nvPr/>
          </p:nvSpPr>
          <p:spPr bwMode="auto">
            <a:xfrm>
              <a:off x="3884" y="3890"/>
              <a:ext cx="7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37"/>
            <p:cNvSpPr>
              <a:spLocks noChangeShapeType="1"/>
            </p:cNvSpPr>
            <p:nvPr/>
          </p:nvSpPr>
          <p:spPr bwMode="auto">
            <a:xfrm>
              <a:off x="3884" y="3570"/>
              <a:ext cx="72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39"/>
            <p:cNvSpPr>
              <a:spLocks noChangeArrowheads="1"/>
            </p:cNvSpPr>
            <p:nvPr/>
          </p:nvSpPr>
          <p:spPr bwMode="auto">
            <a:xfrm>
              <a:off x="4367" y="368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38"/>
            <p:cNvSpPr>
              <a:spLocks noChangeArrowheads="1"/>
            </p:cNvSpPr>
            <p:nvPr/>
          </p:nvSpPr>
          <p:spPr bwMode="auto">
            <a:xfrm>
              <a:off x="4031" y="3689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Oval 40"/>
            <p:cNvSpPr>
              <a:spLocks noChangeArrowheads="1"/>
            </p:cNvSpPr>
            <p:nvPr/>
          </p:nvSpPr>
          <p:spPr bwMode="auto">
            <a:xfrm>
              <a:off x="3503" y="369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41"/>
            <p:cNvSpPr>
              <a:spLocks noChangeArrowheads="1"/>
            </p:cNvSpPr>
            <p:nvPr/>
          </p:nvSpPr>
          <p:spPr bwMode="auto">
            <a:xfrm>
              <a:off x="3023" y="369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Oval 42"/>
            <p:cNvSpPr>
              <a:spLocks noChangeArrowheads="1"/>
            </p:cNvSpPr>
            <p:nvPr/>
          </p:nvSpPr>
          <p:spPr bwMode="auto">
            <a:xfrm>
              <a:off x="2613" y="369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Oval 43"/>
            <p:cNvSpPr>
              <a:spLocks noChangeArrowheads="1"/>
            </p:cNvSpPr>
            <p:nvPr/>
          </p:nvSpPr>
          <p:spPr bwMode="auto">
            <a:xfrm>
              <a:off x="2151" y="369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44"/>
            <p:cNvSpPr>
              <a:spLocks noChangeArrowheads="1"/>
            </p:cNvSpPr>
            <p:nvPr/>
          </p:nvSpPr>
          <p:spPr bwMode="auto">
            <a:xfrm>
              <a:off x="1680" y="369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45"/>
            <p:cNvSpPr>
              <a:spLocks noChangeArrowheads="1"/>
            </p:cNvSpPr>
            <p:nvPr/>
          </p:nvSpPr>
          <p:spPr bwMode="auto">
            <a:xfrm>
              <a:off x="1227" y="369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8A08-CB06-4009-A5C5-0F3483B3AB5B}" type="slidenum">
              <a:rPr lang="en-US"/>
              <a:pPr/>
              <a:t>89</a:t>
            </a:fld>
            <a:endParaRPr lang="en-US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33CC"/>
                </a:solidFill>
              </a:rPr>
              <a:t>The embryo sac is the female gametophyte</a:t>
            </a:r>
          </a:p>
        </p:txBody>
      </p:sp>
      <p:sp>
        <p:nvSpPr>
          <p:cNvPr id="471046" name="Text Box 6"/>
          <p:cNvSpPr txBox="1">
            <a:spLocks noChangeArrowheads="1"/>
          </p:cNvSpPr>
          <p:nvPr/>
        </p:nvSpPr>
        <p:spPr bwMode="auto">
          <a:xfrm>
            <a:off x="288925" y="4419600"/>
            <a:ext cx="1997075" cy="15621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6600"/>
                </a:solidFill>
              </a:rPr>
              <a:t>Note: embryo sac is 7 cells with 8 nuclei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8EEE0-A3B5-418A-8DEF-4EB6AB61381F}" type="slidenum">
              <a:rPr lang="en-US"/>
              <a:pPr/>
              <a:t>9</a:t>
            </a:fld>
            <a:endParaRPr 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Angiosperms – the flowering plants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By far the most important phylum of plants in the modern flora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2800"/>
              <a:t>~90% of all extant plant species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2800"/>
              <a:t>Dominate most ecosystems; significant components of nearly all others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2800"/>
              <a:t>1</a:t>
            </a:r>
            <a:r>
              <a:rPr lang="en-US" sz="2800" baseline="30000"/>
              <a:t>o</a:t>
            </a:r>
            <a:r>
              <a:rPr lang="en-US" sz="2800"/>
              <a:t> ecological importance – base of terrestrial food chain + many other ecosystem resources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2800"/>
              <a:t>1</a:t>
            </a:r>
            <a:r>
              <a:rPr lang="en-US" sz="2800" baseline="30000"/>
              <a:t>o</a:t>
            </a:r>
            <a:r>
              <a:rPr lang="en-US" sz="2800"/>
              <a:t> economic importance – food, building materials, pharmaceuticals, horticulture, floriculture, etc, etc, etc….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495800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Elongating pollen tubes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AC1F-0BB0-4F37-8BA6-10EE61EF64DE}" type="slidenum">
              <a:rPr lang="en-US"/>
              <a:pPr/>
              <a:t>90</a:t>
            </a:fld>
            <a:endParaRPr lang="en-US"/>
          </a:p>
        </p:txBody>
      </p:sp>
      <p:sp>
        <p:nvSpPr>
          <p:cNvPr id="516100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tx2"/>
                </a:solidFill>
              </a:rPr>
              <a:t>Pollen tubes develop after pollination, elongating to deliver sperm to the embryo sac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581400"/>
            <a:ext cx="323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double fertilization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BC2AC-EC7F-459F-AC19-DE4C5CD7BF96}" type="slidenum">
              <a:rPr lang="en-US"/>
              <a:pPr/>
              <a:t>91</a:t>
            </a:fld>
            <a:endParaRPr lang="en-US"/>
          </a:p>
        </p:txBody>
      </p:sp>
      <p:sp>
        <p:nvSpPr>
          <p:cNvPr id="472068" name="Rectangle 4"/>
          <p:cNvSpPr>
            <a:spLocks noGrp="1" noChangeArrowheads="1"/>
          </p:cNvSpPr>
          <p:nvPr>
            <p:ph type="title"/>
          </p:nvPr>
        </p:nvSpPr>
        <p:spPr>
          <a:xfrm>
            <a:off x="3276600" y="152400"/>
            <a:ext cx="5715000" cy="1143000"/>
          </a:xfrm>
        </p:spPr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The pollen tube elongates and delivers </a:t>
            </a:r>
            <a:r>
              <a:rPr lang="en-US" sz="3200" b="1">
                <a:solidFill>
                  <a:srgbClr val="FF0000"/>
                </a:solidFill>
              </a:rPr>
              <a:t>two</a:t>
            </a:r>
            <a:r>
              <a:rPr lang="en-US" sz="3200">
                <a:solidFill>
                  <a:schemeClr val="tx1"/>
                </a:solidFill>
              </a:rPr>
              <a:t> sperm</a:t>
            </a:r>
          </a:p>
        </p:txBody>
      </p:sp>
      <p:sp>
        <p:nvSpPr>
          <p:cNvPr id="472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267200" y="1371600"/>
            <a:ext cx="4800600" cy="358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Remember the ovule is inside the ovary.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/>
              <a:t>Pollen is delivered to stigma.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80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/>
              <a:t>Pollen tube cell digests a tunnel toward micropyle, directed by chemical signals from the synergids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E8B9-5BBF-402F-8DF2-635BF3E25423}" type="slidenum">
              <a:rPr lang="en-US"/>
              <a:pPr/>
              <a:t>92</a:t>
            </a:fld>
            <a:endParaRPr lang="en-US"/>
          </a:p>
        </p:txBody>
      </p:sp>
      <p:sp>
        <p:nvSpPr>
          <p:cNvPr id="4730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71450"/>
            <a:ext cx="8229600" cy="1325563"/>
          </a:xfrm>
        </p:spPr>
        <p:txBody>
          <a:bodyPr/>
          <a:lstStyle/>
          <a:p>
            <a:r>
              <a:rPr lang="en-US" sz="4000"/>
              <a:t>Remember the structure of the embryo sac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BA5-7079-468A-A3BD-F418247BF618}" type="slidenum">
              <a:rPr lang="en-US"/>
              <a:pPr/>
              <a:t>93</a:t>
            </a:fld>
            <a:endParaRPr lang="en-US"/>
          </a:p>
        </p:txBody>
      </p:sp>
      <p:sp>
        <p:nvSpPr>
          <p:cNvPr id="53453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71450"/>
            <a:ext cx="8229600" cy="1123950"/>
          </a:xfrm>
        </p:spPr>
        <p:txBody>
          <a:bodyPr/>
          <a:lstStyle/>
          <a:p>
            <a:r>
              <a:rPr lang="en-US" sz="4000"/>
              <a:t>Double fertilization produces 2n zygote and 3n endosperm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BD43-429C-47BD-9667-738215417DF0}" type="slidenum">
              <a:rPr lang="en-US"/>
              <a:pPr/>
              <a:t>94</a:t>
            </a:fld>
            <a:endParaRPr lang="en-US"/>
          </a:p>
        </p:txBody>
      </p:sp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2286000"/>
          </a:xfrm>
        </p:spPr>
        <p:txBody>
          <a:bodyPr/>
          <a:lstStyle/>
          <a:p>
            <a:r>
              <a:rPr lang="en-US"/>
              <a:t>Double Fertilization: essentially unique to angiosperms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r>
              <a:rPr lang="en-US"/>
              <a:t>Found in one, small, possibly ancestral group of gymnosperms….where no endosperm is actually produced….</a:t>
            </a:r>
          </a:p>
          <a:p>
            <a:r>
              <a:rPr lang="en-US"/>
              <a:t>Found in ALL angiosperms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2A94A-15B4-4D4E-A5C2-AF9CE016B493}" type="slidenum">
              <a:rPr lang="en-US"/>
              <a:pPr/>
              <a:t>95</a:t>
            </a:fld>
            <a:endParaRPr lang="en-US"/>
          </a:p>
        </p:txBody>
      </p:sp>
      <p:sp>
        <p:nvSpPr>
          <p:cNvPr id="5417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71450"/>
            <a:ext cx="8229600" cy="1123950"/>
          </a:xfrm>
        </p:spPr>
        <p:txBody>
          <a:bodyPr/>
          <a:lstStyle/>
          <a:p>
            <a:r>
              <a:rPr lang="en-US" sz="4000"/>
              <a:t>Double fertilization produces 2n zygote and 3n endosperm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D08F-F258-422F-9A7B-6C7B731D6582}" type="slidenum">
              <a:rPr lang="en-US"/>
              <a:pPr/>
              <a:t>96</a:t>
            </a:fld>
            <a:endParaRPr lang="en-US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Endosperm function: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Stores nutrients and carbohydrates</a:t>
            </a:r>
          </a:p>
          <a:p>
            <a:r>
              <a:rPr lang="en-US"/>
              <a:t>Sometimes stored reserves are transferred to the developing embryo</a:t>
            </a:r>
          </a:p>
          <a:p>
            <a:r>
              <a:rPr lang="en-US"/>
              <a:t>Sometimes the germinating seedling absorbs the stored reserves directly from the endosperm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962400"/>
            <a:ext cx="540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fertilization and development of embryo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EFE88-CE5F-4630-9130-A19BAA28DD47}" type="slidenum">
              <a:rPr lang="en-US"/>
              <a:pPr/>
              <a:t>97</a:t>
            </a:fld>
            <a:endParaRPr lang="en-US"/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41288"/>
            <a:ext cx="8229600" cy="563562"/>
          </a:xfrm>
        </p:spPr>
        <p:txBody>
          <a:bodyPr/>
          <a:lstStyle/>
          <a:p>
            <a:r>
              <a:rPr lang="en-US" sz="3200"/>
              <a:t>Fertilization </a:t>
            </a:r>
            <a:r>
              <a:rPr lang="en-US" sz="3200">
                <a:sym typeface="Wingdings" pitchFamily="2" charset="2"/>
              </a:rPr>
              <a:t> Zygote  Embryo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667000"/>
            <a:ext cx="382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embryonic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33C0-25B0-4D32-8868-A39C3BF69075}" type="slidenum">
              <a:rPr lang="en-US"/>
              <a:pPr/>
              <a:t>98</a:t>
            </a:fld>
            <a:endParaRPr lang="en-US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Embryonic Development</a:t>
            </a:r>
          </a:p>
        </p:txBody>
      </p:sp>
      <p:sp>
        <p:nvSpPr>
          <p:cNvPr id="538628" name="Text Box 4"/>
          <p:cNvSpPr txBox="1">
            <a:spLocks noChangeArrowheads="1"/>
          </p:cNvSpPr>
          <p:nvPr/>
        </p:nvSpPr>
        <p:spPr bwMode="auto">
          <a:xfrm>
            <a:off x="1066800" y="5105400"/>
            <a:ext cx="701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06600"/>
                </a:solidFill>
              </a:rPr>
              <a:t>Many questions remain about factors that control development…..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4600" y="2057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Micrograph of developing embryo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53FC-7891-483D-9E04-CF1FDFF7C614}" type="slidenum">
              <a:rPr lang="en-US"/>
              <a:pPr/>
              <a:t>99</a:t>
            </a:fld>
            <a:endParaRPr lang="en-US"/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792163"/>
          </a:xfrm>
        </p:spPr>
        <p:txBody>
          <a:bodyPr/>
          <a:lstStyle/>
          <a:p>
            <a:r>
              <a:rPr lang="en-US" sz="3600"/>
              <a:t>Seed of shepherd’s purse showing embryo</a:t>
            </a:r>
          </a:p>
        </p:txBody>
      </p:sp>
      <p:sp>
        <p:nvSpPr>
          <p:cNvPr id="4761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5410200" cy="4830763"/>
          </a:xfrm>
        </p:spPr>
        <p:txBody>
          <a:bodyPr/>
          <a:lstStyle/>
          <a:p>
            <a:r>
              <a:rPr lang="en-US"/>
              <a:t>Direction of development is determined from first cell division (terminal / basal)</a:t>
            </a:r>
          </a:p>
          <a:p>
            <a:r>
              <a:rPr lang="en-US"/>
              <a:t>Terminal cell divides to produce embryo</a:t>
            </a:r>
          </a:p>
          <a:p>
            <a:r>
              <a:rPr lang="en-US"/>
              <a:t>Basal cell divides to produce the suspensor (anchor, plunger, and nutrient conduit)</a:t>
            </a:r>
          </a:p>
        </p:txBody>
      </p:sp>
      <p:sp>
        <p:nvSpPr>
          <p:cNvPr id="476164" name="Line 4"/>
          <p:cNvSpPr>
            <a:spLocks noChangeShapeType="1"/>
          </p:cNvSpPr>
          <p:nvPr/>
        </p:nvSpPr>
        <p:spPr bwMode="auto">
          <a:xfrm flipV="1">
            <a:off x="3810000" y="3733800"/>
            <a:ext cx="388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167" name="Line 7"/>
          <p:cNvSpPr>
            <a:spLocks noChangeShapeType="1"/>
          </p:cNvSpPr>
          <p:nvPr/>
        </p:nvSpPr>
        <p:spPr bwMode="auto">
          <a:xfrm>
            <a:off x="5029200" y="4876800"/>
            <a:ext cx="3048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4584</TotalTime>
  <Words>2928</Words>
  <Application>Microsoft Office PowerPoint</Application>
  <PresentationFormat>On-screen Show (4:3)</PresentationFormat>
  <Paragraphs>642</Paragraphs>
  <Slides>125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125</vt:i4>
      </vt:variant>
    </vt:vector>
  </HeadingPairs>
  <TitlesOfParts>
    <vt:vector size="126" baseType="lpstr">
      <vt:lpstr>Default Design</vt:lpstr>
      <vt:lpstr>Lecture #7 – Angiosperm Reproduction</vt:lpstr>
      <vt:lpstr>Key Concepts:</vt:lpstr>
      <vt:lpstr>PowerPoint Presentation</vt:lpstr>
      <vt:lpstr>Critical Thinking</vt:lpstr>
      <vt:lpstr>Critical Thinking</vt:lpstr>
      <vt:lpstr>PowerPoint Presentation</vt:lpstr>
      <vt:lpstr>PowerPoint Presentation</vt:lpstr>
      <vt:lpstr>PowerPoint Presentation</vt:lpstr>
      <vt:lpstr>Angiosperms – the flowering plants</vt:lpstr>
      <vt:lpstr>Angiosperms – the flowering plants: diverse, important AND beautiful </vt:lpstr>
      <vt:lpstr>PowerPoint Presentation</vt:lpstr>
      <vt:lpstr>Key differences in spore fate:</vt:lpstr>
      <vt:lpstr>Key differences in spore fate:</vt:lpstr>
      <vt:lpstr>Key differences in spore fate:</vt:lpstr>
      <vt:lpstr>Critical Thinking</vt:lpstr>
      <vt:lpstr>Critical Thinking</vt:lpstr>
      <vt:lpstr>Critical Thinking</vt:lpstr>
      <vt:lpstr>Key differences in spore fate:</vt:lpstr>
      <vt:lpstr>PowerPoint Presentation</vt:lpstr>
      <vt:lpstr>PowerPoint Presentation</vt:lpstr>
      <vt:lpstr>PowerPoint Presentation</vt:lpstr>
      <vt:lpstr>Remember – modern molecular evidence indicates four classes of angiosperms</vt:lpstr>
      <vt:lpstr>Paleoherbs and Magnoliids comprise about 3% of angiosperms</vt:lpstr>
      <vt:lpstr>Modern evidence indicates 4 classes of angiosperms</vt:lpstr>
      <vt:lpstr>Monocots include grasses, sedges, iris, orchids, lilies, palms, etc…..</vt:lpstr>
      <vt:lpstr>Eudicots include 70+% of all angiosperms:</vt:lpstr>
      <vt:lpstr>Monocots vs. Eudicots –  we talked about differences in tissue arrangement; flowers vary too</vt:lpstr>
      <vt:lpstr>PowerPoint Presentation</vt:lpstr>
      <vt:lpstr>Critical Thinking</vt:lpstr>
      <vt:lpstr>Critical Thinking</vt:lpstr>
      <vt:lpstr>PowerPoint Presentation</vt:lpstr>
      <vt:lpstr>PowerPoint Presentation</vt:lpstr>
      <vt:lpstr>PowerPoint Presentation</vt:lpstr>
      <vt:lpstr>PowerPoint Presentation</vt:lpstr>
      <vt:lpstr>Ovaries develop into fruits – ovules develop into seeds</vt:lpstr>
      <vt:lpstr>PowerPoint Presentation</vt:lpstr>
      <vt:lpstr>Hands On</vt:lpstr>
      <vt:lpstr>Hands On</vt:lpstr>
      <vt:lpstr>PowerPoint Presentation</vt:lpstr>
      <vt:lpstr>PowerPoint Presentation</vt:lpstr>
      <vt:lpstr>Anther sacs are the microsporangia</vt:lpstr>
      <vt:lpstr>PowerPoint Presentation</vt:lpstr>
      <vt:lpstr>PowerPoint Presentation</vt:lpstr>
      <vt:lpstr>PowerPoint Presentation</vt:lpstr>
      <vt:lpstr>PowerPoint Presentation</vt:lpstr>
      <vt:lpstr>Wind Pollination:</vt:lpstr>
      <vt:lpstr>PowerPoint Presentation</vt:lpstr>
      <vt:lpstr>PowerPoint Presentation</vt:lpstr>
      <vt:lpstr>Animal Vectors for Pollination: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Critical Thinking</vt:lpstr>
      <vt:lpstr>Critical Thinking</vt:lpstr>
      <vt:lpstr>PowerPoint Presentation</vt:lpstr>
      <vt:lpstr>Critical Thinking</vt:lpstr>
      <vt:lpstr>Critical Thinking</vt:lpstr>
      <vt:lpstr>PowerPoint Presentation</vt:lpstr>
      <vt:lpstr>PowerPoint Presentation</vt:lpstr>
      <vt:lpstr>PowerPoint Presentation</vt:lpstr>
      <vt:lpstr>PowerPoint Presentation</vt:lpstr>
      <vt:lpstr>Co-evolution with the asters – the “Walmart” strategy – many small flowers open over time</vt:lpstr>
      <vt:lpstr>PowerPoint Presentation</vt:lpstr>
      <vt:lpstr>Critical Thinking</vt:lpstr>
      <vt:lpstr>Critical Thinking</vt:lpstr>
      <vt:lpstr>PowerPoint Presentation</vt:lpstr>
      <vt:lpstr>PowerPoint Presentation</vt:lpstr>
      <vt:lpstr>Critical Thinking</vt:lpstr>
      <vt:lpstr>Critical Thinking</vt:lpstr>
      <vt:lpstr>Critical Thinking</vt:lpstr>
      <vt:lpstr>Critical Thinking</vt:lpstr>
      <vt:lpstr>Outcrossing Mechanisms</vt:lpstr>
      <vt:lpstr>Critical Thinking</vt:lpstr>
      <vt:lpstr>Critical Thinking</vt:lpstr>
      <vt:lpstr>Hands On</vt:lpstr>
      <vt:lpstr>PowerPoint Presentation</vt:lpstr>
      <vt:lpstr>Carpel origin – ovules are inside the ovary portion of the carpel</vt:lpstr>
      <vt:lpstr>Ovules are the megasporangia</vt:lpstr>
      <vt:lpstr>PowerPoint Presentation</vt:lpstr>
      <vt:lpstr>Development of the embryo sac by  3 mitosis divisions, after meiosis produces the megaspore</vt:lpstr>
      <vt:lpstr>Critical Thinking</vt:lpstr>
      <vt:lpstr>Critical Thinking</vt:lpstr>
      <vt:lpstr>Critical Thinking</vt:lpstr>
      <vt:lpstr>Critical Thinking</vt:lpstr>
      <vt:lpstr>The embryo sac is the female gametophyte</vt:lpstr>
      <vt:lpstr>PowerPoint Presentation</vt:lpstr>
      <vt:lpstr>The pollen tube elongates and delivers two sperm</vt:lpstr>
      <vt:lpstr>Remember the structure of the embryo sac</vt:lpstr>
      <vt:lpstr>Double fertilization produces 2n zygote and 3n endosperm</vt:lpstr>
      <vt:lpstr>Double Fertilization: essentially unique to angiosperms</vt:lpstr>
      <vt:lpstr>Double fertilization produces 2n zygote and 3n endosperm</vt:lpstr>
      <vt:lpstr>Endosperm function:</vt:lpstr>
      <vt:lpstr>Fertilization  Zygote  Embryo</vt:lpstr>
      <vt:lpstr>Embryonic Development</vt:lpstr>
      <vt:lpstr>Seed of shepherd’s purse showing embryo</vt:lpstr>
      <vt:lpstr>Embryonic Development</vt:lpstr>
      <vt:lpstr>PowerPoint Presentation</vt:lpstr>
      <vt:lpstr>Critical Thinking</vt:lpstr>
      <vt:lpstr>Critical Thinking</vt:lpstr>
      <vt:lpstr>Critical Thinking</vt:lpstr>
      <vt:lpstr>PowerPoint Presentation</vt:lpstr>
      <vt:lpstr>Critical Thinking</vt:lpstr>
      <vt:lpstr>Critical Thinking</vt:lpstr>
      <vt:lpstr>Seed Germination</vt:lpstr>
      <vt:lpstr>Hands On</vt:lpstr>
      <vt:lpstr>Fruits – mature ovary + any accessory structures</vt:lpstr>
      <vt:lpstr>Fruits function mostly for seed dispersal</vt:lpstr>
      <vt:lpstr>PowerPoint Presentation</vt:lpstr>
      <vt:lpstr>PowerPoint Presentation</vt:lpstr>
      <vt:lpstr>Fruits function mostly for seed dispersal</vt:lpstr>
      <vt:lpstr>PowerPoint Presentation</vt:lpstr>
      <vt:lpstr>PowerPoint Presentation</vt:lpstr>
      <vt:lpstr>Fruits function mostly for seed dispersal</vt:lpstr>
      <vt:lpstr>Coconut palms and the founder effect….</vt:lpstr>
      <vt:lpstr>Hands On</vt:lpstr>
      <vt:lpstr>PowerPoint Presentation</vt:lpstr>
      <vt:lpstr>PowerPoint Presentation</vt:lpstr>
      <vt:lpstr>Asexual Reproduction</vt:lpstr>
      <vt:lpstr>Critical Thinking</vt:lpstr>
      <vt:lpstr>Critical Thinking</vt:lpstr>
      <vt:lpstr>Key Concepts: QUESTIONS???</vt:lpstr>
    </vt:vector>
  </TitlesOfParts>
  <Company>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EverettJ</dc:creator>
  <cp:lastModifiedBy>Everett, Jean B</cp:lastModifiedBy>
  <cp:revision>443</cp:revision>
  <dcterms:created xsi:type="dcterms:W3CDTF">2003-09-19T12:50:02Z</dcterms:created>
  <dcterms:modified xsi:type="dcterms:W3CDTF">2011-07-16T12:52:59Z</dcterms:modified>
</cp:coreProperties>
</file>