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2"/>
  </p:notesMasterIdLst>
  <p:sldIdLst>
    <p:sldId id="317" r:id="rId2"/>
    <p:sldId id="412" r:id="rId3"/>
    <p:sldId id="318" r:id="rId4"/>
    <p:sldId id="319" r:id="rId5"/>
    <p:sldId id="409" r:id="rId6"/>
    <p:sldId id="267" r:id="rId7"/>
    <p:sldId id="323" r:id="rId8"/>
    <p:sldId id="441" r:id="rId9"/>
    <p:sldId id="442" r:id="rId10"/>
    <p:sldId id="340" r:id="rId11"/>
    <p:sldId id="325" r:id="rId12"/>
    <p:sldId id="436" r:id="rId13"/>
    <p:sldId id="326" r:id="rId14"/>
    <p:sldId id="327" r:id="rId15"/>
    <p:sldId id="331" r:id="rId16"/>
    <p:sldId id="329" r:id="rId17"/>
    <p:sldId id="262" r:id="rId18"/>
    <p:sldId id="328" r:id="rId19"/>
    <p:sldId id="443" r:id="rId20"/>
    <p:sldId id="444" r:id="rId21"/>
    <p:sldId id="332" r:id="rId22"/>
    <p:sldId id="339" r:id="rId23"/>
    <p:sldId id="333" r:id="rId24"/>
    <p:sldId id="334" r:id="rId25"/>
    <p:sldId id="341" r:id="rId26"/>
    <p:sldId id="342" r:id="rId27"/>
    <p:sldId id="343" r:id="rId28"/>
    <p:sldId id="350" r:id="rId29"/>
    <p:sldId id="260" r:id="rId30"/>
    <p:sldId id="351" r:id="rId31"/>
    <p:sldId id="273" r:id="rId32"/>
    <p:sldId id="445" r:id="rId33"/>
    <p:sldId id="446" r:id="rId34"/>
    <p:sldId id="448" r:id="rId35"/>
    <p:sldId id="447" r:id="rId36"/>
    <p:sldId id="277" r:id="rId37"/>
    <p:sldId id="449" r:id="rId38"/>
    <p:sldId id="450" r:id="rId39"/>
    <p:sldId id="451" r:id="rId40"/>
    <p:sldId id="421" r:id="rId41"/>
    <p:sldId id="452" r:id="rId42"/>
    <p:sldId id="453" r:id="rId43"/>
    <p:sldId id="266" r:id="rId44"/>
    <p:sldId id="419" r:id="rId45"/>
    <p:sldId id="415" r:id="rId46"/>
    <p:sldId id="455" r:id="rId47"/>
    <p:sldId id="413" r:id="rId48"/>
    <p:sldId id="414" r:id="rId49"/>
    <p:sldId id="428" r:id="rId50"/>
    <p:sldId id="427" r:id="rId51"/>
    <p:sldId id="429" r:id="rId52"/>
    <p:sldId id="416" r:id="rId53"/>
    <p:sldId id="417" r:id="rId54"/>
    <p:sldId id="440" r:id="rId55"/>
    <p:sldId id="420" r:id="rId56"/>
    <p:sldId id="426" r:id="rId57"/>
    <p:sldId id="459" r:id="rId58"/>
    <p:sldId id="460" r:id="rId59"/>
    <p:sldId id="355" r:id="rId60"/>
    <p:sldId id="377" r:id="rId61"/>
    <p:sldId id="378" r:id="rId62"/>
    <p:sldId id="384" r:id="rId63"/>
    <p:sldId id="383" r:id="rId64"/>
    <p:sldId id="382" r:id="rId65"/>
    <p:sldId id="381" r:id="rId66"/>
    <p:sldId id="379" r:id="rId67"/>
    <p:sldId id="380" r:id="rId68"/>
    <p:sldId id="385" r:id="rId69"/>
    <p:sldId id="354" r:id="rId70"/>
    <p:sldId id="356" r:id="rId71"/>
    <p:sldId id="479" r:id="rId72"/>
    <p:sldId id="285" r:id="rId73"/>
    <p:sldId id="287" r:id="rId74"/>
    <p:sldId id="456" r:id="rId75"/>
    <p:sldId id="457" r:id="rId76"/>
    <p:sldId id="290" r:id="rId77"/>
    <p:sldId id="288" r:id="rId78"/>
    <p:sldId id="291" r:id="rId79"/>
    <p:sldId id="292" r:id="rId80"/>
    <p:sldId id="461" r:id="rId81"/>
    <p:sldId id="462" r:id="rId82"/>
    <p:sldId id="463" r:id="rId83"/>
    <p:sldId id="293" r:id="rId84"/>
    <p:sldId id="294" r:id="rId85"/>
    <p:sldId id="358" r:id="rId86"/>
    <p:sldId id="481" r:id="rId87"/>
    <p:sldId id="484" r:id="rId88"/>
    <p:sldId id="297" r:id="rId89"/>
    <p:sldId id="359" r:id="rId90"/>
    <p:sldId id="464" r:id="rId91"/>
    <p:sldId id="465" r:id="rId92"/>
    <p:sldId id="298" r:id="rId93"/>
    <p:sldId id="258" r:id="rId94"/>
    <p:sldId id="360" r:id="rId95"/>
    <p:sldId id="387" r:id="rId96"/>
    <p:sldId id="366" r:id="rId97"/>
    <p:sldId id="361" r:id="rId98"/>
    <p:sldId id="388" r:id="rId99"/>
    <p:sldId id="300" r:id="rId100"/>
    <p:sldId id="466" r:id="rId101"/>
    <p:sldId id="467" r:id="rId102"/>
    <p:sldId id="389" r:id="rId103"/>
    <p:sldId id="468" r:id="rId104"/>
    <p:sldId id="469" r:id="rId105"/>
    <p:sldId id="372" r:id="rId106"/>
    <p:sldId id="390" r:id="rId107"/>
    <p:sldId id="373" r:id="rId108"/>
    <p:sldId id="432" r:id="rId109"/>
    <p:sldId id="394" r:id="rId110"/>
    <p:sldId id="480" r:id="rId111"/>
    <p:sldId id="433" r:id="rId112"/>
    <p:sldId id="470" r:id="rId113"/>
    <p:sldId id="471" r:id="rId114"/>
    <p:sldId id="395" r:id="rId115"/>
    <p:sldId id="483" r:id="rId116"/>
    <p:sldId id="391" r:id="rId117"/>
    <p:sldId id="485" r:id="rId118"/>
    <p:sldId id="362" r:id="rId119"/>
    <p:sldId id="399" r:id="rId120"/>
    <p:sldId id="472" r:id="rId121"/>
    <p:sldId id="473" r:id="rId122"/>
    <p:sldId id="434" r:id="rId123"/>
    <p:sldId id="474" r:id="rId124"/>
    <p:sldId id="475" r:id="rId125"/>
    <p:sldId id="476" r:id="rId126"/>
    <p:sldId id="477" r:id="rId127"/>
    <p:sldId id="365" r:id="rId128"/>
    <p:sldId id="431" r:id="rId129"/>
    <p:sldId id="393" r:id="rId130"/>
    <p:sldId id="482" r:id="rId131"/>
    <p:sldId id="363" r:id="rId132"/>
    <p:sldId id="375" r:id="rId133"/>
    <p:sldId id="410" r:id="rId134"/>
    <p:sldId id="400" r:id="rId135"/>
    <p:sldId id="386" r:id="rId136"/>
    <p:sldId id="422" r:id="rId137"/>
    <p:sldId id="401" r:id="rId138"/>
    <p:sldId id="458" r:id="rId139"/>
    <p:sldId id="435" r:id="rId140"/>
    <p:sldId id="486" r:id="rId1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EFEE2"/>
    <a:srgbClr val="EEEEEE"/>
    <a:srgbClr val="663300"/>
    <a:srgbClr val="00FF00"/>
    <a:srgbClr val="079D19"/>
    <a:srgbClr val="056B11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08" autoAdjust="0"/>
  </p:normalViewPr>
  <p:slideViewPr>
    <p:cSldViewPr>
      <p:cViewPr varScale="1">
        <p:scale>
          <a:sx n="60" d="100"/>
          <a:sy n="60" d="100"/>
        </p:scale>
        <p:origin x="-8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6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6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B12A6B-9D3A-4192-8CEC-C7C72A12D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3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EDEFD-7161-4494-8E9A-6E1D969D8BD2}" type="slidenum">
              <a:rPr lang="en-US"/>
              <a:pPr/>
              <a:t>17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C6H12O6 = glucose; double = sucrose; Calvin cycle puts out 3C sugars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BBDDE-D4AD-4856-A498-C0E013973031}" type="slidenum">
              <a:rPr lang="en-US"/>
              <a:pPr/>
              <a:t>56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My anger is NOT directed at you – you all are our best hope…..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04745-C784-461B-8D3B-51615773C0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2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96535-125F-49F9-B555-8F1B5578BE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8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FA1A0-75C2-418D-B243-E00F57C0BB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71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69FC7B-975D-4A66-994C-6C3183096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6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7CE9A-A6F3-4E45-BB53-FFC94A946C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4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6178A-63C6-434F-9C43-046A4BE2B3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5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AB2F5-78D0-4072-A7BC-60F23CC147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8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A38F4-93D7-44E2-97A2-7618FCDB5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5F63-CA7B-4840-883A-A29E66CA8D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6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8463-1639-44A0-AD84-02D18C01A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5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5F328-6A6E-45E3-8F6C-27DDE9526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5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E3624-F682-441F-8DFB-D7B14DA13E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3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0C305F-C44E-4482-8029-65E37EE791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hyperlink" Target="http://soils.usda.gov/education/resources/college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B0D-D892-4A92-8D4F-319E93D6E476}" type="slidenum">
              <a:rPr lang="en-US"/>
              <a:pPr/>
              <a:t>1</a:t>
            </a:fld>
            <a:endParaRPr 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803525" y="3236913"/>
            <a:ext cx="2301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a soil profile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274638"/>
            <a:ext cx="8915400" cy="944562"/>
          </a:xfrm>
        </p:spPr>
        <p:txBody>
          <a:bodyPr/>
          <a:lstStyle/>
          <a:p>
            <a:r>
              <a:rPr lang="en-US" sz="4000"/>
              <a:t>Lecture #6 – Plant Nutrition and Soils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5BD-6A12-4224-B5DA-3CF5F59CCEC6}" type="slidenum">
              <a:rPr lang="en-US"/>
              <a:pPr/>
              <a:t>10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Plant tissue composition by weight: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210550" cy="4525963"/>
          </a:xfrm>
        </p:spPr>
        <p:txBody>
          <a:bodyPr/>
          <a:lstStyle/>
          <a:p>
            <a:r>
              <a:rPr lang="en-US" dirty="0"/>
              <a:t>Fresh herbaceous tissue is 80-85% water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en-US" dirty="0"/>
              <a:t>Little water is incorporated into plant tissue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What does water contribute to tissue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22-7D56-4E3B-8898-07704A4603FA}" type="slidenum">
              <a:rPr lang="en-US"/>
              <a:pPr/>
              <a:t>100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are grassland soils so dark at the surface???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366C-F7EB-44A1-BACD-C654CDBB8418}" type="slidenum">
              <a:rPr lang="en-US"/>
              <a:pPr/>
              <a:t>101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Why are grassland soils so dark at the surface</a:t>
            </a:r>
            <a:r>
              <a:rPr lang="en-US" dirty="0" smtClean="0"/>
              <a:t>???</a:t>
            </a:r>
            <a:endParaRPr lang="en-US" dirty="0"/>
          </a:p>
        </p:txBody>
      </p:sp>
      <p:grpSp>
        <p:nvGrpSpPr>
          <p:cNvPr id="258055" name="Group 7"/>
          <p:cNvGrpSpPr>
            <a:grpSpLocks/>
          </p:cNvGrpSpPr>
          <p:nvPr/>
        </p:nvGrpSpPr>
        <p:grpSpPr bwMode="auto">
          <a:xfrm>
            <a:off x="304800" y="3657600"/>
            <a:ext cx="533400" cy="2057400"/>
            <a:chOff x="192" y="2304"/>
            <a:chExt cx="336" cy="1296"/>
          </a:xfrm>
        </p:grpSpPr>
        <p:sp>
          <p:nvSpPr>
            <p:cNvPr id="258053" name="Rectangle 5"/>
            <p:cNvSpPr>
              <a:spLocks noChangeArrowheads="1"/>
            </p:cNvSpPr>
            <p:nvPr/>
          </p:nvSpPr>
          <p:spPr bwMode="auto">
            <a:xfrm>
              <a:off x="288" y="3360"/>
              <a:ext cx="240" cy="24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54" name="Rectangle 6"/>
            <p:cNvSpPr>
              <a:spLocks noChangeArrowheads="1"/>
            </p:cNvSpPr>
            <p:nvPr/>
          </p:nvSpPr>
          <p:spPr bwMode="auto">
            <a:xfrm>
              <a:off x="192" y="2304"/>
              <a:ext cx="336" cy="57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FD5A-DD7F-4A27-BE30-5C2C94E0028E}" type="slidenum">
              <a:rPr lang="en-US"/>
              <a:pPr/>
              <a:t>102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Living Organisms – Animals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576513"/>
            <a:ext cx="3505200" cy="271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Contribute organic material when they die</a:t>
            </a:r>
          </a:p>
          <a:p>
            <a:pPr>
              <a:lnSpc>
                <a:spcPct val="90000"/>
              </a:lnSpc>
            </a:pPr>
            <a:r>
              <a:rPr lang="en-US" sz="3200"/>
              <a:t>Contribute to nutrient cycling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600200"/>
            <a:ext cx="82296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Help to mix the soil by burrowing, some even “eat” soil (earthworms)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B9B6-1B95-475A-A996-58B1A24625F1}" type="slidenum">
              <a:rPr lang="en-US"/>
              <a:pPr/>
              <a:t>103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animals contribute to nutrient cycling???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C700-C672-47E8-A43F-3D6D2796EFA5}" type="slidenum">
              <a:rPr lang="en-US"/>
              <a:pPr/>
              <a:t>104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How do animals contribute to nutrient cycling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6AD-DA1F-42CE-8960-AD79DCFB136E}" type="slidenum">
              <a:rPr lang="en-US"/>
              <a:pPr/>
              <a:t>105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0C75-CD27-4E03-955C-AD1850F78361}" type="slidenum">
              <a:rPr lang="en-US"/>
              <a:pPr/>
              <a:t>106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Living Organisms – Micro-orgs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Decompose organic material, cycle nutrients, add OM</a:t>
            </a:r>
          </a:p>
          <a:p>
            <a:pPr>
              <a:lnSpc>
                <a:spcPct val="90000"/>
              </a:lnSpc>
            </a:pPr>
            <a:r>
              <a:rPr lang="en-US"/>
              <a:t>Trillions/kg of soil (double handful of soil….)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N-fixing bacteria = supply virtually all N for plant growth, either free living or in nodule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nitrogen paradox….bacteria convert atmospheric N to forms suitable for plant uptake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Mycorrhizae = mutual symbiotic association between fungi and roots, present in most plants, required by 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746C-223E-49B1-85F5-F4E0B7AF51B1}" type="slidenum">
              <a:rPr lang="en-US"/>
              <a:pPr/>
              <a:t>107</a:t>
            </a:fld>
            <a:endParaRPr lang="en-US"/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14300" y="150813"/>
            <a:ext cx="8915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Small animals, soil dwelling micro-fauna, fungi, bacteria, and other micro-organisms decompose dead OM, cycling nutrients back into the soil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4DBF-71AA-4C0B-BD2A-020C76994037}" type="slidenum">
              <a:rPr lang="en-US"/>
              <a:pPr/>
              <a:t>108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Living Organisms – Micro-orgs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Decompose organic material, cycle nutrients, add OM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Trillions/kg of soil (double handful of soil….)</a:t>
            </a:r>
          </a:p>
          <a:p>
            <a:pPr>
              <a:lnSpc>
                <a:spcPct val="90000"/>
              </a:lnSpc>
            </a:pPr>
            <a:r>
              <a:rPr lang="en-US"/>
              <a:t>N-fixing bacteria = supply virtually all N for plant growth, either free living or in nodule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 nitrogen paradox….bacteria convert atmospheric N to forms suitable for plant uptake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Mycorrhizae = mutual symbiotic association between fungi and roots, present in most plants, required by 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346-EC80-4205-AB65-5944628C6535}" type="slidenum">
              <a:rPr lang="en-US"/>
              <a:pPr/>
              <a:t>109</a:t>
            </a:fld>
            <a:endParaRPr 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N-fixing bacteria in symbiotic mutualisms, mostly with legumes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2781-8C58-4F18-BD1F-8A11C76B9C50}" type="slidenum">
              <a:rPr lang="en-US"/>
              <a:pPr/>
              <a:t>11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Plant tissue composition by weight: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210550" cy="4525963"/>
          </a:xfrm>
        </p:spPr>
        <p:txBody>
          <a:bodyPr/>
          <a:lstStyle/>
          <a:p>
            <a:r>
              <a:rPr lang="en-US" dirty="0"/>
              <a:t>Fresh herbaceous tissue is 80-85% water</a:t>
            </a:r>
          </a:p>
          <a:p>
            <a:r>
              <a:rPr lang="en-US" dirty="0"/>
              <a:t>Little water is incorporated into plant </a:t>
            </a:r>
            <a:r>
              <a:rPr lang="en-US" dirty="0" smtClean="0"/>
              <a:t>tissue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N-fixing bacteria in trees!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Mosses on old-growth trees in the coastal Pacific Northwest forests host significant populations of N-fixing cyanobacteria</a:t>
            </a:r>
          </a:p>
          <a:p>
            <a:r>
              <a:rPr lang="en-US" dirty="0" smtClean="0"/>
              <a:t>Rain washes the nitrogen into the soil</a:t>
            </a:r>
          </a:p>
          <a:p>
            <a:r>
              <a:rPr lang="en-US" dirty="0" smtClean="0"/>
              <a:t>Trees absorb from soil</a:t>
            </a:r>
          </a:p>
          <a:p>
            <a:r>
              <a:rPr lang="en-US" dirty="0" smtClean="0"/>
              <a:t>Trees &gt; 100 years old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Must be old for moss</a:t>
            </a:r>
            <a:endParaRPr lang="en-US" dirty="0"/>
          </a:p>
          <a:p>
            <a:r>
              <a:rPr lang="en-US" dirty="0" smtClean="0"/>
              <a:t>Published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CE9A-A6F3-4E45-BB53-FFC94A946C60}" type="slidenum">
              <a:rPr lang="en-US" smtClean="0"/>
              <a:pPr/>
              <a:t>110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6477000"/>
            <a:ext cx="4639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http://www.sciencedaily.com/releases/2011/06/110607121144.htm</a:t>
            </a:r>
          </a:p>
        </p:txBody>
      </p:sp>
    </p:spTree>
    <p:extLst>
      <p:ext uri="{BB962C8B-B14F-4D97-AF65-F5344CB8AC3E}">
        <p14:creationId xmlns:p14="http://schemas.microsoft.com/office/powerpoint/2010/main" val="32699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2941-CEC6-4C71-8E07-8C6CAFD3D6EA}" type="slidenum">
              <a:rPr lang="en-US"/>
              <a:pPr/>
              <a:t>111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Living Organisms – Micro-orgs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Decompose organic material, cycle nutrients, add OM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Trillions/kg of soil (double handful of soil….)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N-fixing bacteria = supply virtually all N for plant growth, either free living or in nodule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bg2"/>
                </a:solidFill>
              </a:rPr>
              <a:t>the nitrogen paradox….bacteria convert atmospheric N to forms suitable for plant uptake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Mycorrhizae</a:t>
            </a:r>
            <a:r>
              <a:rPr lang="en-US" dirty="0"/>
              <a:t> = mutual symbiotic association between fungi and roots, present in most plants, required by 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E7A2-A888-4595-AE66-C548694C773E}" type="slidenum">
              <a:rPr lang="en-US"/>
              <a:pPr/>
              <a:t>112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you think mycorrhizae might contribute to the symbiosis???</a:t>
            </a:r>
          </a:p>
        </p:txBody>
      </p:sp>
      <p:sp>
        <p:nvSpPr>
          <p:cNvPr id="261125" name="Line 5"/>
          <p:cNvSpPr>
            <a:spLocks noChangeShapeType="1"/>
          </p:cNvSpPr>
          <p:nvPr/>
        </p:nvSpPr>
        <p:spPr bwMode="auto">
          <a:xfrm flipV="1">
            <a:off x="5791200" y="6224588"/>
            <a:ext cx="5334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EAAD-B12F-463F-9DEF-DA99D892AD99}" type="slidenum">
              <a:rPr lang="en-US"/>
              <a:pPr/>
              <a:t>113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you think </a:t>
            </a:r>
            <a:r>
              <a:rPr lang="en-US" dirty="0" err="1"/>
              <a:t>mycorrhizae</a:t>
            </a:r>
            <a:r>
              <a:rPr lang="en-US" dirty="0"/>
              <a:t> might contribute to the symbiosis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262149" name="Line 5"/>
          <p:cNvSpPr>
            <a:spLocks noChangeShapeType="1"/>
          </p:cNvSpPr>
          <p:nvPr/>
        </p:nvSpPr>
        <p:spPr bwMode="auto">
          <a:xfrm flipV="1">
            <a:off x="5791200" y="6224588"/>
            <a:ext cx="5334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90F8-CB37-4583-99CB-A6B2C2AA0241}" type="slidenum">
              <a:rPr lang="en-US"/>
              <a:pPr/>
              <a:t>114</a:t>
            </a:fld>
            <a:endParaRPr lang="en-US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190500" y="228600"/>
            <a:ext cx="8763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Mycorrhizae are symbiotic mutualisms between fungi and plants – fungal hyphae vastly increase surface area for water and nutrient absorption – 85% of plants depend on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Shake up class sample of soil / water to mix</a:t>
            </a:r>
          </a:p>
          <a:p>
            <a:r>
              <a:rPr lang="en-US" dirty="0" smtClean="0"/>
              <a:t>Examine a drop of soil “solution” for microorganisms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8463-1639-44A0-AD84-02D18C01A982}" type="slidenum">
              <a:rPr lang="en-US" smtClean="0"/>
              <a:pPr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345-D565-46B0-A69E-072D427946CD}" type="slidenum">
              <a:rPr lang="en-US"/>
              <a:pPr/>
              <a:t>116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/>
              <a:t>Living Organisms – The human impact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Removing vegetation dramatically increases erosion, cultivation exacerbates</a:t>
            </a:r>
          </a:p>
          <a:p>
            <a:r>
              <a:rPr lang="en-US"/>
              <a:t>Deforestation can snap hydrological cycles</a:t>
            </a:r>
          </a:p>
          <a:p>
            <a:r>
              <a:rPr lang="en-US"/>
              <a:t>Excessive fertilizer and pesticide use contaminates both soil and water</a:t>
            </a:r>
          </a:p>
          <a:p>
            <a:r>
              <a:rPr lang="en-US"/>
              <a:t>Improper irrigation salinates soil</a:t>
            </a:r>
          </a:p>
          <a:p>
            <a:r>
              <a:rPr lang="en-US"/>
              <a:t>Wetland drainage damages wetland soils</a:t>
            </a:r>
          </a:p>
          <a:p>
            <a:r>
              <a:rPr lang="en-US"/>
              <a:t>and on….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55796" y="304800"/>
            <a:ext cx="6783404" cy="1265238"/>
          </a:xfrm>
        </p:spPr>
        <p:txBody>
          <a:bodyPr/>
          <a:lstStyle/>
          <a:p>
            <a:r>
              <a:rPr lang="en-US" sz="4000" dirty="0" smtClean="0"/>
              <a:t>Topography – the shape of the land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CE9A-A6F3-4E45-BB53-FFC94A946C60}" type="slidenum">
              <a:rPr lang="en-US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DEC5-0085-4409-861B-7B82BB86530E}" type="slidenum">
              <a:rPr lang="en-US"/>
              <a:pPr/>
              <a:t>118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Topography – the shape of the land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30325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Determines the movement of water, thus affecting erosion and leaching rates</a:t>
            </a:r>
          </a:p>
          <a:p>
            <a:pPr>
              <a:lnSpc>
                <a:spcPct val="90000"/>
              </a:lnSpc>
            </a:pPr>
            <a:r>
              <a:rPr lang="en-US"/>
              <a:t>Determines where water accumulates, which affects soil moisture, which affects organismal activity, which affects soils….</a:t>
            </a:r>
          </a:p>
          <a:p>
            <a:pPr>
              <a:lnSpc>
                <a:spcPct val="90000"/>
              </a:lnSpc>
            </a:pPr>
            <a:r>
              <a:rPr lang="en-US"/>
              <a:t>Aspect affects the amount of solar radiation at the surface, and thus soil temperature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Large topographic features influence precipitation patterns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Even micro-topography influences plant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BCB7-0708-43E6-BB42-2EBA46B33357}" type="slidenum">
              <a:rPr lang="en-US"/>
              <a:pPr/>
              <a:t>119</a:t>
            </a:fld>
            <a:endParaRPr lang="en-US"/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3886200" y="227013"/>
            <a:ext cx="4953000" cy="1373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Topographic Aspect – red and blue face S and W; green and yellow face N and 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1AC8-6D53-4BF7-B906-5617E7966DC7}" type="slidenum">
              <a:rPr lang="en-US"/>
              <a:pPr/>
              <a:t>12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Plant tissue composition by weight: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210550" cy="452596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Fresh herbaceous tissue is 80-85% water</a:t>
            </a:r>
          </a:p>
          <a:p>
            <a:r>
              <a:rPr lang="en-US" dirty="0">
                <a:solidFill>
                  <a:schemeClr val="bg2"/>
                </a:solidFill>
              </a:rPr>
              <a:t>Little water is incorporated into plant </a:t>
            </a:r>
            <a:r>
              <a:rPr lang="en-US" dirty="0" smtClean="0">
                <a:solidFill>
                  <a:schemeClr val="bg2"/>
                </a:solidFill>
              </a:rPr>
              <a:t>tissue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9A30-6B66-4C69-9D8A-5218CC50952E}" type="slidenum">
              <a:rPr lang="en-US"/>
              <a:pPr/>
              <a:t>120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are the north and east slopes of a hill cooler???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F595-E3A3-4CFF-902C-17E125A17A37}" type="slidenum">
              <a:rPr lang="en-US"/>
              <a:pPr/>
              <a:t>121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the north and east slopes of a hill cooler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809A-FD0A-4DBB-A71F-6859CD2136C5}" type="slidenum">
              <a:rPr lang="en-US"/>
              <a:pPr/>
              <a:t>122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Topography – the shape of the land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30325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Determines the movement of water, thus affecting erosion and leaching rates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Determines where water accumulates, which affects soil moisture, which affects organismal activity, which affects soils….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Aspect affects the amount of solar radiation at the surface, and thus soil temperature</a:t>
            </a:r>
          </a:p>
          <a:p>
            <a:pPr>
              <a:lnSpc>
                <a:spcPct val="90000"/>
              </a:lnSpc>
            </a:pPr>
            <a:r>
              <a:rPr lang="en-US"/>
              <a:t>Large topographic features influence precipitation patterns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Even micro-topography influences plant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F0-8875-4F54-9D68-81ACF55CE78F}" type="slidenum">
              <a:rPr lang="en-US"/>
              <a:pPr/>
              <a:t>123</a:t>
            </a:fld>
            <a:endParaRPr lang="en-US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600"/>
              <a:t>Orographic lifting makes it 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AC87-EB53-4265-B29B-623A770CDCB4}" type="slidenum">
              <a:rPr lang="en-US"/>
              <a:pPr/>
              <a:t>124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the heck is orographic lifting and why does it cause rain???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4CF4-8016-46CE-95C7-46C6A17C7E17}" type="slidenum">
              <a:rPr lang="en-US"/>
              <a:pPr/>
              <a:t>125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the heck is orographic lifting and why does it cause rain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3F3F-8130-4669-A5F7-B281BB2B092C}" type="slidenum">
              <a:rPr lang="en-US"/>
              <a:pPr/>
              <a:t>126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the heck is orographic lifting and why does it cause rain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D331-A6D3-4888-8975-6C24836D2B93}" type="slidenum">
              <a:rPr lang="en-US"/>
              <a:pPr/>
              <a:t>127</a:t>
            </a:fld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600"/>
              <a:t>Orographic lifting causes cooling and precipitation, rain shadow to the leeward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969E-4E7F-4287-9757-F7BB457EC761}" type="slidenum">
              <a:rPr lang="en-US"/>
              <a:pPr/>
              <a:t>128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Topography – the shape of the land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30325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Determines the movement of water, thus affecting erosion and leaching rates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Determines where water accumulates, which affects soil moisture, which affects organismal activity, which affects soils….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Aspect affects the amount of solar radiation at the surface, and thus soil temperature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Large topographic features influence precipitation patterns</a:t>
            </a:r>
          </a:p>
          <a:p>
            <a:pPr>
              <a:lnSpc>
                <a:spcPct val="90000"/>
              </a:lnSpc>
            </a:pPr>
            <a:r>
              <a:rPr lang="en-US"/>
              <a:t>Even micro-topography influences plant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EFB-4309-40CA-BA50-BBF06E96ECA4}" type="slidenum">
              <a:rPr lang="en-US"/>
              <a:pPr/>
              <a:t>129</a:t>
            </a:fld>
            <a:endParaRPr lang="en-US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6477000" y="598488"/>
            <a:ext cx="2454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Small change in elevation…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152400" y="4114800"/>
            <a:ext cx="30956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/>
              <a:t>…big change in the plant community!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2819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Images showing pond embedded within longleaf pine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192-DA42-4F36-8F8A-ACBA50C803E4}" type="slidenum">
              <a:rPr lang="en-US"/>
              <a:pPr/>
              <a:t>13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sz="4000"/>
              <a:t>DRY plant tissue composition by weight: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8"/>
            <a:ext cx="8229600" cy="4068762"/>
          </a:xfrm>
        </p:spPr>
        <p:txBody>
          <a:bodyPr/>
          <a:lstStyle/>
          <a:p>
            <a:r>
              <a:rPr lang="en-US"/>
              <a:t>45% carbon</a:t>
            </a:r>
          </a:p>
          <a:p>
            <a:r>
              <a:rPr lang="en-US"/>
              <a:t>45% oxygen</a:t>
            </a:r>
          </a:p>
          <a:p>
            <a:r>
              <a:rPr lang="en-US"/>
              <a:t>6% hydrogen</a:t>
            </a:r>
          </a:p>
          <a:p>
            <a:r>
              <a:rPr lang="en-US"/>
              <a:t>5% inorganic mineral nutrients</a:t>
            </a:r>
          </a:p>
        </p:txBody>
      </p:sp>
      <p:grpSp>
        <p:nvGrpSpPr>
          <p:cNvPr id="81930" name="Group 10"/>
          <p:cNvGrpSpPr>
            <a:grpSpLocks/>
          </p:cNvGrpSpPr>
          <p:nvPr/>
        </p:nvGrpSpPr>
        <p:grpSpPr bwMode="auto">
          <a:xfrm>
            <a:off x="3200400" y="2667000"/>
            <a:ext cx="3867150" cy="609600"/>
            <a:chOff x="2016" y="1584"/>
            <a:chExt cx="2436" cy="384"/>
          </a:xfrm>
        </p:grpSpPr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2912" y="1632"/>
              <a:ext cx="1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Each a tad under 45%</a:t>
              </a:r>
            </a:p>
          </p:txBody>
        </p:sp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 flipH="1" flipV="1">
              <a:off x="2016" y="1584"/>
              <a:ext cx="91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29" name="Line 9"/>
            <p:cNvSpPr>
              <a:spLocks noChangeShapeType="1"/>
            </p:cNvSpPr>
            <p:nvPr/>
          </p:nvSpPr>
          <p:spPr bwMode="auto">
            <a:xfrm flipH="1">
              <a:off x="2016" y="1824"/>
              <a:ext cx="91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outside for this one….</a:t>
            </a:r>
          </a:p>
          <a:p>
            <a:r>
              <a:rPr lang="en-US" dirty="0" smtClean="0"/>
              <a:t>Trays of soil at different slopes to demonstrate erosion x slope + erosion vs. leaching</a:t>
            </a:r>
          </a:p>
          <a:p>
            <a:r>
              <a:rPr lang="en-US" dirty="0" smtClean="0"/>
              <a:t>Pour water from same height and at same rate on different slopes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8463-1639-44A0-AD84-02D18C01A982}" type="slidenum">
              <a:rPr lang="en-US" smtClean="0"/>
              <a:pPr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471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FB2A-F2E9-4159-9736-2F503C5C69B1}" type="slidenum">
              <a:rPr lang="en-US"/>
              <a:pPr/>
              <a:t>131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Time….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length of time all these factors have been acting determines the characteristics of the soil</a:t>
            </a:r>
          </a:p>
          <a:p>
            <a:r>
              <a:rPr lang="en-US"/>
              <a:t>The same parent material will develop different soils as time passes</a:t>
            </a:r>
          </a:p>
          <a:p>
            <a:r>
              <a:rPr lang="en-US"/>
              <a:t>Major component of primary succession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9D82-C79F-4436-805D-2D0B3E651C7E}" type="slidenum">
              <a:rPr lang="en-US"/>
              <a:pPr/>
              <a:t>132</a:t>
            </a:fld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Soil development on glacial till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7582-4919-44C5-93E7-4BCFB3C4E547}" type="slidenum">
              <a:rPr lang="en-US"/>
              <a:pPr/>
              <a:t>133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4983162"/>
          </a:xfrm>
        </p:spPr>
        <p:txBody>
          <a:bodyPr/>
          <a:lstStyle/>
          <a:p>
            <a:r>
              <a:rPr lang="en-US" sz="6000"/>
              <a:t>Soil Forming Factors:</a:t>
            </a:r>
            <a:br>
              <a:rPr lang="en-US" sz="6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Parent Material</a:t>
            </a:r>
            <a:br>
              <a:rPr lang="en-US" sz="4000"/>
            </a:br>
            <a:r>
              <a:rPr lang="en-US" sz="4000"/>
              <a:t>Climate</a:t>
            </a:r>
            <a:br>
              <a:rPr lang="en-US" sz="4000"/>
            </a:br>
            <a:r>
              <a:rPr lang="en-US" sz="4000"/>
              <a:t>Living Organisms</a:t>
            </a:r>
            <a:br>
              <a:rPr lang="en-US" sz="4000"/>
            </a:br>
            <a:r>
              <a:rPr lang="en-US" sz="4000"/>
              <a:t>Topography</a:t>
            </a:r>
            <a:br>
              <a:rPr lang="en-US" sz="4000"/>
            </a:br>
            <a:r>
              <a:rPr lang="en-US" sz="4000"/>
              <a:t>Time</a:t>
            </a: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609600" y="5410200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663300"/>
                </a:solidFill>
              </a:rPr>
              <a:t>Remember – all soil forming factors interact!!!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6032-06E9-4483-BEF5-7A88D35229B9}" type="slidenum">
              <a:rPr lang="en-US"/>
              <a:pPr/>
              <a:t>134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/>
              <a:t>The Rhizosphere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152400" y="1143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area of interaction between root and soil.</a:t>
            </a:r>
          </a:p>
          <a:p>
            <a:pPr algn="ctr"/>
            <a:r>
              <a:rPr lang="en-US" sz="3200"/>
              <a:t>A huge volume of soil, but a very narrow zone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9B9B-04B7-4E04-BE5F-289EAFC5E240}" type="slidenum">
              <a:rPr lang="en-US"/>
              <a:pPr/>
              <a:t>135</a:t>
            </a:fld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175"/>
            <a:ext cx="8686800" cy="1143000"/>
          </a:xfrm>
        </p:spPr>
        <p:txBody>
          <a:bodyPr/>
          <a:lstStyle/>
          <a:p>
            <a:r>
              <a:rPr lang="en-US" sz="3200"/>
              <a:t>The rhizosphere is the zone of cation exchange, nutrient and water uptake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EA97-94AB-4D42-B094-2C900B7F26E7}" type="slidenum">
              <a:rPr lang="en-US"/>
              <a:pPr/>
              <a:t>136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Rhizosphere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/>
              <a:t>Complex zone with many interacting factors</a:t>
            </a:r>
          </a:p>
          <a:p>
            <a:r>
              <a:rPr lang="en-US"/>
              <a:t>Plant affects soil through compounds secreted by the plant’s roots</a:t>
            </a:r>
          </a:p>
          <a:p>
            <a:r>
              <a:rPr lang="en-US"/>
              <a:t>Relative proportions of nutrients in the soil solution can affect uptake of all nutrients</a:t>
            </a:r>
          </a:p>
          <a:p>
            <a:r>
              <a:rPr lang="en-US"/>
              <a:t>Also, different species have different nutrient requirements</a:t>
            </a:r>
          </a:p>
          <a:p>
            <a:r>
              <a:rPr lang="en-US"/>
              <a:t>Rhizosphere is the control zone for plant/soil interactions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9449-C14E-47B5-B211-2DCF05761AFD}" type="slidenum">
              <a:rPr lang="en-US"/>
              <a:pPr/>
              <a:t>137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Some plants use alternate methods to absorb some nutrients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334000" cy="1143000"/>
          </a:xfrm>
        </p:spPr>
        <p:txBody>
          <a:bodyPr/>
          <a:lstStyle/>
          <a:p>
            <a:r>
              <a:rPr lang="en-US"/>
              <a:t>Parasites, saprophytes, carnivores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00BC-4ECA-4381-B5B0-81384E6E4F90}" type="slidenum">
              <a:rPr lang="en-US"/>
              <a:pPr/>
              <a:t>138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Concepts:  </a:t>
            </a:r>
            <a:r>
              <a:rPr lang="en-US">
                <a:solidFill>
                  <a:schemeClr val="accent2"/>
                </a:solidFill>
              </a:rPr>
              <a:t>QUESTIONS???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Resources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Which are required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How they are used </a:t>
            </a:r>
          </a:p>
          <a:p>
            <a:pPr>
              <a:lnSpc>
                <a:spcPct val="90000"/>
              </a:lnSpc>
            </a:pPr>
            <a:r>
              <a:rPr lang="en-US"/>
              <a:t>Essential elements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What they are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What they do</a:t>
            </a:r>
          </a:p>
          <a:p>
            <a:pPr>
              <a:lnSpc>
                <a:spcPct val="90000"/>
              </a:lnSpc>
            </a:pPr>
            <a:r>
              <a:rPr lang="en-US"/>
              <a:t>Soils and soil forming factors</a:t>
            </a:r>
          </a:p>
          <a:p>
            <a:pPr>
              <a:lnSpc>
                <a:spcPct val="90000"/>
              </a:lnSpc>
            </a:pPr>
            <a:r>
              <a:rPr lang="en-US"/>
              <a:t>The rhizosphere</a:t>
            </a:r>
          </a:p>
          <a:p>
            <a:pPr>
              <a:lnSpc>
                <a:spcPct val="90000"/>
              </a:lnSpc>
            </a:pPr>
            <a:r>
              <a:rPr lang="en-US"/>
              <a:t>Some alternate methods to acquire nutrients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tell </a:t>
            </a:r>
            <a:r>
              <a:rPr lang="en-US" b="1" i="1" dirty="0" smtClean="0"/>
              <a:t>from this data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6EA2-2D20-4089-941D-A1FB044C3507}" type="slidenum">
              <a:rPr lang="en-US"/>
              <a:pPr/>
              <a:t>139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983-CD8C-43EF-AD54-52BEE1FD0B96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DRY plant tissue composition by weight: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/>
              <a:t>45% carbon – from ?? </a:t>
            </a:r>
            <a:r>
              <a:rPr lang="en-US">
                <a:solidFill>
                  <a:srgbClr val="EAEAEA"/>
                </a:solidFill>
              </a:rPr>
              <a:t>CO</a:t>
            </a:r>
            <a:r>
              <a:rPr lang="en-US" baseline="-25000">
                <a:solidFill>
                  <a:srgbClr val="EAEAEA"/>
                </a:solidFill>
              </a:rPr>
              <a:t>2</a:t>
            </a:r>
          </a:p>
          <a:p>
            <a:r>
              <a:rPr lang="en-US"/>
              <a:t>45% oxygen – from ?? </a:t>
            </a:r>
            <a:r>
              <a:rPr lang="en-US">
                <a:solidFill>
                  <a:srgbClr val="EAEAEA"/>
                </a:solidFill>
              </a:rPr>
              <a:t>CO</a:t>
            </a:r>
            <a:r>
              <a:rPr lang="en-US" baseline="-25000">
                <a:solidFill>
                  <a:srgbClr val="EAEAEA"/>
                </a:solidFill>
              </a:rPr>
              <a:t>2</a:t>
            </a:r>
            <a:endParaRPr lang="en-US">
              <a:solidFill>
                <a:srgbClr val="EAEAEA"/>
              </a:solidFill>
            </a:endParaRPr>
          </a:p>
          <a:p>
            <a:r>
              <a:rPr lang="en-US"/>
              <a:t>6% hydrogen – from ?? </a:t>
            </a:r>
            <a:r>
              <a:rPr lang="en-US">
                <a:solidFill>
                  <a:srgbClr val="EAEAEA"/>
                </a:solidFill>
              </a:rPr>
              <a:t>water</a:t>
            </a:r>
          </a:p>
          <a:p>
            <a:r>
              <a:rPr lang="en-US"/>
              <a:t>5% inorganic mineral nutrients – from ?? </a:t>
            </a:r>
            <a:r>
              <a:rPr lang="en-US">
                <a:solidFill>
                  <a:srgbClr val="EAEAEA"/>
                </a:solidFill>
              </a:rPr>
              <a:t>soil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Extra Credit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err="1" smtClean="0"/>
              <a:t>Putz</a:t>
            </a:r>
            <a:r>
              <a:rPr lang="en-US" dirty="0" smtClean="0"/>
              <a:t> around on the USDA soils site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soils.usda.gov/education/resources/college/index.html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CE9A-A6F3-4E45-BB53-FFC94A946C60}" type="slidenum">
              <a:rPr lang="en-US" smtClean="0"/>
              <a:pPr/>
              <a:t>140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0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364E-E9EB-453F-B962-B400ED9A4024}" type="slidenum">
              <a:rPr lang="en-US"/>
              <a:pPr/>
              <a:t>15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DRY plant tissue composition by weight: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/>
              <a:t>45% carbon – from </a:t>
            </a:r>
            <a:endParaRPr lang="en-US" dirty="0" smtClean="0"/>
          </a:p>
          <a:p>
            <a:r>
              <a:rPr lang="en-US" dirty="0" smtClean="0"/>
              <a:t>45</a:t>
            </a:r>
            <a:r>
              <a:rPr lang="en-US" dirty="0"/>
              <a:t>% oxygen – from</a:t>
            </a:r>
          </a:p>
          <a:p>
            <a:r>
              <a:rPr lang="en-US" dirty="0"/>
              <a:t>6% hydrogen – from</a:t>
            </a:r>
          </a:p>
          <a:p>
            <a:r>
              <a:rPr lang="en-US" dirty="0"/>
              <a:t>5% inorganic mineral nutrients –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B7A0-3FF8-4090-9343-E2AFBDB2A26C}" type="slidenum">
              <a:rPr lang="en-US"/>
              <a:pPr/>
              <a:t>16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DRY plant tissue composition by weight: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/>
              <a:t>45% carbon – from </a:t>
            </a:r>
            <a:endParaRPr lang="en-US" dirty="0" smtClean="0"/>
          </a:p>
          <a:p>
            <a:r>
              <a:rPr lang="en-US" dirty="0" smtClean="0"/>
              <a:t>45</a:t>
            </a:r>
            <a:r>
              <a:rPr lang="en-US" dirty="0"/>
              <a:t>% oxygen – from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% hydrogen – from </a:t>
            </a:r>
            <a:endParaRPr lang="en-US" dirty="0" smtClean="0"/>
          </a:p>
          <a:p>
            <a:r>
              <a:rPr lang="en-US" dirty="0" smtClean="0">
                <a:solidFill>
                  <a:schemeClr val="bg2"/>
                </a:solidFill>
              </a:rPr>
              <a:t>5</a:t>
            </a:r>
            <a:r>
              <a:rPr lang="en-US" dirty="0">
                <a:solidFill>
                  <a:schemeClr val="bg2"/>
                </a:solidFill>
              </a:rPr>
              <a:t>% inorganic mineral nutrients –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A5C8-45DF-4750-95BB-BA7280CC0F7E}" type="slidenum">
              <a:rPr lang="en-US"/>
              <a:pPr/>
              <a:t>17</a:t>
            </a:fld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812925" y="2779713"/>
            <a:ext cx="6480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what goes into photosynthesis and what comes out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C, H, O – source and fate in photosynthesis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9E6E-26F1-4DE7-B752-BF8BF4B31F94}" type="slidenum">
              <a:rPr lang="en-US"/>
              <a:pPr/>
              <a:t>18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DRY plant tissue composition by weight: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dirty="0"/>
              <a:t>45% carbon – from CO</a:t>
            </a:r>
            <a:r>
              <a:rPr lang="en-US" baseline="-25000" dirty="0"/>
              <a:t>2</a:t>
            </a:r>
          </a:p>
          <a:p>
            <a:r>
              <a:rPr lang="en-US" dirty="0"/>
              <a:t>45% oxygen – from CO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6% hydrogen – from water</a:t>
            </a:r>
          </a:p>
          <a:p>
            <a:r>
              <a:rPr lang="en-US" dirty="0"/>
              <a:t>5% inorganic mineral nutrients – from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0.75-1</a:t>
            </a:r>
            <a:r>
              <a:rPr lang="en-US" sz="2000" dirty="0"/>
              <a:t>% of wet weight, but many are </a:t>
            </a:r>
            <a:r>
              <a:rPr lang="en-US" sz="2000" b="1" dirty="0"/>
              <a:t>essential</a:t>
            </a:r>
            <a:r>
              <a:rPr lang="en-US" sz="2000" dirty="0"/>
              <a:t> to plant growth and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7D3B-C933-498A-A29E-1E37CD821707}" type="slidenum">
              <a:rPr lang="en-US"/>
              <a:pPr/>
              <a:t>19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difference between a chemical element, a molecule and a macromolecule???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821-D60E-495F-AC2A-5D0805373B0E}" type="slidenum">
              <a:rPr lang="en-US"/>
              <a:pPr/>
              <a:t>2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Resources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Which are required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How they are used </a:t>
            </a:r>
          </a:p>
          <a:p>
            <a:pPr>
              <a:lnSpc>
                <a:spcPct val="90000"/>
              </a:lnSpc>
            </a:pPr>
            <a:r>
              <a:rPr lang="en-US"/>
              <a:t>Essential elements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What they are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What they do</a:t>
            </a:r>
          </a:p>
          <a:p>
            <a:pPr>
              <a:lnSpc>
                <a:spcPct val="90000"/>
              </a:lnSpc>
            </a:pPr>
            <a:r>
              <a:rPr lang="en-US"/>
              <a:t>Soils and soil forming factors</a:t>
            </a:r>
          </a:p>
          <a:p>
            <a:pPr>
              <a:lnSpc>
                <a:spcPct val="90000"/>
              </a:lnSpc>
            </a:pPr>
            <a:r>
              <a:rPr lang="en-US"/>
              <a:t>The rhizosphere</a:t>
            </a:r>
          </a:p>
          <a:p>
            <a:pPr>
              <a:lnSpc>
                <a:spcPct val="90000"/>
              </a:lnSpc>
            </a:pPr>
            <a:r>
              <a:rPr lang="en-US"/>
              <a:t>Some alternate methods to acquire nutrients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42AB-3E9B-4EE8-8791-A7A9D22CDE79}" type="slidenum">
              <a:rPr lang="en-US"/>
              <a:pPr/>
              <a:t>20</a:t>
            </a:fld>
            <a:endParaRPr lang="en-US"/>
          </a:p>
        </p:txBody>
      </p:sp>
      <p:sp>
        <p:nvSpPr>
          <p:cNvPr id="231439" name="Text Box 15"/>
          <p:cNvSpPr txBox="1">
            <a:spLocks noChangeArrowheads="1"/>
          </p:cNvSpPr>
          <p:nvPr/>
        </p:nvSpPr>
        <p:spPr bwMode="auto">
          <a:xfrm rot="16200000">
            <a:off x="4831556" y="4387057"/>
            <a:ext cx="4587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structure of chlorophyll molecule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difference between a chemical element, a molecule and a macromolecule</a:t>
            </a:r>
            <a:r>
              <a:rPr lang="en-US" dirty="0" smtClean="0"/>
              <a:t>???</a:t>
            </a:r>
            <a:endParaRPr lang="en-US" dirty="0"/>
          </a:p>
        </p:txBody>
      </p:sp>
      <p:grpSp>
        <p:nvGrpSpPr>
          <p:cNvPr id="231438" name="Group 14"/>
          <p:cNvGrpSpPr>
            <a:grpSpLocks/>
          </p:cNvGrpSpPr>
          <p:nvPr/>
        </p:nvGrpSpPr>
        <p:grpSpPr bwMode="auto">
          <a:xfrm>
            <a:off x="3890963" y="3641725"/>
            <a:ext cx="2205037" cy="858838"/>
            <a:chOff x="2451" y="2294"/>
            <a:chExt cx="1389" cy="541"/>
          </a:xfrm>
        </p:grpSpPr>
        <p:sp>
          <p:nvSpPr>
            <p:cNvPr id="231434" name="Line 10"/>
            <p:cNvSpPr>
              <a:spLocks noChangeShapeType="1"/>
            </p:cNvSpPr>
            <p:nvPr/>
          </p:nvSpPr>
          <p:spPr bwMode="auto">
            <a:xfrm>
              <a:off x="3504" y="283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437" name="Freeform 13"/>
            <p:cNvSpPr>
              <a:spLocks/>
            </p:cNvSpPr>
            <p:nvPr/>
          </p:nvSpPr>
          <p:spPr bwMode="auto">
            <a:xfrm>
              <a:off x="2451" y="2294"/>
              <a:ext cx="1053" cy="541"/>
            </a:xfrm>
            <a:custGeom>
              <a:avLst/>
              <a:gdLst>
                <a:gd name="T0" fmla="*/ 1053 w 1053"/>
                <a:gd name="T1" fmla="*/ 538 h 541"/>
                <a:gd name="T2" fmla="*/ 630 w 1053"/>
                <a:gd name="T3" fmla="*/ 516 h 541"/>
                <a:gd name="T4" fmla="*/ 289 w 1053"/>
                <a:gd name="T5" fmla="*/ 385 h 541"/>
                <a:gd name="T6" fmla="*/ 45 w 1053"/>
                <a:gd name="T7" fmla="*/ 58 h 541"/>
                <a:gd name="T8" fmla="*/ 19 w 1053"/>
                <a:gd name="T9" fmla="*/ 3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3" h="541">
                  <a:moveTo>
                    <a:pt x="1053" y="538"/>
                  </a:moveTo>
                  <a:cubicBezTo>
                    <a:pt x="983" y="534"/>
                    <a:pt x="757" y="541"/>
                    <a:pt x="630" y="516"/>
                  </a:cubicBezTo>
                  <a:cubicBezTo>
                    <a:pt x="503" y="491"/>
                    <a:pt x="386" y="461"/>
                    <a:pt x="289" y="385"/>
                  </a:cubicBezTo>
                  <a:cubicBezTo>
                    <a:pt x="192" y="309"/>
                    <a:pt x="90" y="116"/>
                    <a:pt x="45" y="58"/>
                  </a:cubicBezTo>
                  <a:cubicBezTo>
                    <a:pt x="0" y="0"/>
                    <a:pt x="25" y="41"/>
                    <a:pt x="19" y="3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1ADA-56F5-47A4-A7C6-7A8442F8A7A2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Elements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600200"/>
            <a:ext cx="8624887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Chemical elements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Not molecules, though some are delivered in that form – N vs. NO</a:t>
            </a:r>
            <a:r>
              <a:rPr lang="en-US" baseline="-25000"/>
              <a:t>3</a:t>
            </a:r>
            <a:r>
              <a:rPr lang="en-US" baseline="30000"/>
              <a:t>-</a:t>
            </a:r>
          </a:p>
          <a:p>
            <a:pPr>
              <a:lnSpc>
                <a:spcPct val="90000"/>
              </a:lnSpc>
            </a:pPr>
            <a:r>
              <a:rPr lang="en-US"/>
              <a:t>Required for growth and function of the plant</a:t>
            </a:r>
          </a:p>
          <a:p>
            <a:pPr>
              <a:lnSpc>
                <a:spcPct val="90000"/>
              </a:lnSpc>
            </a:pPr>
            <a:r>
              <a:rPr lang="en-US"/>
              <a:t>Can’t be replaced by some other element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Some contribute to structural components</a:t>
            </a:r>
          </a:p>
          <a:p>
            <a:pPr>
              <a:lnSpc>
                <a:spcPct val="90000"/>
              </a:lnSpc>
            </a:pPr>
            <a:r>
              <a:rPr lang="en-US"/>
              <a:t>Some contribute to metabolic processes or the maintenance of homeostasis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08D9-0672-477D-B586-90373CE52E2C}" type="slidenum">
              <a:rPr lang="en-US"/>
              <a:pPr/>
              <a:t>22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Essential elements in structural plant components: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141788" y="2882900"/>
            <a:ext cx="862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/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C424-DD8B-4E05-8376-40ABBBAE1B11}" type="slidenum">
              <a:rPr lang="en-US"/>
              <a:pPr/>
              <a:t>23</a:t>
            </a:fld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Essential elements in structural plant components: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297363"/>
          </a:xfrm>
        </p:spPr>
        <p:txBody>
          <a:bodyPr/>
          <a:lstStyle/>
          <a:p>
            <a:r>
              <a:rPr lang="en-US"/>
              <a:t>Cellulose – ??</a:t>
            </a:r>
          </a:p>
          <a:p>
            <a:r>
              <a:rPr lang="en-US"/>
              <a:t>Lignin – ??</a:t>
            </a:r>
          </a:p>
          <a:p>
            <a:r>
              <a:rPr lang="en-US"/>
              <a:t>Pectin – ??</a:t>
            </a:r>
          </a:p>
          <a:p>
            <a:r>
              <a:rPr lang="en-US"/>
              <a:t>Cell membranes – ??</a:t>
            </a:r>
          </a:p>
          <a:p>
            <a:r>
              <a:rPr lang="en-US"/>
              <a:t>Proteins (cell membrane, cytoskeleton) –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07D6-7840-4257-873F-5073135DF788}" type="slidenum">
              <a:rPr lang="en-US"/>
              <a:pPr/>
              <a:t>24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Essential elements in structural plant components: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Cellulose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Lignin –</a:t>
            </a:r>
          </a:p>
          <a:p>
            <a:r>
              <a:rPr lang="en-US" dirty="0" smtClean="0"/>
              <a:t>Pectin –</a:t>
            </a:r>
          </a:p>
          <a:p>
            <a:r>
              <a:rPr lang="en-US" dirty="0" smtClean="0"/>
              <a:t>Cell </a:t>
            </a:r>
            <a:r>
              <a:rPr lang="en-US" dirty="0"/>
              <a:t>membranes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Proteins </a:t>
            </a:r>
            <a:r>
              <a:rPr lang="en-US" dirty="0"/>
              <a:t>(cell membrane, cytoskeleton) – 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6020-E428-4662-8266-D4ACCF98882D}" type="slidenum">
              <a:rPr lang="en-US"/>
              <a:pPr/>
              <a:t>25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Essential elements for metabolic processes: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4141788" y="3092450"/>
            <a:ext cx="862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/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5D67-2ACF-4282-8AA0-9A7F0095A1F0}" type="slidenum">
              <a:rPr lang="en-US"/>
              <a:pPr/>
              <a:t>26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Essential elements for metabolic processes: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1650"/>
            <a:ext cx="8458200" cy="437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Chlorophyll – ??</a:t>
            </a:r>
          </a:p>
          <a:p>
            <a:r>
              <a:rPr lang="en-US"/>
              <a:t>Nucleic acids – ??</a:t>
            </a:r>
          </a:p>
          <a:p>
            <a:r>
              <a:rPr lang="en-US"/>
              <a:t>ATP – ??</a:t>
            </a:r>
          </a:p>
          <a:p>
            <a:r>
              <a:rPr lang="en-US"/>
              <a:t>Enzymes and other proteins – ??</a:t>
            </a:r>
          </a:p>
          <a:p>
            <a:r>
              <a:rPr lang="en-US"/>
              <a:t>Enzyme cofactors – ??</a:t>
            </a:r>
          </a:p>
          <a:p>
            <a:r>
              <a:rPr lang="en-US"/>
              <a:t>Elements that control water, charge and  solute balance –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FACE-F698-4749-BF65-726BAC8935F1}" type="slidenum">
              <a:rPr lang="en-US"/>
              <a:pPr/>
              <a:t>27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Essential elements for metabolic processes: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1650"/>
            <a:ext cx="8458200" cy="437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</a:extLst>
        </p:spPr>
        <p:txBody>
          <a:bodyPr/>
          <a:lstStyle/>
          <a:p>
            <a:r>
              <a:rPr lang="en-US" dirty="0"/>
              <a:t>Chlorophyll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Nucleic </a:t>
            </a:r>
            <a:r>
              <a:rPr lang="en-US" dirty="0"/>
              <a:t>acids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ATP –</a:t>
            </a:r>
          </a:p>
          <a:p>
            <a:r>
              <a:rPr lang="en-US" dirty="0" smtClean="0"/>
              <a:t>Enzymes </a:t>
            </a:r>
            <a:r>
              <a:rPr lang="en-US" dirty="0"/>
              <a:t>and other proteins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Enzyme </a:t>
            </a:r>
            <a:r>
              <a:rPr lang="en-US" dirty="0"/>
              <a:t>cofactors – many </a:t>
            </a:r>
            <a:endParaRPr lang="en-US" dirty="0" smtClean="0"/>
          </a:p>
          <a:p>
            <a:r>
              <a:rPr lang="en-US" dirty="0" smtClean="0"/>
              <a:t>Elements that control water, charge and  solute balance – 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00B4-9878-4D67-81E5-5940C22AB627}" type="slidenum">
              <a:rPr lang="en-US"/>
              <a:pPr/>
              <a:t>28</a:t>
            </a:fld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274638"/>
            <a:ext cx="8305800" cy="792162"/>
          </a:xfrm>
        </p:spPr>
        <p:txBody>
          <a:bodyPr/>
          <a:lstStyle/>
          <a:p>
            <a:r>
              <a:rPr lang="en-US" sz="4000">
                <a:solidFill>
                  <a:srgbClr val="008000"/>
                </a:solidFill>
              </a:rPr>
              <a:t>Macro</a:t>
            </a:r>
            <a:r>
              <a:rPr lang="en-US" sz="4000"/>
              <a:t> Nutrients vs. </a:t>
            </a:r>
            <a:r>
              <a:rPr lang="en-US" sz="4000">
                <a:solidFill>
                  <a:srgbClr val="008000"/>
                </a:solidFill>
              </a:rPr>
              <a:t>Micro</a:t>
            </a:r>
            <a:r>
              <a:rPr lang="en-US" sz="4000"/>
              <a:t> Nutrients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267200" cy="3352800"/>
          </a:xfrm>
        </p:spPr>
        <p:txBody>
          <a:bodyPr/>
          <a:lstStyle/>
          <a:p>
            <a:r>
              <a:rPr lang="en-US"/>
              <a:t>Nitrogen</a:t>
            </a:r>
          </a:p>
          <a:p>
            <a:r>
              <a:rPr lang="en-US"/>
              <a:t>Potassium</a:t>
            </a:r>
          </a:p>
          <a:p>
            <a:r>
              <a:rPr lang="en-US"/>
              <a:t>Calcium</a:t>
            </a:r>
          </a:p>
          <a:p>
            <a:r>
              <a:rPr lang="en-US"/>
              <a:t>Magnesium</a:t>
            </a:r>
          </a:p>
          <a:p>
            <a:r>
              <a:rPr lang="en-US"/>
              <a:t>Phosphorous</a:t>
            </a:r>
          </a:p>
          <a:p>
            <a:r>
              <a:rPr lang="en-US"/>
              <a:t>Sulfur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495800" cy="3200400"/>
          </a:xfrm>
        </p:spPr>
        <p:txBody>
          <a:bodyPr/>
          <a:lstStyle/>
          <a:p>
            <a:r>
              <a:rPr lang="en-US"/>
              <a:t>Chlorine, Iron, Boron, Manganese, Zinc, Copper and Molybdenum</a:t>
            </a:r>
          </a:p>
          <a:p>
            <a:r>
              <a:rPr lang="en-US"/>
              <a:t>Some plants also require Nickel, Sodium, Silicon, Selenium or others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3048000" y="1600200"/>
            <a:ext cx="0" cy="2590800"/>
          </a:xfrm>
          <a:prstGeom prst="line">
            <a:avLst/>
          </a:prstGeom>
          <a:noFill/>
          <a:ln w="28575">
            <a:solidFill>
              <a:srgbClr val="056B1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674938" y="1296988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56B11"/>
                </a:solidFill>
              </a:rPr>
              <a:t>mass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228600" y="4864100"/>
            <a:ext cx="3962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All used in large quantities to support the structures and processes listed before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4648200" y="4876800"/>
            <a:ext cx="4343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008000"/>
                </a:solidFill>
              </a:rPr>
              <a:t>Mostly used in enzymes, as enzyme cofactors or in electron transfers – often reused, less required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EDB4-9554-48FF-B6F7-64EB717A3D28}" type="slidenum">
              <a:rPr lang="en-US"/>
              <a:pPr/>
              <a:t>29</a:t>
            </a:fld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508125" y="2398713"/>
            <a:ext cx="5197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 – essential nutrients, both macro and micro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8229600" cy="639763"/>
          </a:xfrm>
        </p:spPr>
        <p:txBody>
          <a:bodyPr/>
          <a:lstStyle/>
          <a:p>
            <a:r>
              <a:rPr lang="en-US" sz="4000"/>
              <a:t>Study table in book!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554-2E3E-4E44-B5D0-6B3B51A9E5A2}" type="slidenum">
              <a:rPr lang="en-US"/>
              <a:pPr/>
              <a:t>3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z="4000"/>
              <a:t>Resource requirements for plant growth???</a:t>
            </a:r>
          </a:p>
        </p:txBody>
      </p:sp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7419-1C41-4B2C-8D29-58479CEA6535}" type="slidenum">
              <a:rPr lang="en-US"/>
              <a:pPr/>
              <a:t>30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2316162"/>
          </a:xfrm>
        </p:spPr>
        <p:txBody>
          <a:bodyPr/>
          <a:lstStyle/>
          <a:p>
            <a:r>
              <a:rPr lang="en-US" sz="4000"/>
              <a:t>Memory device in honor of my friend and mentor, Dr. Chuck Davey – celebrated in 2006 for </a:t>
            </a:r>
            <a:r>
              <a:rPr lang="en-US" sz="4000" b="1">
                <a:solidFill>
                  <a:srgbClr val="FF3300"/>
                </a:solidFill>
              </a:rPr>
              <a:t>50 years</a:t>
            </a:r>
            <a:r>
              <a:rPr lang="en-US" sz="4000"/>
              <a:t> of service to soil science!!!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971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rgbClr val="008000"/>
                </a:solidFill>
              </a:rPr>
              <a:t>“C HOPKNS CaFe, Mg, Mn B CuZn Mo, Cl”</a:t>
            </a:r>
          </a:p>
          <a:p>
            <a:pPr algn="ctr">
              <a:buFontTx/>
              <a:buNone/>
            </a:pPr>
            <a:endParaRPr lang="en-US">
              <a:solidFill>
                <a:srgbClr val="008000"/>
              </a:solidFill>
            </a:endParaRPr>
          </a:p>
          <a:p>
            <a:pPr algn="ctr">
              <a:buFontTx/>
              <a:buNone/>
            </a:pPr>
            <a:r>
              <a:rPr lang="en-US"/>
              <a:t>C. Hopkin's cafe, mighty good, managed by cousin Mo, waitress Clara</a:t>
            </a:r>
          </a:p>
          <a:p>
            <a:pPr algn="ctr">
              <a:buFontTx/>
              <a:buNone/>
            </a:pPr>
            <a:r>
              <a:rPr lang="en-US" i="1"/>
              <a:t>Nickel may also be essential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B720-B55E-4793-B0F8-8DC68D170701}" type="slidenum">
              <a:rPr lang="en-US"/>
              <a:pPr/>
              <a:t>31</a:t>
            </a:fld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812925" y="1789113"/>
            <a:ext cx="5514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various plants that use additional elements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43200" y="4267200"/>
            <a:ext cx="2362200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Silicon in horsetails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81600" y="2590800"/>
            <a:ext cx="2362200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Sulfur in mustards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791200" y="6248400"/>
            <a:ext cx="3352800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Uranium in macadamia nuts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3200"/>
              <a:t>Some minerals required, some by chance…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89F-254D-4747-86FF-F4F18CBC4F78}" type="slidenum">
              <a:rPr lang="en-US"/>
              <a:pPr/>
              <a:t>32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29400" cy="4525963"/>
          </a:xfrm>
        </p:spPr>
        <p:txBody>
          <a:bodyPr/>
          <a:lstStyle/>
          <a:p>
            <a:r>
              <a:rPr lang="en-US"/>
              <a:t>How do you tell which are required???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B20-9079-49F4-BAF8-C9708FB4FA57}" type="slidenum">
              <a:rPr lang="en-US"/>
              <a:pPr/>
              <a:t>33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15200" cy="4525963"/>
          </a:xfrm>
        </p:spPr>
        <p:txBody>
          <a:bodyPr/>
          <a:lstStyle/>
          <a:p>
            <a:r>
              <a:rPr lang="en-US" dirty="0"/>
              <a:t>How do you tell which are required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F1BB-160C-47A4-843C-B3A752CAD070}" type="slidenum">
              <a:rPr lang="en-US"/>
              <a:pPr/>
              <a:t>34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15200" cy="2819400"/>
          </a:xfrm>
        </p:spPr>
        <p:txBody>
          <a:bodyPr/>
          <a:lstStyle/>
          <a:p>
            <a:r>
              <a:rPr lang="en-US" dirty="0"/>
              <a:t>How do you tell which are required???</a:t>
            </a:r>
          </a:p>
          <a:p>
            <a:r>
              <a:rPr lang="en-US" dirty="0" smtClean="0"/>
              <a:t>How </a:t>
            </a:r>
            <a:r>
              <a:rPr lang="en-US" dirty="0"/>
              <a:t>would elements NOT required enter the plant tissue???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C4EA-6C04-4847-AD16-FDEB74E17D9F}" type="slidenum">
              <a:rPr lang="en-US"/>
              <a:pPr/>
              <a:t>35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15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How do you tell which are required???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/>
              <a:t>would elements NOT required enter the plant tissue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CD99-8EF5-4320-843F-F38BA1900C66}" type="slidenum">
              <a:rPr lang="en-US"/>
              <a:pPr/>
              <a:t>36</a:t>
            </a:fld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355725" y="3313113"/>
            <a:ext cx="3063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signs of deficiency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/>
          <a:lstStyle/>
          <a:p>
            <a:r>
              <a:rPr lang="en-US" sz="3200"/>
              <a:t>All plants will exhibit signs of deficiencies…..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75D-ED5A-4CAC-B55E-E8D2C8AF10BB}" type="slidenum">
              <a:rPr lang="en-US"/>
              <a:pPr/>
              <a:t>37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r>
              <a:rPr lang="en-US"/>
              <a:t>If the deficiency appears first in the older leaves, is that nutrient mobile or immobile???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952-2232-4775-B9BE-7B46D719363F}" type="slidenum">
              <a:rPr lang="en-US"/>
              <a:pPr/>
              <a:t>38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r>
              <a:rPr lang="en-US" dirty="0"/>
              <a:t>If the deficiency appears first in the older leaves, is that nutrient mobile or immobile???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How???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423-DE9E-415A-AEC9-1AEA10AE3485}" type="slidenum">
              <a:rPr lang="en-US"/>
              <a:pPr/>
              <a:t>39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5334000"/>
          </a:xfrm>
        </p:spPr>
        <p:txBody>
          <a:bodyPr/>
          <a:lstStyle/>
          <a:p>
            <a:r>
              <a:rPr lang="en-US" dirty="0"/>
              <a:t>If the deficiency appears first in the older leaves, is that nutrient mobile or immobile???</a:t>
            </a:r>
          </a:p>
          <a:p>
            <a:r>
              <a:rPr lang="en-US" dirty="0" smtClean="0"/>
              <a:t>How???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D16-F14F-40B1-A33C-0C56F8568D27}" type="slidenum">
              <a:rPr lang="en-US"/>
              <a:pPr/>
              <a:t>4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458912"/>
          </a:xfrm>
        </p:spPr>
        <p:txBody>
          <a:bodyPr/>
          <a:lstStyle/>
          <a:p>
            <a:r>
              <a:rPr lang="en-US" sz="4000"/>
              <a:t>Where do plants get these resources???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4081-0D07-4905-901F-38C27E77154D}" type="slidenum">
              <a:rPr lang="en-US"/>
              <a:pPr/>
              <a:t>40</a:t>
            </a:fld>
            <a:endParaRPr lang="en-US"/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34975" y="5748338"/>
            <a:ext cx="3883025" cy="7016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Mg deficiency in older leaves (mobile)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5095875" y="514350"/>
            <a:ext cx="3749675" cy="7016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Fe deficiency in younger leaves (immobile)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EF9E7-1317-46B7-B85C-DAEA90E2B1AC}" type="slidenum">
              <a:rPr lang="en-US"/>
              <a:pPr/>
              <a:t>41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would some elements be mobile, and others not???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236-A92E-41F7-A4EA-52F216FDE93E}" type="slidenum">
              <a:rPr lang="en-US"/>
              <a:pPr/>
              <a:t>42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would some elements be mobile, and others not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A67B-B434-453F-A368-529719759238}" type="slidenum">
              <a:rPr lang="en-US"/>
              <a:pPr/>
              <a:t>43</a:t>
            </a:fld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498725" y="3160713"/>
            <a:ext cx="159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roots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sz="4000"/>
              <a:t>Most plants get most of their nutrients from the soil – absorbed through the roots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0618-3CD8-4F67-BE60-82F7C982C892}" type="slidenum">
              <a:rPr lang="en-US"/>
              <a:pPr/>
              <a:t>44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Soil is not just Dirt!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86600" cy="4953000"/>
          </a:xfrm>
        </p:spPr>
        <p:txBody>
          <a:bodyPr/>
          <a:lstStyle/>
          <a:p>
            <a:r>
              <a:rPr lang="en-US"/>
              <a:t>Soil is the “skin” of the earth</a:t>
            </a:r>
          </a:p>
          <a:p>
            <a:pPr>
              <a:buFontTx/>
              <a:buNone/>
            </a:pPr>
            <a:endParaRPr lang="en-US" sz="1400"/>
          </a:p>
          <a:p>
            <a:r>
              <a:rPr lang="en-US"/>
              <a:t>Soil provides for virtually all our food</a:t>
            </a:r>
          </a:p>
          <a:p>
            <a:pPr>
              <a:buFontTx/>
              <a:buNone/>
            </a:pPr>
            <a:endParaRPr lang="en-US" sz="1400"/>
          </a:p>
          <a:p>
            <a:r>
              <a:rPr lang="en-US"/>
              <a:t>Soil supports the forests that maintain the hydrological cycle</a:t>
            </a:r>
          </a:p>
          <a:p>
            <a:pPr>
              <a:buFontTx/>
              <a:buNone/>
            </a:pPr>
            <a:endParaRPr lang="en-US" sz="1400"/>
          </a:p>
          <a:p>
            <a:r>
              <a:rPr lang="en-US"/>
              <a:t>Soil supports virtually all terrestrial ecosystems – from micro-organisms to charismatic macro-fauna</a:t>
            </a:r>
          </a:p>
        </p:txBody>
      </p:sp>
      <p:grpSp>
        <p:nvGrpSpPr>
          <p:cNvPr id="198664" name="Group 8"/>
          <p:cNvGrpSpPr>
            <a:grpSpLocks/>
          </p:cNvGrpSpPr>
          <p:nvPr/>
        </p:nvGrpSpPr>
        <p:grpSpPr bwMode="auto">
          <a:xfrm>
            <a:off x="7577138" y="1295400"/>
            <a:ext cx="1566862" cy="5562600"/>
            <a:chOff x="4773" y="816"/>
            <a:chExt cx="987" cy="3504"/>
          </a:xfrm>
        </p:grpSpPr>
        <p:pic>
          <p:nvPicPr>
            <p:cNvPr id="198660" name="Picture 4" descr="j023213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3" y="3024"/>
              <a:ext cx="987" cy="1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662" name="Picture 6" descr="j01577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" y="1872"/>
              <a:ext cx="932" cy="1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661" name="Picture 5" descr="j023335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991"/>
              <a:ext cx="960" cy="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8663" name="Line 7"/>
            <p:cNvSpPr>
              <a:spLocks noChangeShapeType="1"/>
            </p:cNvSpPr>
            <p:nvPr/>
          </p:nvSpPr>
          <p:spPr bwMode="auto">
            <a:xfrm>
              <a:off x="4803" y="816"/>
              <a:ext cx="0" cy="3504"/>
            </a:xfrm>
            <a:prstGeom prst="line">
              <a:avLst/>
            </a:prstGeom>
            <a:noFill/>
            <a:ln w="76200">
              <a:solidFill>
                <a:srgbClr val="EAEAE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8665" name="Picture 9" descr="j023767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999163"/>
            <a:ext cx="990600" cy="85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667" name="Picture 11" descr="MCAN02069_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72200"/>
            <a:ext cx="64293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668" name="Picture 12" descr="MCj0432423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6124575"/>
            <a:ext cx="708025" cy="65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671" name="Picture 15" descr="j01986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9779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C6F8-70EB-4556-9EF4-E19F90CC2D6F}" type="slidenum">
              <a:rPr lang="en-US"/>
              <a:pPr/>
              <a:t>45</a:t>
            </a:fld>
            <a:endParaRPr lang="en-US"/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1736725" y="2932113"/>
            <a:ext cx="4537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erosion after tropical deforestation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33363"/>
            <a:ext cx="9144000" cy="1143000"/>
          </a:xfrm>
        </p:spPr>
        <p:txBody>
          <a:bodyPr/>
          <a:lstStyle/>
          <a:p>
            <a:r>
              <a:rPr lang="en-US" sz="3600"/>
              <a:t>The results of deforestation are ecological, economic and social disaster </a:t>
            </a:r>
            <a:r>
              <a:rPr lang="en-US" sz="4000"/>
              <a:t>(</a:t>
            </a:r>
            <a:r>
              <a:rPr lang="en-US" sz="3600"/>
              <a:t>    </a:t>
            </a:r>
            <a:r>
              <a:rPr lang="en-US" sz="400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84066" y="937435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Rosie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8627-7E13-4CFE-BAD5-E85EE5B9BC54}" type="slidenum">
              <a:rPr lang="en-US"/>
              <a:pPr/>
              <a:t>46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3363"/>
            <a:ext cx="9144000" cy="1143000"/>
          </a:xfrm>
        </p:spPr>
        <p:txBody>
          <a:bodyPr/>
          <a:lstStyle/>
          <a:p>
            <a:r>
              <a:rPr lang="en-US" sz="3200"/>
              <a:t>Removing the plants removes the soil’s protective “blanket” and erosion is almost inevitable</a:t>
            </a:r>
            <a:r>
              <a:rPr lang="en-US" sz="3600"/>
              <a:t> 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61C9-BAB7-465C-BC03-E69EE91C230F}" type="slidenum">
              <a:rPr lang="en-US"/>
              <a:pPr/>
              <a:t>47</a:t>
            </a:fld>
            <a:endParaRPr lang="en-US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355725" y="3846513"/>
            <a:ext cx="2517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More images – erosion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5319713" y="125413"/>
            <a:ext cx="3276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Erosion from deforestation in Madagascar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7F94-7219-4140-BFB6-FB77831984F3}" type="slidenum">
              <a:rPr lang="en-US"/>
              <a:pPr/>
              <a:t>48</a:t>
            </a:fld>
            <a:endParaRPr lang="en-US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2003425" y="3008313"/>
            <a:ext cx="5845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sediments from eroded land flooding out to sea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Sedimentation from erosion – this represents a huge loss of soil “capital”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66BD-F9FC-45AB-B0E3-DE172B6D0056}" type="slidenum">
              <a:rPr lang="en-US"/>
              <a:pPr/>
              <a:t>49</a:t>
            </a:fld>
            <a:endParaRPr lang="en-US"/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279525" y="1560513"/>
            <a:ext cx="5032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sediments eroding off Haiti into the sea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1787525" y="381000"/>
            <a:ext cx="4460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Sediments eroding off Haiti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7FE2-7980-4CCE-AB8A-E85607E951BB}" type="slidenum">
              <a:rPr lang="en-US"/>
              <a:pPr/>
              <a:t>5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458912"/>
          </a:xfrm>
        </p:spPr>
        <p:txBody>
          <a:bodyPr/>
          <a:lstStyle/>
          <a:p>
            <a:r>
              <a:rPr lang="en-US" sz="4000"/>
              <a:t>Where do plants get these resources???</a:t>
            </a:r>
          </a:p>
        </p:txBody>
      </p:sp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/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07D8-2AAD-46D1-84CF-3EEF05EA20AC}" type="slidenum">
              <a:rPr lang="en-US"/>
              <a:pPr/>
              <a:t>50</a:t>
            </a:fld>
            <a:endParaRPr lang="en-US"/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1279525" y="2017713"/>
            <a:ext cx="6315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the political boundary is clear from the deforestation</a:t>
            </a: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838200" y="3962400"/>
            <a:ext cx="896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Haiti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6781800" y="533400"/>
            <a:ext cx="2149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Dominican Republic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275B-700F-4EA1-A064-1E496176B9B0}" type="slidenum">
              <a:rPr lang="en-US"/>
              <a:pPr/>
              <a:t>51</a:t>
            </a:fld>
            <a:endParaRPr lang="en-US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355725" y="2474913"/>
            <a:ext cx="667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the drought in Haiti, where residents eat mud to survive</a:t>
            </a: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492125" y="273050"/>
            <a:ext cx="8159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Haiti’s drought is caused largely by deforestation – the hydrological cycle has been snapped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47D-143E-431C-8B77-C8CD3928749D}" type="slidenum">
              <a:rPr lang="en-US"/>
              <a:pPr/>
              <a:t>52</a:t>
            </a:fld>
            <a:endParaRPr lang="en-US"/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355725" y="1712913"/>
            <a:ext cx="4918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Maps – deforestation in England and in the US</a:t>
            </a:r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4972050" y="0"/>
            <a:ext cx="417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Deforestation in Warwickshire, England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5105400" y="3824288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Deforestation in the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E8C6-3FFF-44E1-9711-3E4CB07F69E4}" type="slidenum">
              <a:rPr lang="en-US"/>
              <a:pPr/>
              <a:t>53</a:t>
            </a:fld>
            <a:endParaRPr lang="en-US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1981200" y="2438400"/>
            <a:ext cx="51054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Map – soil loss in the Southern Piedmont of the US due to deforestation and abusive agricultural practices</a:t>
            </a: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5864225" y="4494213"/>
            <a:ext cx="30638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Piedmont soil erosion in the southeastern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B0-00BF-4299-9FA3-EBC8082C2CD0}" type="slidenum">
              <a:rPr lang="en-US"/>
              <a:pPr/>
              <a:t>54</a:t>
            </a:fld>
            <a:endParaRPr lang="en-US"/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736725" y="2855913"/>
            <a:ext cx="493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eroded land in the Southern Piedmont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233363" y="5911850"/>
            <a:ext cx="8677275" cy="946150"/>
          </a:xfrm>
          <a:prstGeom prst="rect">
            <a:avLst/>
          </a:pr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/>
              <a:t>The USFS Calhoun Experimental Forest in the 1950’s</a:t>
            </a:r>
          </a:p>
          <a:p>
            <a:pPr algn="ctr"/>
            <a:r>
              <a:rPr lang="en-US" sz="2800"/>
              <a:t>Union County, South Carolina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945D-41B6-4DA2-A262-7335A22A763B}" type="slidenum">
              <a:rPr lang="en-US"/>
              <a:pPr/>
              <a:t>55</a:t>
            </a:fld>
            <a:endParaRPr lang="en-US"/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4403725" y="950913"/>
            <a:ext cx="4130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Maps – loss of farms, rise of industrial forestry, creating the biological deserts of pine plantations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214313" y="381000"/>
            <a:ext cx="336867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Loss of soil (along with the boll weevil) nearly eliminated productive agriculture in the Southern Piedmont after the 1920’s – now most of the Piedmont is in industrial pine plantations because it can no longer support productive agriculture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03CA-EDCE-40C1-B556-E7C47E34A49E}" type="slidenum">
              <a:rPr lang="en-US"/>
              <a:pPr/>
              <a:t>56</a:t>
            </a:fld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5638800" y="301625"/>
            <a:ext cx="3124200" cy="606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0" b="1">
                <a:solidFill>
                  <a:schemeClr val="tx2"/>
                </a:solidFill>
                <a:latin typeface="Chiller" pitchFamily="82" charset="0"/>
              </a:rPr>
              <a:t>Social</a:t>
            </a:r>
          </a:p>
          <a:p>
            <a:pPr algn="ctr"/>
            <a:r>
              <a:rPr lang="en-US" sz="10000" b="1">
                <a:solidFill>
                  <a:schemeClr val="tx2"/>
                </a:solidFill>
                <a:latin typeface="Chiller" pitchFamily="82" charset="0"/>
              </a:rPr>
              <a:t>Justice</a:t>
            </a:r>
          </a:p>
          <a:p>
            <a:pPr algn="ctr"/>
            <a:r>
              <a:rPr lang="en-US" sz="9600" b="1">
                <a:solidFill>
                  <a:srgbClr val="008000"/>
                </a:solidFill>
                <a:latin typeface="Chiller" pitchFamily="82" charset="0"/>
              </a:rPr>
              <a:t>You can help!!!</a:t>
            </a:r>
          </a:p>
        </p:txBody>
      </p:sp>
      <p:sp>
        <p:nvSpPr>
          <p:cNvPr id="208900" name="AutoShape 4"/>
          <p:cNvSpPr>
            <a:spLocks noChangeArrowheads="1"/>
          </p:cNvSpPr>
          <p:nvPr/>
        </p:nvSpPr>
        <p:spPr bwMode="auto">
          <a:xfrm>
            <a:off x="7543800" y="4562475"/>
            <a:ext cx="990600" cy="1524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990CD-3CB3-4C46-A5B3-4101A5674FAC}" type="slidenum">
              <a:rPr lang="en-US"/>
              <a:pPr/>
              <a:t>57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Compassionate Thinking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can you do to help???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1617-B4D3-4605-A20C-1C077A48150E}" type="slidenum">
              <a:rPr lang="en-US"/>
              <a:pPr/>
              <a:t>58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Compassionate Thinking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What can you do to help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8E2-5BFF-4F08-A10F-75056EF98BF2}" type="slidenum">
              <a:rPr lang="en-US"/>
              <a:pPr/>
              <a:t>59</a:t>
            </a:fld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dynamic natural body in which plants grow, composed of mineral and organic materials, air, water, and living organisms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13C-2C86-4581-8D2C-567DC96AAE5B}" type="slidenum">
              <a:rPr lang="en-US"/>
              <a:pPr/>
              <a:t>6</a:t>
            </a:fld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241925" y="1712913"/>
            <a:ext cx="2987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plant resource requirements and sources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22325" y="1636713"/>
            <a:ext cx="3330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root system of a grass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6218-946F-4676-B8D1-881E42E05C97}" type="slidenum">
              <a:rPr lang="en-US"/>
              <a:pPr/>
              <a:t>60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</a:t>
            </a:r>
            <a:r>
              <a:rPr lang="en-US" sz="4000">
                <a:solidFill>
                  <a:srgbClr val="056B11"/>
                </a:solidFill>
              </a:rPr>
              <a:t>dynamic</a:t>
            </a:r>
            <a:r>
              <a:rPr lang="en-US" sz="4000"/>
              <a:t> natural body in which plants grow, composed of mineral and organic materials, air, water, and living organisms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6B6D-3A88-4F4D-BB51-83C3DB9A4B27}" type="slidenum">
              <a:rPr lang="en-US"/>
              <a:pPr/>
              <a:t>61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dynamic </a:t>
            </a:r>
            <a:r>
              <a:rPr lang="en-US" sz="4000">
                <a:solidFill>
                  <a:srgbClr val="056B11"/>
                </a:solidFill>
              </a:rPr>
              <a:t>natural</a:t>
            </a:r>
            <a:r>
              <a:rPr lang="en-US" sz="4000"/>
              <a:t> body in which plants grow, composed of mineral and organic materials, air, water, and living organisms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89F-4FD8-458B-BCE1-DB0032C2C96F}" type="slidenum">
              <a:rPr lang="en-US"/>
              <a:pPr/>
              <a:t>62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dynamic natural body </a:t>
            </a:r>
            <a:r>
              <a:rPr lang="en-US" sz="4000">
                <a:solidFill>
                  <a:srgbClr val="056B11"/>
                </a:solidFill>
              </a:rPr>
              <a:t>in which plants grow</a:t>
            </a:r>
            <a:r>
              <a:rPr lang="en-US" sz="4000"/>
              <a:t>, composed of mineral and organic materials, air, water, and living organisms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9ADC-1448-45AD-B0E4-A1F126E1B7D9}" type="slidenum">
              <a:rPr lang="en-US"/>
              <a:pPr/>
              <a:t>63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dynamic natural body in which plants grow, composed of </a:t>
            </a:r>
            <a:r>
              <a:rPr lang="en-US" sz="4000">
                <a:solidFill>
                  <a:srgbClr val="056B11"/>
                </a:solidFill>
              </a:rPr>
              <a:t>mineral</a:t>
            </a:r>
            <a:r>
              <a:rPr lang="en-US" sz="4000"/>
              <a:t> and organic materials, air, water, and living organisms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8F51-4EEB-4880-A7A3-01449A3F94A2}" type="slidenum">
              <a:rPr lang="en-US"/>
              <a:pPr/>
              <a:t>64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dynamic natural body in which plants grow, composed of mineral and </a:t>
            </a:r>
            <a:r>
              <a:rPr lang="en-US" sz="4000">
                <a:solidFill>
                  <a:srgbClr val="056B11"/>
                </a:solidFill>
              </a:rPr>
              <a:t>organic materials</a:t>
            </a:r>
            <a:r>
              <a:rPr lang="en-US" sz="4000"/>
              <a:t>, air, water, and living organisms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000C-42A1-4FE0-9DDD-791D3DCD7A09}" type="slidenum">
              <a:rPr lang="en-US"/>
              <a:pPr/>
              <a:t>65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dynamic natural body in which plants grow, composed of mineral and organic materials, </a:t>
            </a:r>
            <a:r>
              <a:rPr lang="en-US" sz="4000">
                <a:solidFill>
                  <a:srgbClr val="056B11"/>
                </a:solidFill>
              </a:rPr>
              <a:t>air</a:t>
            </a:r>
            <a:r>
              <a:rPr lang="en-US" sz="4000"/>
              <a:t>, water, and living organisms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5377-BC33-47A2-9F53-D7F898C38EF1}" type="slidenum">
              <a:rPr lang="en-US"/>
              <a:pPr/>
              <a:t>66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dynamic natural body in which plants grow, composed of mineral and organic materials, air, </a:t>
            </a:r>
            <a:r>
              <a:rPr lang="en-US" sz="4000">
                <a:solidFill>
                  <a:srgbClr val="056B11"/>
                </a:solidFill>
              </a:rPr>
              <a:t>water</a:t>
            </a:r>
            <a:r>
              <a:rPr lang="en-US" sz="4000"/>
              <a:t>, and living organisms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105-A9CA-4AC5-842F-BB408FA2DF95}" type="slidenum">
              <a:rPr lang="en-US"/>
              <a:pPr/>
              <a:t>67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dynamic natural body in which plants grow, composed of mineral and organic materials, air, water, and </a:t>
            </a:r>
            <a:r>
              <a:rPr lang="en-US" sz="4000">
                <a:solidFill>
                  <a:srgbClr val="056B11"/>
                </a:solidFill>
              </a:rPr>
              <a:t>living organisms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CBB0-151C-4D18-AE54-1BD0C1A34587}" type="slidenum">
              <a:rPr lang="en-US"/>
              <a:pPr/>
              <a:t>68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745162"/>
          </a:xfrm>
        </p:spPr>
        <p:txBody>
          <a:bodyPr/>
          <a:lstStyle/>
          <a:p>
            <a:r>
              <a:rPr lang="en-US" sz="6000"/>
              <a:t>Soil: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>A</a:t>
            </a:r>
            <a:r>
              <a:rPr lang="en-US" sz="4000"/>
              <a:t> dynamic natural body in which plants grow, composed of mineral and organic materials, air, water, and living organisms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01F0-0250-4157-83AA-BCCFA3B7928E}" type="slidenum">
              <a:rPr lang="en-US"/>
              <a:pPr/>
              <a:t>69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4983162"/>
          </a:xfrm>
        </p:spPr>
        <p:txBody>
          <a:bodyPr/>
          <a:lstStyle/>
          <a:p>
            <a:r>
              <a:rPr lang="en-US" sz="6000"/>
              <a:t>Soil Forming Factors:</a:t>
            </a:r>
            <a:br>
              <a:rPr lang="en-US" sz="6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Parent Material</a:t>
            </a:r>
            <a:br>
              <a:rPr lang="en-US" sz="4000"/>
            </a:br>
            <a:r>
              <a:rPr lang="en-US" sz="4000"/>
              <a:t>Climate</a:t>
            </a:r>
            <a:br>
              <a:rPr lang="en-US" sz="4000"/>
            </a:br>
            <a:r>
              <a:rPr lang="en-US" sz="4000"/>
              <a:t>Living Organisms</a:t>
            </a:r>
            <a:br>
              <a:rPr lang="en-US" sz="4000"/>
            </a:br>
            <a:r>
              <a:rPr lang="en-US" sz="4000"/>
              <a:t>Topography</a:t>
            </a:r>
            <a:br>
              <a:rPr lang="en-US" sz="4000"/>
            </a:br>
            <a:r>
              <a:rPr lang="en-US" sz="4000"/>
              <a:t>Time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279525" y="5807075"/>
            <a:ext cx="6586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3300"/>
                </a:solidFill>
              </a:rPr>
              <a:t>All soil forming factors interact!!!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6D5D-3BC4-46E1-A7A5-A02048381FEB}" type="slidenum">
              <a:rPr lang="en-US"/>
              <a:pPr/>
              <a:t>7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Plant tissue composition by weight: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210550" cy="4876800"/>
          </a:xfrm>
        </p:spPr>
        <p:txBody>
          <a:bodyPr/>
          <a:lstStyle/>
          <a:p>
            <a:r>
              <a:rPr lang="en-US"/>
              <a:t>Fresh herbaceous tissue is 80-85% water</a:t>
            </a:r>
          </a:p>
          <a:p>
            <a:r>
              <a:rPr lang="en-US">
                <a:solidFill>
                  <a:schemeClr val="bg2"/>
                </a:solidFill>
              </a:rPr>
              <a:t>Little water is incorporated into plant tissue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What does water contribute to tissue???</a:t>
            </a:r>
          </a:p>
          <a:p>
            <a:r>
              <a:rPr lang="en-US">
                <a:solidFill>
                  <a:schemeClr val="bg2"/>
                </a:solidFill>
              </a:rPr>
              <a:t>Most water is in the cell solution, in the vacuoles, or passing through in the transpiration 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BEF7-616E-477B-911E-0E608A27C9B8}" type="slidenum">
              <a:rPr lang="en-US"/>
              <a:pPr/>
              <a:t>70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 Material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 substrate from which soil forms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/>
              <a:t>May be bedrock or some deposited material (sediments, organic material…)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/>
              <a:t>Determines soil texture, mineral content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/>
              <a:t>Influences soil structure and 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CAC7-A804-444A-9FD0-47B6D4FDFBCF}" type="slidenum">
              <a:rPr lang="en-US"/>
              <a:pPr/>
              <a:t>71</a:t>
            </a:fld>
            <a:endParaRPr lang="en-US"/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349250" y="5791200"/>
            <a:ext cx="381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Igneous rocks form from molten rock</a:t>
            </a: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4648200" y="2362200"/>
            <a:ext cx="449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dirty="0"/>
              <a:t>Sedimentary rocks form from deposited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8C322-2A0E-4EBE-AFA9-70F8C6C5BE9A}" type="slidenum">
              <a:rPr lang="en-US"/>
              <a:pPr/>
              <a:t>72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96963"/>
          </a:xfrm>
        </p:spPr>
        <p:txBody>
          <a:bodyPr/>
          <a:lstStyle/>
          <a:p>
            <a:r>
              <a:rPr lang="en-US" sz="2800"/>
              <a:t>Metamorphic rocks form from igneous or sedimentary rocks that have been altered by heat and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CA61-826C-4D98-986D-6BE87F50614C}" type="slidenum">
              <a:rPr lang="en-US"/>
              <a:pPr/>
              <a:t>73</a:t>
            </a:fld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7475"/>
            <a:ext cx="9144000" cy="990600"/>
          </a:xfrm>
        </p:spPr>
        <p:txBody>
          <a:bodyPr/>
          <a:lstStyle/>
          <a:p>
            <a:r>
              <a:rPr lang="en-US" sz="2800"/>
              <a:t>In the Charleston area, our soils form from unconsolidated Coastal Plain sediments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6044-C4D0-4783-90D6-272A1E1924BE}" type="slidenum">
              <a:rPr lang="en-US"/>
              <a:pPr/>
              <a:t>74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Why???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02E1-76AB-472D-B384-FEF56934BD6A}" type="slidenum">
              <a:rPr lang="en-US"/>
              <a:pPr/>
              <a:t>75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dirty="0"/>
              <a:t>Why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A70C-4178-4461-BE7E-7A8675BCE2C9}" type="slidenum">
              <a:rPr lang="en-US"/>
              <a:pPr/>
              <a:t>76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8A10-853E-44D4-B9E6-FCB5E784F931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8758-F94D-4BE7-93D9-F964F2B2C0C8}" type="slidenum">
              <a:rPr lang="en-US"/>
              <a:pPr/>
              <a:t>78</a:t>
            </a:fld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66688" y="460375"/>
            <a:ext cx="2667000" cy="588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PM determines soil texture = percentage of sand, silt and clay 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r>
              <a:rPr lang="en-US" sz="2800"/>
              <a:t>Loam soils have ~ equal percentage of each texture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28CB-3115-4DE0-88C7-6CE8722B2B2F}" type="slidenum">
              <a:rPr lang="en-US"/>
              <a:pPr/>
              <a:t>79</a:t>
            </a:fld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2000" y="2073275"/>
            <a:ext cx="108267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7200"/>
              <a:t>CLAY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B4BC-4434-42C6-9617-F7F0F769DA64}" type="slidenum">
              <a:rPr lang="en-US"/>
              <a:pPr/>
              <a:t>8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Does wood have such a high percentage of water???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C5323-6D6D-473A-A5B8-C412D35DFB90}" type="slidenum">
              <a:rPr lang="en-US"/>
              <a:pPr/>
              <a:t>80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Clays are especially important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/>
              <a:t>Tiny (&lt;2um)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Huge surface area per unit mass (1000X more than same volume of sand)</a:t>
            </a:r>
          </a:p>
          <a:p>
            <a:endParaRPr lang="en-US"/>
          </a:p>
          <a:p>
            <a:r>
              <a:rPr lang="en-US"/>
              <a:t>Typically platy in structure = vast additional internal surface area (800 m</a:t>
            </a:r>
            <a:r>
              <a:rPr lang="en-US" baseline="30000"/>
              <a:t>2</a:t>
            </a:r>
            <a:r>
              <a:rPr lang="en-US"/>
              <a:t>/gm)</a:t>
            </a:r>
          </a:p>
          <a:p>
            <a:endParaRPr lang="en-US"/>
          </a:p>
          <a:p>
            <a:r>
              <a:rPr lang="en-US"/>
              <a:t>Typically clay minerals carry a negative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FD44-F639-4424-B166-C76B24B46B92}" type="slidenum">
              <a:rPr lang="en-US"/>
              <a:pPr/>
              <a:t>81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is a huge surface area of negative charge important to soil fertility???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547E-BDF6-48FE-8011-6EAE9F001E31}" type="slidenum">
              <a:rPr lang="en-US"/>
              <a:pPr/>
              <a:t>82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is a huge surface area of negative charge important to soil fertility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D694-3D74-4068-8F70-0AFB4C2ED6CF}" type="slidenum">
              <a:rPr lang="en-US"/>
              <a:pPr/>
              <a:t>83</a:t>
            </a:fld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84150" y="927100"/>
            <a:ext cx="3048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Most clays carry negative charge on both external and internal surfaces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30C0-99EA-42F9-A741-F2D3F72289C3}" type="slidenum">
              <a:rPr lang="en-US"/>
              <a:pPr/>
              <a:t>84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229600" cy="1325563"/>
          </a:xfrm>
        </p:spPr>
        <p:txBody>
          <a:bodyPr/>
          <a:lstStyle/>
          <a:p>
            <a:r>
              <a:rPr lang="en-US" sz="4000"/>
              <a:t>Cation Exchange – remember the root cap – protons displace 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1548-3F9E-45FD-8236-3121B3673DED}" type="slidenum">
              <a:rPr lang="en-US"/>
              <a:pPr/>
              <a:t>85</a:t>
            </a:fld>
            <a:endParaRPr lang="en-US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36525" y="457200"/>
            <a:ext cx="2835275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Texture also influences soil moisture – clays hold onto more water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Small pore size and negative charge</a:t>
            </a:r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r>
              <a:rPr lang="en-US"/>
              <a:t>Relationship between soil texture, field capacity and water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/>
          <a:lstStyle/>
          <a:p>
            <a:r>
              <a:rPr lang="en-US" dirty="0" smtClean="0"/>
              <a:t>Determine soil texture</a:t>
            </a:r>
          </a:p>
          <a:p>
            <a:r>
              <a:rPr lang="en-US" dirty="0" smtClean="0"/>
              <a:t>Take some soil from your jar and dampen slightly – use the flow chart</a:t>
            </a:r>
          </a:p>
          <a:p>
            <a:r>
              <a:rPr lang="en-US" dirty="0" smtClean="0"/>
              <a:t>Mix the soil with your hands – can you make a firm ball of soil???</a:t>
            </a:r>
          </a:p>
          <a:p>
            <a:r>
              <a:rPr lang="en-US" dirty="0" smtClean="0"/>
              <a:t>Can you make a ribbon of clay with your fingers???</a:t>
            </a:r>
          </a:p>
          <a:p>
            <a:r>
              <a:rPr lang="en-US" dirty="0" smtClean="0"/>
              <a:t>Rub a bit of soil between your fingers – can you feel the grit of sand???  The powder of silt and clay???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8463-1639-44A0-AD84-02D18C01A982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7176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r>
              <a:rPr lang="en-US" dirty="0" smtClean="0"/>
              <a:t>Add water to your jar and shake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Have a ruler ready</a:t>
            </a:r>
          </a:p>
          <a:p>
            <a:r>
              <a:rPr lang="en-US" dirty="0" smtClean="0"/>
              <a:t>Set the jar down and mark the time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Measure sediments after 40 seconds = sand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Measure again at 30 minutes = sand + silt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Remainder is clay – we may have to wait until tomorrow to get final measurements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Divide the depth of each layer by the total to get percentage of sand, silt and clay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 textural triangle to determine soil texture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CE9A-A6F3-4E45-BB53-FFC94A946C60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977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C511-BC4B-4E77-AE52-42B8E553E5C3}" type="slidenum">
              <a:rPr lang="en-US"/>
              <a:pPr/>
              <a:t>88</a:t>
            </a:fld>
            <a:endParaRPr lang="en-US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 rot="10800000" flipV="1">
            <a:off x="0" y="1247775"/>
            <a:ext cx="22161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Parent materials are weathered by other soil forming factors to form soil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5115-04AA-46B4-94DE-781EB1BEFF68}" type="slidenum">
              <a:rPr lang="en-US"/>
              <a:pPr/>
              <a:t>89</a:t>
            </a:fld>
            <a:endParaRPr lang="en-US"/>
          </a:p>
        </p:txBody>
      </p:sp>
      <p:sp>
        <p:nvSpPr>
          <p:cNvPr id="128002" name="Rectangle 2"/>
          <p:cNvSpPr>
            <a:spLocks noChangeArrowheads="1"/>
          </p:cNvSpPr>
          <p:nvPr/>
        </p:nvSpPr>
        <p:spPr bwMode="auto">
          <a:xfrm rot="10800000" flipV="1">
            <a:off x="0" y="1219200"/>
            <a:ext cx="221932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Soils are typically layered, in horizons, because of downward movement of water, clays,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13BD-D5EC-49FB-A89A-D86B546AFC23}" type="slidenum">
              <a:rPr lang="en-US"/>
              <a:pPr/>
              <a:t>9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wood have such a high percentage of water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E8B3-F620-4BA9-A382-8C322755CC73}" type="slidenum">
              <a:rPr lang="en-US"/>
              <a:pPr/>
              <a:t>90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soil horizon has the most biological activity???</a:t>
            </a:r>
          </a:p>
          <a:p>
            <a:r>
              <a:rPr lang="en-US"/>
              <a:t>Why???</a:t>
            </a:r>
          </a:p>
        </p:txBody>
      </p:sp>
      <p:sp>
        <p:nvSpPr>
          <p:cNvPr id="253976" name="Text Box 24"/>
          <p:cNvSpPr txBox="1">
            <a:spLocks noChangeArrowheads="1"/>
          </p:cNvSpPr>
          <p:nvPr/>
        </p:nvSpPr>
        <p:spPr bwMode="auto">
          <a:xfrm>
            <a:off x="5810250" y="3043238"/>
            <a:ext cx="361950" cy="335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  <a:p>
            <a:endParaRPr lang="en-US" sz="1600"/>
          </a:p>
          <a:p>
            <a:r>
              <a:rPr lang="en-US"/>
              <a:t>A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B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48A-A246-472C-90A8-2A36464368BD}" type="slidenum">
              <a:rPr lang="en-US"/>
              <a:pPr/>
              <a:t>91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soil horizon has the most biological activity???</a:t>
            </a:r>
          </a:p>
          <a:p>
            <a:r>
              <a:rPr lang="en-US" dirty="0" smtClean="0"/>
              <a:t>Why???</a:t>
            </a:r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6BA-B6E9-4283-8E1A-5FEB6A8F7D2D}" type="slidenum">
              <a:rPr lang="en-US"/>
              <a:pPr/>
              <a:t>92</a:t>
            </a:fld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2725" y="549275"/>
            <a:ext cx="2759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“A” Horizon</a:t>
            </a:r>
          </a:p>
          <a:p>
            <a:pPr algn="ctr"/>
            <a:endParaRPr lang="en-US" sz="3600"/>
          </a:p>
          <a:p>
            <a:pPr algn="ctr"/>
            <a:r>
              <a:rPr lang="en-US" sz="2800"/>
              <a:t>The topsoil is the most biologically active horizon – more air, water and organic materials from the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8DBA-73A0-4B92-86BD-970E651B72F0}" type="slidenum">
              <a:rPr lang="en-US"/>
              <a:pPr/>
              <a:t>93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r>
              <a:rPr lang="en-US" sz="3600"/>
              <a:t>Soil Profile – a cut that reveals the horizons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D480-FB44-49F5-A684-905EEB1101F1}" type="slidenum">
              <a:rPr lang="en-US"/>
              <a:pPr/>
              <a:t>94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Climate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Primarily temperature and precipitation patterns</a:t>
            </a:r>
          </a:p>
          <a:p>
            <a:r>
              <a:rPr lang="en-US"/>
              <a:t>Temperature controls freeze-thaw cycles that contribute to physical weathering</a:t>
            </a:r>
          </a:p>
          <a:p>
            <a:r>
              <a:rPr lang="en-US"/>
              <a:t>Temperature also affects the rate of biochemical reactions</a:t>
            </a:r>
          </a:p>
          <a:p>
            <a:r>
              <a:rPr lang="en-US"/>
              <a:t>Temperature also affects the rate of decomposition by fungi, bacteria, and other living 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BCAF-7ECF-4887-903D-414B600FD43D}" type="slidenum">
              <a:rPr lang="en-US"/>
              <a:pPr/>
              <a:t>95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Climate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Precipitation contributes to soil moisture, which affects plant growth and the activity of decomposing organisms</a:t>
            </a:r>
          </a:p>
          <a:p>
            <a:r>
              <a:rPr lang="en-US"/>
              <a:t>Precipitation affects erosion (the physical loss of soil particles) and leaching (chemical losses from the soil solution as water passes through the soil – this contributes to profile formation)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1E-8725-448B-A915-B463D6818254}" type="slidenum">
              <a:rPr lang="en-US"/>
              <a:pPr/>
              <a:t>96</a:t>
            </a:fld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12725"/>
            <a:ext cx="9144000" cy="487363"/>
          </a:xfrm>
        </p:spPr>
        <p:txBody>
          <a:bodyPr/>
          <a:lstStyle/>
          <a:p>
            <a:r>
              <a:rPr lang="en-US" sz="2800"/>
              <a:t>Major biomes are determined by climate – microclimate is also important in soil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6D92-269C-4DFE-9EE5-E550E309AC31}" type="slidenum">
              <a:rPr lang="en-US"/>
              <a:pPr/>
              <a:t>97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Living Organisms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Macro-organisms, including plants and animals</a:t>
            </a:r>
          </a:p>
          <a:p>
            <a:r>
              <a:rPr lang="en-US"/>
              <a:t>Micro-organisms, including bacteria, fungi, single-celled “protists”, and micro-fauna</a:t>
            </a:r>
          </a:p>
          <a:p>
            <a:r>
              <a:rPr lang="en-US"/>
              <a:t>Human activity typically results in abrupt and very negative changes to soil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C38-0C43-4AF7-825A-D3D36B8C5A4C}" type="slidenum">
              <a:rPr lang="en-US"/>
              <a:pPr/>
              <a:t>98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Living Organisms – Plants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Contribute organic material – both from above (shoots) and below (roots), and both sources affect horizonation</a:t>
            </a:r>
          </a:p>
          <a:p>
            <a:pPr>
              <a:lnSpc>
                <a:spcPct val="90000"/>
              </a:lnSpc>
            </a:pPr>
            <a:r>
              <a:rPr lang="en-US"/>
              <a:t>Help to mix the soil – root channels, wind throws</a:t>
            </a:r>
          </a:p>
          <a:p>
            <a:pPr>
              <a:lnSpc>
                <a:spcPct val="90000"/>
              </a:lnSpc>
            </a:pPr>
            <a:r>
              <a:rPr lang="en-US"/>
              <a:t>Cycle nutrients from soil to plant and back (sometimes through animals, always through decomposers)</a:t>
            </a:r>
          </a:p>
          <a:p>
            <a:pPr>
              <a:lnSpc>
                <a:spcPct val="90000"/>
              </a:lnSpc>
            </a:pPr>
            <a:r>
              <a:rPr lang="en-US"/>
              <a:t>Help prevent soil erosion by breaking the force of rain, providing a litter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0586-CC98-4723-AD18-886C66E06FD4}" type="slidenum">
              <a:rPr lang="en-US"/>
              <a:pPr/>
              <a:t>99</a:t>
            </a:fld>
            <a:endParaRPr 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6838" y="1131888"/>
            <a:ext cx="24384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Same parent material will develop into a different soil under different plant communities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10443</TotalTime>
  <Words>3246</Words>
  <Application>Microsoft Office PowerPoint</Application>
  <PresentationFormat>On-screen Show (4:3)</PresentationFormat>
  <Paragraphs>584</Paragraphs>
  <Slides>140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140</vt:i4>
      </vt:variant>
    </vt:vector>
  </HeadingPairs>
  <TitlesOfParts>
    <vt:vector size="141" baseType="lpstr">
      <vt:lpstr>Default Design</vt:lpstr>
      <vt:lpstr>Lecture #6 – Plant Nutrition and Soils</vt:lpstr>
      <vt:lpstr>Key Concepts:</vt:lpstr>
      <vt:lpstr>Resource requirements for plant growth???</vt:lpstr>
      <vt:lpstr>Where do plants get these resources???</vt:lpstr>
      <vt:lpstr>Where do plants get these resources???</vt:lpstr>
      <vt:lpstr>PowerPoint Presentation</vt:lpstr>
      <vt:lpstr>Plant tissue composition by weight:</vt:lpstr>
      <vt:lpstr>Critical Thinking</vt:lpstr>
      <vt:lpstr>Critical Thinking</vt:lpstr>
      <vt:lpstr>Plant tissue composition by weight:</vt:lpstr>
      <vt:lpstr>Plant tissue composition by weight:</vt:lpstr>
      <vt:lpstr>Plant tissue composition by weight:</vt:lpstr>
      <vt:lpstr>DRY plant tissue composition by weight:</vt:lpstr>
      <vt:lpstr>DRY plant tissue composition by weight:</vt:lpstr>
      <vt:lpstr>DRY plant tissue composition by weight:</vt:lpstr>
      <vt:lpstr>DRY plant tissue composition by weight:</vt:lpstr>
      <vt:lpstr>C, H, O – source and fate in photosynthesis</vt:lpstr>
      <vt:lpstr>DRY plant tissue composition by weight:</vt:lpstr>
      <vt:lpstr>Critical Thinking</vt:lpstr>
      <vt:lpstr>Critical Thinking</vt:lpstr>
      <vt:lpstr>Essential Elements</vt:lpstr>
      <vt:lpstr>Essential elements in structural plant components:</vt:lpstr>
      <vt:lpstr>Essential elements in structural plant components:</vt:lpstr>
      <vt:lpstr>Essential elements in structural plant components:</vt:lpstr>
      <vt:lpstr>Essential elements for metabolic processes:</vt:lpstr>
      <vt:lpstr>Essential elements for metabolic processes:</vt:lpstr>
      <vt:lpstr>Essential elements for metabolic processes:</vt:lpstr>
      <vt:lpstr>Macro Nutrients vs. Micro Nutrients</vt:lpstr>
      <vt:lpstr>Study table in book!</vt:lpstr>
      <vt:lpstr>Memory device in honor of my friend and mentor, Dr. Chuck Davey – celebrated in 2006 for 50 years of service to soil science!!!</vt:lpstr>
      <vt:lpstr>Some minerals required, some by chance…</vt:lpstr>
      <vt:lpstr>Critical Thinking</vt:lpstr>
      <vt:lpstr>Critical Thinking</vt:lpstr>
      <vt:lpstr>Critical Thinking</vt:lpstr>
      <vt:lpstr>Critical Thinking</vt:lpstr>
      <vt:lpstr>All plants will exhibit signs of deficiencies…..</vt:lpstr>
      <vt:lpstr>Critical Thinking</vt:lpstr>
      <vt:lpstr>Critical Thinking</vt:lpstr>
      <vt:lpstr>Critical Thinking</vt:lpstr>
      <vt:lpstr>PowerPoint Presentation</vt:lpstr>
      <vt:lpstr>Critical Thinking</vt:lpstr>
      <vt:lpstr>Critical Thinking</vt:lpstr>
      <vt:lpstr>Most plants get most of their nutrients from the soil – absorbed through the roots</vt:lpstr>
      <vt:lpstr>Soil is not just Dirt!</vt:lpstr>
      <vt:lpstr>The results of deforestation are ecological, economic and social disaster (    )</vt:lpstr>
      <vt:lpstr>Removing the plants removes the soil’s protective “blanket” and erosion is almost inevitable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Compassionate Thinking</vt:lpstr>
      <vt:lpstr>Compassionate Thinking</vt:lpstr>
      <vt:lpstr>Soil:  A dynamic natural body in which plants grow, composed of mineral and organic materials, air, water, and living organisms </vt:lpstr>
      <vt:lpstr>Soil:  A dynamic natural body in which plants grow, composed of mineral and organic materials, air, water, and living organisms </vt:lpstr>
      <vt:lpstr>Soil:  A dynamic natural body in which plants grow, composed of mineral and organic materials, air, water, and living organisms </vt:lpstr>
      <vt:lpstr>Soil:  A dynamic natural body in which plants grow, composed of mineral and organic materials, air, water, and living organisms </vt:lpstr>
      <vt:lpstr>Soil:  A dynamic natural body in which plants grow, composed of mineral and organic materials, air, water, and living organisms </vt:lpstr>
      <vt:lpstr>Soil:  A dynamic natural body in which plants grow, composed of mineral and organic materials, air, water, and living organisms </vt:lpstr>
      <vt:lpstr>Soil:  A dynamic natural body in which plants grow, composed of mineral and organic materials, air, water, and living organisms </vt:lpstr>
      <vt:lpstr>Soil:  A dynamic natural body in which plants grow, composed of mineral and organic materials, air, water, and living organisms </vt:lpstr>
      <vt:lpstr>Soil:  A dynamic natural body in which plants grow, composed of mineral and organic materials, air, water, and living organisms </vt:lpstr>
      <vt:lpstr>Soil:  A dynamic natural body in which plants grow, composed of mineral and organic materials, air, water, and living organisms </vt:lpstr>
      <vt:lpstr>Soil Forming Factors:  Parent Material Climate Living Organisms Topography Time</vt:lpstr>
      <vt:lpstr>Parent Material</vt:lpstr>
      <vt:lpstr>PowerPoint Presentation</vt:lpstr>
      <vt:lpstr>Metamorphic rocks form from igneous or sedimentary rocks that have been altered by heat and pressure</vt:lpstr>
      <vt:lpstr>In the Charleston area, our soils form from unconsolidated Coastal Plain sediments </vt:lpstr>
      <vt:lpstr>Critical Thinking</vt:lpstr>
      <vt:lpstr>Critical Thinking</vt:lpstr>
      <vt:lpstr>PowerPoint Presentation</vt:lpstr>
      <vt:lpstr>PowerPoint Presentation</vt:lpstr>
      <vt:lpstr>PowerPoint Presentation</vt:lpstr>
      <vt:lpstr>PowerPoint Presentation</vt:lpstr>
      <vt:lpstr>Clays are especially important</vt:lpstr>
      <vt:lpstr>Critical Thinking</vt:lpstr>
      <vt:lpstr>Critical Thinking</vt:lpstr>
      <vt:lpstr>PowerPoint Presentation</vt:lpstr>
      <vt:lpstr>Cation Exchange – remember the root cap – protons displace cations</vt:lpstr>
      <vt:lpstr>PowerPoint Presentation</vt:lpstr>
      <vt:lpstr>Hands On</vt:lpstr>
      <vt:lpstr>Hands On</vt:lpstr>
      <vt:lpstr>PowerPoint Presentation</vt:lpstr>
      <vt:lpstr>PowerPoint Presentation</vt:lpstr>
      <vt:lpstr>Critical Thinking</vt:lpstr>
      <vt:lpstr>Critical Thinking</vt:lpstr>
      <vt:lpstr>PowerPoint Presentation</vt:lpstr>
      <vt:lpstr>Soil Profile – a cut that reveals the horizons</vt:lpstr>
      <vt:lpstr>Climate</vt:lpstr>
      <vt:lpstr>Climate</vt:lpstr>
      <vt:lpstr>Major biomes are determined by climate – microclimate is also important in soil development</vt:lpstr>
      <vt:lpstr>Living Organisms</vt:lpstr>
      <vt:lpstr>Living Organisms – Plants</vt:lpstr>
      <vt:lpstr>PowerPoint Presentation</vt:lpstr>
      <vt:lpstr>Critical Thinking</vt:lpstr>
      <vt:lpstr>Critical Thinking</vt:lpstr>
      <vt:lpstr>Living Organisms – Animals</vt:lpstr>
      <vt:lpstr>Critical Thinking</vt:lpstr>
      <vt:lpstr>Critical Thinking</vt:lpstr>
      <vt:lpstr>PowerPoint Presentation</vt:lpstr>
      <vt:lpstr>Living Organisms – Micro-orgs</vt:lpstr>
      <vt:lpstr>PowerPoint Presentation</vt:lpstr>
      <vt:lpstr>Living Organisms – Micro-orgs</vt:lpstr>
      <vt:lpstr>N-fixing bacteria in symbiotic mutualisms, mostly with legumes</vt:lpstr>
      <vt:lpstr>N-fixing bacteria in trees!</vt:lpstr>
      <vt:lpstr>Living Organisms – Micro-orgs</vt:lpstr>
      <vt:lpstr>Critical Thinking</vt:lpstr>
      <vt:lpstr>Critical Thinking</vt:lpstr>
      <vt:lpstr>PowerPoint Presentation</vt:lpstr>
      <vt:lpstr>Hands On</vt:lpstr>
      <vt:lpstr>Living Organisms – The human impact</vt:lpstr>
      <vt:lpstr>Topography – the shape of the land</vt:lpstr>
      <vt:lpstr>Topography – the shape of the land</vt:lpstr>
      <vt:lpstr>PowerPoint Presentation</vt:lpstr>
      <vt:lpstr>Critical Thinking</vt:lpstr>
      <vt:lpstr>Critical Thinking</vt:lpstr>
      <vt:lpstr>Topography – the shape of the land</vt:lpstr>
      <vt:lpstr>Orographic lifting makes it rain</vt:lpstr>
      <vt:lpstr>Critical Thinking</vt:lpstr>
      <vt:lpstr>Critical Thinking</vt:lpstr>
      <vt:lpstr>Critical Thinking</vt:lpstr>
      <vt:lpstr>Orographic lifting causes cooling and precipitation, rain shadow to the leeward</vt:lpstr>
      <vt:lpstr>Topography – the shape of the land</vt:lpstr>
      <vt:lpstr>PowerPoint Presentation</vt:lpstr>
      <vt:lpstr>Hands On</vt:lpstr>
      <vt:lpstr>Time….</vt:lpstr>
      <vt:lpstr>Soil development on glacial till</vt:lpstr>
      <vt:lpstr>Soil Forming Factors:  Parent Material Climate Living Organisms Topography Time</vt:lpstr>
      <vt:lpstr>The Rhizosphere</vt:lpstr>
      <vt:lpstr>The rhizosphere is the zone of cation exchange, nutrient and water uptake</vt:lpstr>
      <vt:lpstr>The Rhizosphere</vt:lpstr>
      <vt:lpstr>Some plants use alternate methods to absorb some nutrients</vt:lpstr>
      <vt:lpstr>Key Concepts:  QUESTIONS???</vt:lpstr>
      <vt:lpstr>Hands On</vt:lpstr>
      <vt:lpstr>Extra Credit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493</cp:revision>
  <dcterms:created xsi:type="dcterms:W3CDTF">2003-10-08T02:51:57Z</dcterms:created>
  <dcterms:modified xsi:type="dcterms:W3CDTF">2011-07-13T09:43:01Z</dcterms:modified>
</cp:coreProperties>
</file>