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6"/>
  </p:notesMasterIdLst>
  <p:sldIdLst>
    <p:sldId id="288" r:id="rId2"/>
    <p:sldId id="371" r:id="rId3"/>
    <p:sldId id="289" r:id="rId4"/>
    <p:sldId id="256" r:id="rId5"/>
    <p:sldId id="296" r:id="rId6"/>
    <p:sldId id="299" r:id="rId7"/>
    <p:sldId id="300" r:id="rId8"/>
    <p:sldId id="320" r:id="rId9"/>
    <p:sldId id="297" r:id="rId10"/>
    <p:sldId id="381" r:id="rId11"/>
    <p:sldId id="291" r:id="rId12"/>
    <p:sldId id="294" r:id="rId13"/>
    <p:sldId id="280" r:id="rId14"/>
    <p:sldId id="415" r:id="rId15"/>
    <p:sldId id="409" r:id="rId16"/>
    <p:sldId id="410" r:id="rId17"/>
    <p:sldId id="344" r:id="rId18"/>
    <p:sldId id="295" r:id="rId19"/>
    <p:sldId id="292" r:id="rId20"/>
    <p:sldId id="302" r:id="rId21"/>
    <p:sldId id="303" r:id="rId22"/>
    <p:sldId id="304" r:id="rId23"/>
    <p:sldId id="308" r:id="rId24"/>
    <p:sldId id="310" r:id="rId25"/>
    <p:sldId id="327" r:id="rId26"/>
    <p:sldId id="305" r:id="rId27"/>
    <p:sldId id="309" r:id="rId28"/>
    <p:sldId id="311" r:id="rId29"/>
    <p:sldId id="328" r:id="rId30"/>
    <p:sldId id="306" r:id="rId31"/>
    <p:sldId id="312" r:id="rId32"/>
    <p:sldId id="315" r:id="rId33"/>
    <p:sldId id="329" r:id="rId34"/>
    <p:sldId id="314" r:id="rId35"/>
    <p:sldId id="460" r:id="rId36"/>
    <p:sldId id="386" r:id="rId37"/>
    <p:sldId id="281" r:id="rId38"/>
    <p:sldId id="413" r:id="rId39"/>
    <p:sldId id="387" r:id="rId40"/>
    <p:sldId id="330" r:id="rId41"/>
    <p:sldId id="411" r:id="rId42"/>
    <p:sldId id="318" r:id="rId43"/>
    <p:sldId id="293" r:id="rId44"/>
    <p:sldId id="456" r:id="rId45"/>
    <p:sldId id="263" r:id="rId46"/>
    <p:sldId id="325" r:id="rId47"/>
    <p:sldId id="388" r:id="rId48"/>
    <p:sldId id="323" r:id="rId49"/>
    <p:sldId id="416" r:id="rId50"/>
    <p:sldId id="417" r:id="rId51"/>
    <p:sldId id="257" r:id="rId52"/>
    <p:sldId id="419" r:id="rId53"/>
    <p:sldId id="276" r:id="rId54"/>
    <p:sldId id="435" r:id="rId55"/>
    <p:sldId id="390" r:id="rId56"/>
    <p:sldId id="326" r:id="rId57"/>
    <p:sldId id="420" r:id="rId58"/>
    <p:sldId id="421" r:id="rId59"/>
    <p:sldId id="422" r:id="rId60"/>
    <p:sldId id="423" r:id="rId61"/>
    <p:sldId id="424" r:id="rId62"/>
    <p:sldId id="283" r:id="rId63"/>
    <p:sldId id="425" r:id="rId64"/>
    <p:sldId id="426" r:id="rId65"/>
    <p:sldId id="331" r:id="rId66"/>
    <p:sldId id="395" r:id="rId67"/>
    <p:sldId id="374" r:id="rId68"/>
    <p:sldId id="394" r:id="rId69"/>
    <p:sldId id="338" r:id="rId70"/>
    <p:sldId id="368" r:id="rId71"/>
    <p:sldId id="332" r:id="rId72"/>
    <p:sldId id="427" r:id="rId73"/>
    <p:sldId id="428" r:id="rId74"/>
    <p:sldId id="339" r:id="rId75"/>
    <p:sldId id="284" r:id="rId76"/>
    <p:sldId id="335" r:id="rId77"/>
    <p:sldId id="430" r:id="rId78"/>
    <p:sldId id="429" r:id="rId79"/>
    <p:sldId id="373" r:id="rId80"/>
    <p:sldId id="396" r:id="rId81"/>
    <p:sldId id="461" r:id="rId82"/>
    <p:sldId id="462" r:id="rId83"/>
    <p:sldId id="431" r:id="rId84"/>
    <p:sldId id="432" r:id="rId85"/>
    <p:sldId id="433" r:id="rId86"/>
    <p:sldId id="434" r:id="rId87"/>
    <p:sldId id="337" r:id="rId88"/>
    <p:sldId id="258" r:id="rId89"/>
    <p:sldId id="347" r:id="rId90"/>
    <p:sldId id="346" r:id="rId91"/>
    <p:sldId id="366" r:id="rId92"/>
    <p:sldId id="345" r:id="rId93"/>
    <p:sldId id="285" r:id="rId94"/>
    <p:sldId id="343" r:id="rId95"/>
    <p:sldId id="267" r:id="rId96"/>
    <p:sldId id="436" r:id="rId97"/>
    <p:sldId id="274" r:id="rId98"/>
    <p:sldId id="268" r:id="rId99"/>
    <p:sldId id="369" r:id="rId100"/>
    <p:sldId id="463" r:id="rId101"/>
    <p:sldId id="340" r:id="rId102"/>
    <p:sldId id="352" r:id="rId103"/>
    <p:sldId id="365" r:id="rId104"/>
    <p:sldId id="364" r:id="rId105"/>
    <p:sldId id="279" r:id="rId106"/>
    <p:sldId id="356" r:id="rId107"/>
    <p:sldId id="437" r:id="rId108"/>
    <p:sldId id="438" r:id="rId109"/>
    <p:sldId id="357" r:id="rId110"/>
    <p:sldId id="439" r:id="rId111"/>
    <p:sldId id="440" r:id="rId112"/>
    <p:sldId id="445" r:id="rId113"/>
    <p:sldId id="441" r:id="rId114"/>
    <p:sldId id="442" r:id="rId115"/>
    <p:sldId id="443" r:id="rId116"/>
    <p:sldId id="444" r:id="rId117"/>
    <p:sldId id="358" r:id="rId118"/>
    <p:sldId id="359" r:id="rId119"/>
    <p:sldId id="360" r:id="rId120"/>
    <p:sldId id="361" r:id="rId121"/>
    <p:sldId id="446" r:id="rId122"/>
    <p:sldId id="447" r:id="rId123"/>
    <p:sldId id="362" r:id="rId124"/>
    <p:sldId id="448" r:id="rId125"/>
    <p:sldId id="449" r:id="rId126"/>
    <p:sldId id="451" r:id="rId127"/>
    <p:sldId id="363" r:id="rId128"/>
    <p:sldId id="454" r:id="rId129"/>
    <p:sldId id="453" r:id="rId130"/>
    <p:sldId id="277" r:id="rId131"/>
    <p:sldId id="455" r:id="rId132"/>
    <p:sldId id="452" r:id="rId133"/>
    <p:sldId id="407" r:id="rId134"/>
    <p:sldId id="464" r:id="rId1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99FF"/>
    <a:srgbClr val="003399"/>
    <a:srgbClr val="0000FF"/>
    <a:srgbClr val="0099FF"/>
    <a:srgbClr val="FF0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69B8F1-19C1-42F7-9BB8-3390F1B741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B43BE-BA1B-4517-993E-0C5D9741FF4F}" type="slidenum">
              <a:rPr lang="en-US"/>
              <a:pPr/>
              <a:t>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through plant also essential component of hydrological cycle.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38F72-6DBC-43EE-861E-A90CCE8704AE}" type="slidenum">
              <a:rPr lang="en-US"/>
              <a:pPr/>
              <a:t>43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moves readily through all these cell components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351DB-E5EF-4AD6-9FE4-F1072C502278}" type="slidenum">
              <a:rPr lang="en-US"/>
              <a:pPr/>
              <a:t>56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because we can’t see air does not mean it’s not there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E5A23-F1EB-4E40-8314-AE3D7773140A}" type="slidenum">
              <a:rPr lang="en-US"/>
              <a:pPr/>
              <a:t>61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Solar heating drives the process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2B0D9-622C-4967-950C-85F07B3EBD77}" type="slidenum">
              <a:rPr lang="en-US"/>
              <a:pPr/>
              <a:t>77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guatemala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FF58A-9226-4DB6-8059-775366E835A7}" type="slidenum">
              <a:rPr lang="en-US"/>
              <a:pPr/>
              <a:t>78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guatemala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6458B-D8FA-427B-979B-5D82BF7AB783}" type="slidenum">
              <a:rPr lang="en-US"/>
              <a:pPr/>
              <a:t>79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anger is NOT directed at you – you all are our best hope…..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3F0EC-AC8B-4256-BDD4-EE55814FDC24}" type="slidenum">
              <a:rPr lang="en-US"/>
              <a:pPr/>
              <a:t>80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C1A41-7A17-4203-AAFA-3C913ADEB7F7}" type="slidenum">
              <a:rPr lang="en-US"/>
              <a:pPr/>
              <a:t>106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doesn’t the sugar just flow back into the leaf cell???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B10EA-81E7-4B2C-8296-68F108AE2D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3F5A3-6FD8-4C60-95F2-9351C05C7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02D3-D074-4E05-A9F8-5229966B1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C30A58-1F12-45D8-98F3-B8A92AA50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B773E-498B-4067-AD39-125FD31EB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50E9-092B-46E4-A6D7-3D81212B1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E75-38D0-4D35-BF19-ACF251EDC9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946B-CCB0-4AA3-869C-6161D7BBE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87F2F-B224-4AEF-AE83-D6546FCDE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A4EBA-2C5C-496C-A8EF-7477569AE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D8514-3152-471A-8912-AEE2869C2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9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69CD3-8D35-4558-8F81-A1F9694E1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4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8F4C8C-58F8-466F-B496-874DFF25F5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2A48-6E1F-4254-9AEF-551B494B4F5E}" type="slidenum">
              <a:rPr lang="en-US"/>
              <a:pPr/>
              <a:t>1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#5 – Plant Transport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32766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waterfall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B71F-C640-47E5-9AEA-156019F68D7C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Potential (</a:t>
            </a:r>
            <a:r>
              <a:rPr lang="el-GR">
                <a:solidFill>
                  <a:schemeClr val="tx1"/>
                </a:solidFill>
              </a:rPr>
              <a:t>Ψ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/>
              <a:t>: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5888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Controls the movement of water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A measure of potential energy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Water always moves from an area of HIGH water potential to an area of LOW water potential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Controlled by </a:t>
            </a:r>
            <a:r>
              <a:rPr lang="en-US" dirty="0">
                <a:solidFill>
                  <a:srgbClr val="333399"/>
                </a:solidFill>
              </a:rPr>
              <a:t>physical pressure, solute concentration</a:t>
            </a:r>
            <a:r>
              <a:rPr lang="en-US" dirty="0"/>
              <a:t>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adhesion of water to cell structures and to soil particles, temperature, and gravity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175000" y="5805488"/>
            <a:ext cx="2643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4800">
                <a:solidFill>
                  <a:srgbClr val="333399"/>
                </a:solidFill>
                <a:cs typeface="Arial" pitchFamily="34" charset="0"/>
              </a:rPr>
              <a:t>Ψ</a:t>
            </a:r>
            <a:r>
              <a:rPr lang="en-US" sz="4800">
                <a:solidFill>
                  <a:srgbClr val="333399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Work with your team to make hypotheses about stomata number and placement on various types of leaves</a:t>
            </a:r>
          </a:p>
          <a:p>
            <a:r>
              <a:rPr lang="en-US" dirty="0" smtClean="0"/>
              <a:t>Use nail polish to make impressions of stomata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Put a tab of paper under the polish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Make a dry mount of the impression</a:t>
            </a:r>
          </a:p>
          <a:p>
            <a:r>
              <a:rPr lang="en-US" dirty="0" smtClean="0"/>
              <a:t>Count stomata in the field of view and estimate the number of stomata per mm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Be prepared to discuss your findings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4EBA-2C5C-496C-A8EF-7477569AE4E4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965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58B9-A69F-43E2-9802-7F4B6B71B573}" type="slidenum">
              <a:rPr lang="en-US"/>
              <a:pPr/>
              <a:t>101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Phloem Transport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of phloem sap is water (70% +)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Solutes in phloem sap are mostly carbohydrates, mostly sucrose for most plant species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Other solutes (ATP, mineral nutrients, amino acids, hormones, secondary metabolites, etc) can also be translocated in the phloem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Phloem transport driven by water potential gradients, but the gradients develop due to active transport – both P and s are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F2A-9893-49F4-88AA-B07D4FFEC1D4}" type="slidenum">
              <a:rPr lang="en-US"/>
              <a:pPr/>
              <a:t>102</a:t>
            </a:fld>
            <a:endParaRPr 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708525" y="1636713"/>
            <a:ext cx="3521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pressure flow model of phloem flow; this diagram is repeated throughout this section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Xylem transport is uni-directional, driven by solar heating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/>
              <a:t>Phloem flow is multi-directional, driven by active transport – </a:t>
            </a:r>
            <a:r>
              <a:rPr lang="en-US" sz="2800" b="1">
                <a:solidFill>
                  <a:srgbClr val="006600"/>
                </a:solidFill>
              </a:rPr>
              <a:t>source to sink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467D-9268-4222-94FC-6868E44BD70E}" type="slidenum">
              <a:rPr lang="en-US"/>
              <a:pPr/>
              <a:t>103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r>
              <a:rPr lang="en-US" sz="2800">
                <a:cs typeface="Arial" pitchFamily="34" charset="0"/>
              </a:rPr>
              <a:t>Sources can be leaves, stems or roots</a:t>
            </a:r>
          </a:p>
          <a:p>
            <a:r>
              <a:rPr lang="en-US" sz="2800">
                <a:cs typeface="Arial" pitchFamily="34" charset="0"/>
              </a:rPr>
              <a:t>Sinks can be leaves, stems, roots or reproductive parts (especially  seeds and fruits)</a:t>
            </a:r>
            <a:r>
              <a:rPr lang="en-US" sz="2800"/>
              <a:t> </a:t>
            </a:r>
            <a:endParaRPr lang="el-G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B50-11A7-4045-9189-52AAB7CBB2E3}" type="slidenum">
              <a:rPr lang="en-US"/>
              <a:pPr/>
              <a:t>104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Arial" pitchFamily="34" charset="0"/>
              </a:rPr>
              <a:t>Sources and sinks vary depending on metabolic activity, which varies daily and seasonally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Arial" pitchFamily="34" charset="0"/>
              </a:rPr>
              <a:t>Most sources supply the nearest sinks, but some take priority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3B44-44B8-4673-A0C3-EB573760FC38}" type="slidenum">
              <a:rPr lang="en-US"/>
              <a:pPr/>
              <a:t>105</a:t>
            </a:fld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60525" y="3694113"/>
            <a:ext cx="5730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the transport proteins that actively transport sucrose into the phloem cells from the leaf cells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782762"/>
          </a:xfrm>
        </p:spPr>
        <p:txBody>
          <a:bodyPr/>
          <a:lstStyle/>
          <a:p>
            <a:r>
              <a:rPr lang="en-US" sz="4000"/>
              <a:t>Active transport (uses ATP) builds high sugar concentration in sieve cells adjacent to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E9A7-F5B6-4F69-8B68-15B915F2F988}" type="slidenum">
              <a:rPr lang="en-US"/>
              <a:pPr/>
              <a:t>106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High [solute] at source end does what to </a:t>
            </a:r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???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FE89-DF2D-4FA1-A5CF-89A1DDA3F675}" type="slidenum">
              <a:rPr lang="en-US"/>
              <a:pPr/>
              <a:t>107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happens to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as s increases???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B8FC-067A-4B4D-BB41-9463E625C6DC}" type="slidenum">
              <a:rPr lang="en-US"/>
              <a:pPr/>
              <a:t>108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happens to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as s increases???</a:t>
            </a:r>
          </a:p>
          <a:p>
            <a:r>
              <a:rPr lang="en-US">
                <a:solidFill>
                  <a:schemeClr val="accent2"/>
                </a:solidFill>
              </a:rPr>
              <a:t>Water potential is reduced</a:t>
            </a:r>
          </a:p>
          <a:p>
            <a:r>
              <a:rPr lang="en-US">
                <a:solidFill>
                  <a:schemeClr val="accent2"/>
                </a:solidFill>
              </a:rPr>
              <a:t>This is what happens at the source end of the phloem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971-7401-4ED3-BDA9-9E2D128EEECF}" type="slidenum">
              <a:rPr lang="en-US"/>
              <a:pPr/>
              <a:t>109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High [solute] at source end decreases </a:t>
            </a:r>
            <a:r>
              <a:rPr lang="el-GR" sz="2800">
                <a:cs typeface="Arial" pitchFamily="34" charset="0"/>
              </a:rPr>
              <a:t>Ψ</a:t>
            </a:r>
            <a:endParaRPr lang="en-US" sz="2800">
              <a:cs typeface="Arial" pitchFamily="34" charset="0"/>
            </a:endParaRPr>
          </a:p>
          <a:p>
            <a:r>
              <a:rPr lang="en-US" sz="2800">
                <a:solidFill>
                  <a:schemeClr val="accent2"/>
                </a:solidFill>
                <a:cs typeface="Arial" pitchFamily="34" charset="0"/>
              </a:rPr>
              <a:t>What does water do???</a:t>
            </a:r>
            <a:endParaRPr lang="el-GR" sz="280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0293-2575-413A-A190-46D8E91354F7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– Pressure Potential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/>
              <a:t>By convention, set to zero in an open container of water (atmospheric pressure only)</a:t>
            </a:r>
          </a:p>
          <a:p>
            <a:r>
              <a:rPr lang="en-US"/>
              <a:t>In the plant cell, P can be positive, negative or zero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positive pressure is turgid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negative pressure is plasmolyzed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zero pressure is flaccid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6A47-4616-4C80-B749-57100366384D}" type="slidenum">
              <a:rPr lang="en-US"/>
              <a:pPr/>
              <a:t>110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decreases???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BE611-C3C0-4085-84DC-EF7EF740F8D7}" type="slidenum">
              <a:rPr lang="en-US"/>
              <a:pPr/>
              <a:t>111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decreases???</a:t>
            </a:r>
          </a:p>
          <a:p>
            <a:r>
              <a:rPr lang="en-US">
                <a:solidFill>
                  <a:schemeClr val="accent2"/>
                </a:solidFill>
              </a:rPr>
              <a:t>Water moves toward the area of lower water potential</a:t>
            </a:r>
          </a:p>
          <a:p>
            <a:r>
              <a:rPr lang="en-US">
                <a:solidFill>
                  <a:schemeClr val="accent2"/>
                </a:solidFill>
              </a:rPr>
              <a:t>This is what happens at the source end of the phloem</a:t>
            </a:r>
          </a:p>
          <a:p>
            <a:r>
              <a:rPr lang="en-US"/>
              <a:t>Where does the water come from???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730E-DB4A-4B03-A309-E3936B4082BD}" type="slidenum">
              <a:rPr lang="en-US"/>
              <a:pPr/>
              <a:t>112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Remember the water potential equation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decreases???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Water moves toward the area of lower water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This is what happens at the source end of the phloem</a:t>
            </a:r>
          </a:p>
          <a:p>
            <a:pPr>
              <a:lnSpc>
                <a:spcPct val="90000"/>
              </a:lnSpc>
            </a:pPr>
            <a:r>
              <a:rPr lang="en-US"/>
              <a:t>Where does the water come from???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The adjacent xylem – remember structure and function are related!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10-0C90-489A-A3F0-2478D1D2B6CE}" type="slidenum">
              <a:rPr lang="en-US"/>
              <a:pPr/>
              <a:t>113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114800"/>
          </a:xfrm>
        </p:spPr>
        <p:txBody>
          <a:bodyPr/>
          <a:lstStyle/>
          <a:p>
            <a:r>
              <a:rPr lang="en-US" sz="2800"/>
              <a:t>High [solute] at source end decreases </a:t>
            </a:r>
            <a:r>
              <a:rPr lang="el-GR" sz="2800">
                <a:cs typeface="Arial" pitchFamily="34" charset="0"/>
              </a:rPr>
              <a:t>Ψ</a:t>
            </a:r>
            <a:endParaRPr lang="en-US" sz="2800">
              <a:cs typeface="Arial" pitchFamily="34" charset="0"/>
            </a:endParaRPr>
          </a:p>
          <a:p>
            <a:r>
              <a:rPr lang="en-US" sz="2800">
                <a:cs typeface="Arial" pitchFamily="34" charset="0"/>
              </a:rPr>
              <a:t>Water moves into the source end of the phloem</a:t>
            </a:r>
          </a:p>
          <a:p>
            <a:r>
              <a:rPr lang="en-US" sz="2800">
                <a:solidFill>
                  <a:schemeClr val="accent2"/>
                </a:solidFill>
                <a:cs typeface="Arial" pitchFamily="34" charset="0"/>
              </a:rPr>
              <a:t>What does this do to P at the source end?</a:t>
            </a:r>
          </a:p>
        </p:txBody>
      </p:sp>
      <p:sp>
        <p:nvSpPr>
          <p:cNvPr id="228357" name="Oval 5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27F-74BD-48DF-8B2A-A0C0582CDA8A}" type="slidenum">
              <a:rPr lang="en-US"/>
              <a:pPr/>
              <a:t>114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will happen to water pressure in any plant cell as water moves in???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0EF0-8D7B-4133-BBDA-45A0C226B191}" type="slidenum">
              <a:rPr lang="en-US"/>
              <a:pPr/>
              <a:t>115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will happen to water pressure in any plant cell as water moves in???</a:t>
            </a:r>
          </a:p>
          <a:p>
            <a:r>
              <a:rPr lang="en-US">
                <a:solidFill>
                  <a:schemeClr val="accent2"/>
                </a:solidFill>
              </a:rPr>
              <a:t>It increases</a:t>
            </a:r>
          </a:p>
          <a:p>
            <a:r>
              <a:rPr lang="en-US"/>
              <a:t>Why???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D88B-69A6-459A-A9DA-33E9A218A219}" type="slidenum">
              <a:rPr lang="en-US"/>
              <a:pPr/>
              <a:t>116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will happen to water pressure in any plant cell as water moves in???</a:t>
            </a:r>
          </a:p>
          <a:p>
            <a:r>
              <a:rPr lang="en-US">
                <a:solidFill>
                  <a:schemeClr val="accent2"/>
                </a:solidFill>
              </a:rPr>
              <a:t>It increases</a:t>
            </a:r>
          </a:p>
          <a:p>
            <a:r>
              <a:rPr lang="en-US"/>
              <a:t>Why???</a:t>
            </a:r>
          </a:p>
          <a:p>
            <a:r>
              <a:rPr lang="en-US">
                <a:solidFill>
                  <a:schemeClr val="accent2"/>
                </a:solidFill>
              </a:rPr>
              <a:t>The cell wall limits expansion – it “pushes back”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F6-2D1B-4C8C-A3FF-F8B084A217D2}" type="slidenum">
              <a:rPr lang="en-US"/>
              <a:pPr/>
              <a:t>117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High [solute] at source end decreases </a:t>
            </a:r>
            <a:r>
              <a:rPr lang="el-GR" sz="2800">
                <a:cs typeface="Arial" pitchFamily="34" charset="0"/>
              </a:rPr>
              <a:t>Ψ</a:t>
            </a:r>
            <a:endParaRPr lang="en-US" sz="2800">
              <a:cs typeface="Arial" pitchFamily="34" charset="0"/>
            </a:endParaRPr>
          </a:p>
          <a:p>
            <a:r>
              <a:rPr lang="en-US" sz="2800">
                <a:cs typeface="Arial" pitchFamily="34" charset="0"/>
              </a:rPr>
              <a:t>Water moves into the source end of the phloem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cs typeface="Arial" pitchFamily="34" charset="0"/>
              </a:rPr>
              <a:t>This increases the pressure</a:t>
            </a:r>
            <a:endParaRPr lang="el-GR" sz="2400">
              <a:cs typeface="Arial" pitchFamily="34" charset="0"/>
            </a:endParaRP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E759-C901-4918-8F26-08B5672C7225}" type="slidenum">
              <a:rPr lang="en-US"/>
              <a:pPr/>
              <a:t>118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Increased pressure at source end causes phloem sap to move to any area of lower </a:t>
            </a:r>
            <a:r>
              <a:rPr lang="el-GR" sz="2800">
                <a:cs typeface="Arial" pitchFamily="34" charset="0"/>
              </a:rPr>
              <a:t>Ψ</a:t>
            </a:r>
            <a:r>
              <a:rPr lang="en-US" sz="2800">
                <a:cs typeface="Arial" pitchFamily="34" charset="0"/>
              </a:rPr>
              <a:t> </a:t>
            </a:r>
            <a:r>
              <a:rPr lang="en-US" sz="2800"/>
              <a:t>= sinks</a:t>
            </a:r>
            <a:endParaRPr lang="el-GR" sz="28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5410200" y="2590800"/>
            <a:ext cx="0" cy="2362200"/>
          </a:xfrm>
          <a:prstGeom prst="line">
            <a:avLst/>
          </a:prstGeom>
          <a:noFill/>
          <a:ln w="1905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151F-6571-4FDC-BBAB-0DC105EB24DD}" type="slidenum">
              <a:rPr lang="en-US"/>
              <a:pPr/>
              <a:t>119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At sink end, the sugars are removed by metabolism, by conversion to starch, or by active transport</a:t>
            </a:r>
            <a:endParaRPr lang="el-GR" sz="28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0010-F683-4451-B211-51950F347E07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50198" name="Group 22"/>
          <p:cNvGrpSpPr>
            <a:grpSpLocks/>
          </p:cNvGrpSpPr>
          <p:nvPr/>
        </p:nvGrpSpPr>
        <p:grpSpPr bwMode="auto">
          <a:xfrm>
            <a:off x="5334000" y="342900"/>
            <a:ext cx="2819400" cy="6172200"/>
            <a:chOff x="3360" y="216"/>
            <a:chExt cx="1776" cy="3888"/>
          </a:xfrm>
        </p:grpSpPr>
        <p:sp>
          <p:nvSpPr>
            <p:cNvPr id="50190" name="Freeform 14"/>
            <p:cNvSpPr>
              <a:spLocks/>
            </p:cNvSpPr>
            <p:nvPr/>
          </p:nvSpPr>
          <p:spPr bwMode="auto">
            <a:xfrm>
              <a:off x="3420" y="1620"/>
              <a:ext cx="1680" cy="1104"/>
            </a:xfrm>
            <a:custGeom>
              <a:avLst/>
              <a:gdLst>
                <a:gd name="T0" fmla="*/ 0 w 1680"/>
                <a:gd name="T1" fmla="*/ 0 h 1104"/>
                <a:gd name="T2" fmla="*/ 792 w 1680"/>
                <a:gd name="T3" fmla="*/ 108 h 1104"/>
                <a:gd name="T4" fmla="*/ 1680 w 1680"/>
                <a:gd name="T5" fmla="*/ 0 h 1104"/>
                <a:gd name="T6" fmla="*/ 1452 w 1680"/>
                <a:gd name="T7" fmla="*/ 528 h 1104"/>
                <a:gd name="T8" fmla="*/ 1680 w 1680"/>
                <a:gd name="T9" fmla="*/ 1104 h 1104"/>
                <a:gd name="T10" fmla="*/ 720 w 1680"/>
                <a:gd name="T11" fmla="*/ 912 h 1104"/>
                <a:gd name="T12" fmla="*/ 0 w 1680"/>
                <a:gd name="T13" fmla="*/ 1104 h 1104"/>
                <a:gd name="T14" fmla="*/ 144 w 1680"/>
                <a:gd name="T15" fmla="*/ 516 h 1104"/>
                <a:gd name="T16" fmla="*/ 0 w 1680"/>
                <a:gd name="T17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0" h="1104">
                  <a:moveTo>
                    <a:pt x="0" y="0"/>
                  </a:moveTo>
                  <a:lnTo>
                    <a:pt x="792" y="108"/>
                  </a:lnTo>
                  <a:lnTo>
                    <a:pt x="1680" y="0"/>
                  </a:lnTo>
                  <a:lnTo>
                    <a:pt x="1452" y="528"/>
                  </a:lnTo>
                  <a:lnTo>
                    <a:pt x="1680" y="1104"/>
                  </a:lnTo>
                  <a:lnTo>
                    <a:pt x="720" y="912"/>
                  </a:lnTo>
                  <a:lnTo>
                    <a:pt x="0" y="1104"/>
                  </a:lnTo>
                  <a:lnTo>
                    <a:pt x="144" y="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3612" y="1788"/>
              <a:ext cx="1296" cy="768"/>
            </a:xfrm>
            <a:custGeom>
              <a:avLst/>
              <a:gdLst>
                <a:gd name="T0" fmla="*/ 0 w 1296"/>
                <a:gd name="T1" fmla="*/ 0 h 768"/>
                <a:gd name="T2" fmla="*/ 612 w 1296"/>
                <a:gd name="T3" fmla="*/ 120 h 768"/>
                <a:gd name="T4" fmla="*/ 1296 w 1296"/>
                <a:gd name="T5" fmla="*/ 0 h 768"/>
                <a:gd name="T6" fmla="*/ 1032 w 1296"/>
                <a:gd name="T7" fmla="*/ 348 h 768"/>
                <a:gd name="T8" fmla="*/ 1296 w 1296"/>
                <a:gd name="T9" fmla="*/ 768 h 768"/>
                <a:gd name="T10" fmla="*/ 480 w 1296"/>
                <a:gd name="T11" fmla="*/ 588 h 768"/>
                <a:gd name="T12" fmla="*/ 0 w 1296"/>
                <a:gd name="T13" fmla="*/ 768 h 768"/>
                <a:gd name="T14" fmla="*/ 156 w 1296"/>
                <a:gd name="T15" fmla="*/ 348 h 768"/>
                <a:gd name="T16" fmla="*/ 0 w 1296"/>
                <a:gd name="T17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6" h="768">
                  <a:moveTo>
                    <a:pt x="0" y="0"/>
                  </a:moveTo>
                  <a:lnTo>
                    <a:pt x="612" y="120"/>
                  </a:lnTo>
                  <a:lnTo>
                    <a:pt x="1296" y="0"/>
                  </a:lnTo>
                  <a:lnTo>
                    <a:pt x="1032" y="348"/>
                  </a:lnTo>
                  <a:lnTo>
                    <a:pt x="1296" y="768"/>
                  </a:lnTo>
                  <a:lnTo>
                    <a:pt x="480" y="588"/>
                  </a:lnTo>
                  <a:lnTo>
                    <a:pt x="0" y="768"/>
                  </a:lnTo>
                  <a:lnTo>
                    <a:pt x="156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3360" y="216"/>
              <a:ext cx="1776" cy="1212"/>
            </a:xfrm>
            <a:custGeom>
              <a:avLst/>
              <a:gdLst>
                <a:gd name="T0" fmla="*/ 60 w 1776"/>
                <a:gd name="T1" fmla="*/ 48 h 1212"/>
                <a:gd name="T2" fmla="*/ 888 w 1776"/>
                <a:gd name="T3" fmla="*/ 0 h 1212"/>
                <a:gd name="T4" fmla="*/ 1740 w 1776"/>
                <a:gd name="T5" fmla="*/ 48 h 1212"/>
                <a:gd name="T6" fmla="*/ 1776 w 1776"/>
                <a:gd name="T7" fmla="*/ 600 h 1212"/>
                <a:gd name="T8" fmla="*/ 1740 w 1776"/>
                <a:gd name="T9" fmla="*/ 1152 h 1212"/>
                <a:gd name="T10" fmla="*/ 888 w 1776"/>
                <a:gd name="T11" fmla="*/ 1212 h 1212"/>
                <a:gd name="T12" fmla="*/ 60 w 1776"/>
                <a:gd name="T13" fmla="*/ 1152 h 1212"/>
                <a:gd name="T14" fmla="*/ 0 w 1776"/>
                <a:gd name="T15" fmla="*/ 588 h 1212"/>
                <a:gd name="T16" fmla="*/ 60 w 1776"/>
                <a:gd name="T17" fmla="*/ 48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6" h="1212">
                  <a:moveTo>
                    <a:pt x="60" y="48"/>
                  </a:moveTo>
                  <a:lnTo>
                    <a:pt x="888" y="0"/>
                  </a:lnTo>
                  <a:lnTo>
                    <a:pt x="1740" y="48"/>
                  </a:lnTo>
                  <a:lnTo>
                    <a:pt x="1776" y="600"/>
                  </a:lnTo>
                  <a:lnTo>
                    <a:pt x="1740" y="1152"/>
                  </a:lnTo>
                  <a:lnTo>
                    <a:pt x="888" y="1212"/>
                  </a:lnTo>
                  <a:lnTo>
                    <a:pt x="60" y="1152"/>
                  </a:lnTo>
                  <a:lnTo>
                    <a:pt x="0" y="588"/>
                  </a:lnTo>
                  <a:lnTo>
                    <a:pt x="60" y="4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3564" y="360"/>
              <a:ext cx="1380" cy="888"/>
            </a:xfrm>
            <a:custGeom>
              <a:avLst/>
              <a:gdLst>
                <a:gd name="T0" fmla="*/ 48 w 1380"/>
                <a:gd name="T1" fmla="*/ 72 h 888"/>
                <a:gd name="T2" fmla="*/ 672 w 1380"/>
                <a:gd name="T3" fmla="*/ 0 h 888"/>
                <a:gd name="T4" fmla="*/ 1344 w 1380"/>
                <a:gd name="T5" fmla="*/ 72 h 888"/>
                <a:gd name="T6" fmla="*/ 1380 w 1380"/>
                <a:gd name="T7" fmla="*/ 444 h 888"/>
                <a:gd name="T8" fmla="*/ 1344 w 1380"/>
                <a:gd name="T9" fmla="*/ 840 h 888"/>
                <a:gd name="T10" fmla="*/ 648 w 1380"/>
                <a:gd name="T11" fmla="*/ 888 h 888"/>
                <a:gd name="T12" fmla="*/ 48 w 1380"/>
                <a:gd name="T13" fmla="*/ 840 h 888"/>
                <a:gd name="T14" fmla="*/ 0 w 1380"/>
                <a:gd name="T15" fmla="*/ 420 h 888"/>
                <a:gd name="T16" fmla="*/ 48 w 1380"/>
                <a:gd name="T17" fmla="*/ 72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0" h="888">
                  <a:moveTo>
                    <a:pt x="48" y="72"/>
                  </a:moveTo>
                  <a:lnTo>
                    <a:pt x="672" y="0"/>
                  </a:lnTo>
                  <a:lnTo>
                    <a:pt x="1344" y="72"/>
                  </a:lnTo>
                  <a:lnTo>
                    <a:pt x="1380" y="444"/>
                  </a:lnTo>
                  <a:lnTo>
                    <a:pt x="1344" y="840"/>
                  </a:lnTo>
                  <a:lnTo>
                    <a:pt x="648" y="888"/>
                  </a:lnTo>
                  <a:lnTo>
                    <a:pt x="48" y="840"/>
                  </a:lnTo>
                  <a:lnTo>
                    <a:pt x="0" y="420"/>
                  </a:lnTo>
                  <a:lnTo>
                    <a:pt x="48" y="72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3420" y="3000"/>
              <a:ext cx="1680" cy="1104"/>
            </a:xfrm>
            <a:custGeom>
              <a:avLst/>
              <a:gdLst>
                <a:gd name="T0" fmla="*/ 0 w 1872"/>
                <a:gd name="T1" fmla="*/ 0 h 1056"/>
                <a:gd name="T2" fmla="*/ 1872 w 1872"/>
                <a:gd name="T3" fmla="*/ 0 h 1056"/>
                <a:gd name="T4" fmla="*/ 1872 w 1872"/>
                <a:gd name="T5" fmla="*/ 1056 h 1056"/>
                <a:gd name="T6" fmla="*/ 0 w 1872"/>
                <a:gd name="T7" fmla="*/ 1056 h 1056"/>
                <a:gd name="T8" fmla="*/ 0 w 1872"/>
                <a:gd name="T9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56">
                  <a:moveTo>
                    <a:pt x="0" y="0"/>
                  </a:moveTo>
                  <a:lnTo>
                    <a:pt x="1872" y="0"/>
                  </a:lnTo>
                  <a:lnTo>
                    <a:pt x="1872" y="1056"/>
                  </a:lnTo>
                  <a:lnTo>
                    <a:pt x="0" y="1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3612" y="3168"/>
              <a:ext cx="1296" cy="768"/>
            </a:xfrm>
            <a:custGeom>
              <a:avLst/>
              <a:gdLst>
                <a:gd name="T0" fmla="*/ 0 w 1488"/>
                <a:gd name="T1" fmla="*/ 0 h 960"/>
                <a:gd name="T2" fmla="*/ 1488 w 1488"/>
                <a:gd name="T3" fmla="*/ 0 h 960"/>
                <a:gd name="T4" fmla="*/ 1488 w 1488"/>
                <a:gd name="T5" fmla="*/ 960 h 960"/>
                <a:gd name="T6" fmla="*/ 0 w 1488"/>
                <a:gd name="T7" fmla="*/ 960 h 960"/>
                <a:gd name="T8" fmla="*/ 0 w 1488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960">
                  <a:moveTo>
                    <a:pt x="0" y="0"/>
                  </a:moveTo>
                  <a:lnTo>
                    <a:pt x="1488" y="0"/>
                  </a:lnTo>
                  <a:lnTo>
                    <a:pt x="1488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219200" y="152400"/>
            <a:ext cx="3352800" cy="62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000"/>
          </a:p>
          <a:p>
            <a:r>
              <a:rPr lang="en-US" sz="4400"/>
              <a:t>Turgid</a:t>
            </a:r>
          </a:p>
          <a:p>
            <a:r>
              <a:rPr lang="en-US" sz="4400"/>
              <a:t>  P &gt; 0</a:t>
            </a:r>
          </a:p>
          <a:p>
            <a:endParaRPr lang="en-US" sz="2000"/>
          </a:p>
          <a:p>
            <a:endParaRPr lang="en-US" sz="4000"/>
          </a:p>
          <a:p>
            <a:r>
              <a:rPr lang="en-US" sz="4400"/>
              <a:t>Plasmolyzed</a:t>
            </a:r>
          </a:p>
          <a:p>
            <a:r>
              <a:rPr lang="en-US" sz="4400"/>
              <a:t>  P &lt; 0</a:t>
            </a:r>
          </a:p>
          <a:p>
            <a:endParaRPr lang="en-US" sz="4000"/>
          </a:p>
          <a:p>
            <a:endParaRPr lang="en-US" sz="2000"/>
          </a:p>
          <a:p>
            <a:r>
              <a:rPr lang="en-US" sz="4400"/>
              <a:t>Flaccid</a:t>
            </a:r>
          </a:p>
          <a:p>
            <a:r>
              <a:rPr lang="en-US" sz="4400"/>
              <a:t>  P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A7DF-1086-4285-82A8-A5C4A58CCB34}" type="slidenum">
              <a:rPr lang="en-US"/>
              <a:pPr/>
              <a:t>120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What then happens to the </a:t>
            </a:r>
            <a:r>
              <a:rPr lang="el-GR" sz="2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at the sink end of the phloem???</a:t>
            </a:r>
            <a:endParaRPr lang="el-GR" sz="280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587F-6BE0-436F-9FCC-6F413B5A7379}" type="slidenum">
              <a:rPr lang="en-US"/>
              <a:pPr/>
              <a:t>121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happens to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as s decreases???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69B-967F-4ADC-B367-489EAF972D47}" type="slidenum">
              <a:rPr lang="en-US"/>
              <a:pPr/>
              <a:t>122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happens to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as s decreases???</a:t>
            </a:r>
          </a:p>
          <a:p>
            <a:r>
              <a:rPr lang="en-US">
                <a:solidFill>
                  <a:schemeClr val="accent2"/>
                </a:solidFill>
              </a:rPr>
              <a:t>Water potential is increased</a:t>
            </a:r>
          </a:p>
          <a:p>
            <a:r>
              <a:rPr lang="en-US">
                <a:solidFill>
                  <a:schemeClr val="accent2"/>
                </a:solidFill>
              </a:rPr>
              <a:t>This is what happens at the sink end of the phloem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22E3-FDA9-4880-B630-B4BE892DDFFC}" type="slidenum">
              <a:rPr lang="en-US"/>
              <a:pPr/>
              <a:t>123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l-GR" sz="2800">
                <a:cs typeface="Arial" pitchFamily="34" charset="0"/>
              </a:rPr>
              <a:t>Ψ</a:t>
            </a:r>
            <a:r>
              <a:rPr lang="en-US" sz="2800"/>
              <a:t> goes up at the sink end of the phloem</a:t>
            </a:r>
          </a:p>
          <a:p>
            <a:r>
              <a:rPr lang="en-US" sz="2800">
                <a:solidFill>
                  <a:schemeClr val="accent2"/>
                </a:solidFill>
              </a:rPr>
              <a:t>What does water do???</a:t>
            </a:r>
            <a:endParaRPr lang="el-GR" sz="280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5E1-51DF-4F6A-B6F2-8374FEE92604}" type="slidenum">
              <a:rPr lang="en-US"/>
              <a:pPr/>
              <a:t>124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increases???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DE7E-4B5C-4EDC-B623-A00C0891F29F}" type="slidenum">
              <a:rPr lang="en-US"/>
              <a:pPr/>
              <a:t>125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increases???</a:t>
            </a:r>
          </a:p>
          <a:p>
            <a:r>
              <a:rPr lang="en-US">
                <a:solidFill>
                  <a:schemeClr val="accent2"/>
                </a:solidFill>
              </a:rPr>
              <a:t>Water moves away from the area of higher water potential</a:t>
            </a:r>
          </a:p>
          <a:p>
            <a:r>
              <a:rPr lang="en-US">
                <a:solidFill>
                  <a:schemeClr val="accent2"/>
                </a:solidFill>
              </a:rPr>
              <a:t>This is what happens at the sink end of the phloem</a:t>
            </a:r>
          </a:p>
          <a:p>
            <a:r>
              <a:rPr lang="en-US"/>
              <a:t>Where does the water go???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1B3E-7F10-445F-B49E-A49B31574030}" type="slidenum">
              <a:rPr lang="en-US"/>
              <a:pPr/>
              <a:t>126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Remember the water potential equation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What does water do when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increases???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Water moves away from the area of higher water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This is what happens at the sink end of the phloem</a:t>
            </a:r>
          </a:p>
          <a:p>
            <a:pPr>
              <a:lnSpc>
                <a:spcPct val="90000"/>
              </a:lnSpc>
            </a:pPr>
            <a:r>
              <a:rPr lang="en-US"/>
              <a:t>Where does the water go???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The adjacent xylem – remember structure and function are related!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BED-0769-4155-B0C5-224F61AAB2E8}" type="slidenum">
              <a:rPr lang="en-US"/>
              <a:pPr/>
              <a:t>127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>
                <a:cs typeface="Arial" pitchFamily="34" charset="0"/>
              </a:rPr>
              <a:t>Ψ</a:t>
            </a:r>
            <a:r>
              <a:rPr lang="en-US" sz="2800"/>
              <a:t> goes up at the sink end of the phloem</a:t>
            </a:r>
          </a:p>
          <a:p>
            <a:pPr>
              <a:lnSpc>
                <a:spcPct val="90000"/>
              </a:lnSpc>
            </a:pPr>
            <a:r>
              <a:rPr lang="en-US" sz="2800"/>
              <a:t>Water leaves the phloem at the sink end, thus reducing </a:t>
            </a:r>
            <a:r>
              <a:rPr lang="el-GR" sz="2800">
                <a:cs typeface="Arial" pitchFamily="34" charset="0"/>
              </a:rPr>
              <a:t>Ψ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Adjacent xylem provides and accepts the water </a:t>
            </a:r>
            <a:endParaRPr lang="el-GR" sz="2800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EA6-2EF0-4BA4-83F3-E75AB0BA1B60}" type="slidenum">
              <a:rPr lang="en-US"/>
              <a:pPr/>
              <a:t>128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r>
              <a:rPr lang="en-US">
                <a:cs typeface="Arial" pitchFamily="34" charset="0"/>
              </a:rPr>
              <a:t>Thus the phloem sap moves – from source to sink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cs typeface="Arial" pitchFamily="34" charset="0"/>
              </a:rPr>
              <a:t>Some xylem water is cycled into and out of the phloem in the process</a:t>
            </a:r>
            <a:r>
              <a:rPr lang="en-US"/>
              <a:t> </a:t>
            </a:r>
            <a:endParaRPr lang="el-GR"/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E1F2-4AF5-443F-B494-C18147969595}" type="slidenum">
              <a:rPr lang="en-US"/>
              <a:pPr/>
              <a:t>129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r>
              <a:rPr lang="en-US">
                <a:cs typeface="Arial" pitchFamily="34" charset="0"/>
              </a:rPr>
              <a:t>Active transport is always involved at the source end, but only sometimes at the sink end</a:t>
            </a:r>
            <a:r>
              <a:rPr lang="en-US"/>
              <a:t>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509A-C49C-466D-90D4-A1A9BE8D8C3B}" type="slidenum">
              <a:rPr lang="en-US"/>
              <a:pPr/>
              <a:t>13</a:t>
            </a:fld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355725" y="2093913"/>
            <a:ext cx="5121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photosynthetic cells: turgid on left, plasmolyzed on right; same on next 3 slides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90650" y="868363"/>
            <a:ext cx="6362700" cy="5794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What are the little green things???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00-7045-4DA6-997F-787D2D55E3F1}" type="slidenum">
              <a:rPr lang="en-US"/>
              <a:pPr/>
              <a:t>130</a:t>
            </a:fld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622925" y="3160713"/>
            <a:ext cx="2759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sieve cells; same next slide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419600" y="2624138"/>
            <a:ext cx="990600" cy="21764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/>
              <a:t>What about the structure of the sieve cells facilitates the movement of phloem sap???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FC0B-41A1-4293-A4F7-466D83C6F9A0}" type="slidenum">
              <a:rPr lang="en-US"/>
              <a:pPr/>
              <a:t>131</a:t>
            </a:fld>
            <a:endParaRPr 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4419600" y="2624138"/>
            <a:ext cx="990600" cy="21764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/>
              <a:t>What about the structure of the sieve cells facilitates the movement of phloem sap???</a:t>
            </a:r>
          </a:p>
          <a:p>
            <a:r>
              <a:rPr lang="en-US">
                <a:solidFill>
                  <a:schemeClr val="accent2"/>
                </a:solidFill>
              </a:rPr>
              <a:t>The open sieve plate</a:t>
            </a:r>
          </a:p>
          <a:p>
            <a:r>
              <a:rPr lang="en-US">
                <a:solidFill>
                  <a:schemeClr val="accent2"/>
                </a:solidFill>
              </a:rPr>
              <a:t>The lack of major organelles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A974-DAD1-4007-ABCD-1ABF02D64EB1}" type="slidenum">
              <a:rPr lang="en-US"/>
              <a:pPr/>
              <a:t>132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7163"/>
            <a:ext cx="3524250" cy="31242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/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000">
                <a:solidFill>
                  <a:srgbClr val="006600"/>
                </a:solidFill>
                <a:cs typeface="Arial" pitchFamily="34" charset="0"/>
              </a:rPr>
              <a:t>Questions???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E965-C7DA-47A2-890B-8C529B272BB0}" type="slidenum">
              <a:rPr lang="en-US"/>
              <a:pPr/>
              <a:t>133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 </a:t>
            </a:r>
            <a:r>
              <a:rPr lang="en-US">
                <a:solidFill>
                  <a:srgbClr val="006600"/>
                </a:solidFill>
              </a:rPr>
              <a:t>Questions???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importance of water</a:t>
            </a:r>
          </a:p>
          <a:p>
            <a:r>
              <a:rPr lang="en-US"/>
              <a:t>Water potential: </a:t>
            </a:r>
            <a:r>
              <a:rPr lang="el-GR">
                <a:solidFill>
                  <a:schemeClr val="accent2"/>
                </a:solidFill>
              </a:rPr>
              <a:t>Ψ</a:t>
            </a:r>
            <a:r>
              <a:rPr lang="en-US">
                <a:solidFill>
                  <a:schemeClr val="accent2"/>
                </a:solidFill>
              </a:rPr>
              <a:t> = P - s</a:t>
            </a:r>
            <a:endParaRPr lang="en-US"/>
          </a:p>
          <a:p>
            <a:r>
              <a:rPr lang="en-US"/>
              <a:t>How water moves – gradients, mechanisms and pathways</a:t>
            </a:r>
          </a:p>
          <a:p>
            <a:r>
              <a:rPr lang="en-US"/>
              <a:t>Transpiration – water movement from soil to plant to atmosphere</a:t>
            </a:r>
          </a:p>
          <a:p>
            <a:r>
              <a:rPr lang="en-US"/>
              <a:t>The pressure flow model of phloem transport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tomorrow – bring some soil from your yard and/or garden</a:t>
            </a:r>
          </a:p>
          <a:p>
            <a:r>
              <a:rPr lang="en-US" dirty="0" smtClean="0"/>
              <a:t>Put it in a clear, water-tight container (glass jar </a:t>
            </a:r>
            <a:r>
              <a:rPr lang="en-US" smtClean="0"/>
              <a:t>is easiest)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773E-498B-4067-AD39-125FD31EB98E}" type="slidenum">
              <a:rPr lang="en-US" smtClean="0"/>
              <a:pPr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5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6DC7-07B1-4128-8E76-F997873D9997}" type="slidenum">
              <a:rPr lang="en-US"/>
              <a:pPr/>
              <a:t>14</a:t>
            </a:fld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120775" y="868363"/>
            <a:ext cx="6904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Turgid                             Plasmolyzed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654-E9DD-4B62-9784-3577DE7380A9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How can you tell this tissue was artificially plasmolyzed?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B02E-45ED-4876-AFB7-8A5E19005E4E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How can you tell this tissue was artificially plasmolyzed?</a:t>
            </a:r>
          </a:p>
          <a:p>
            <a:r>
              <a:rPr lang="en-US">
                <a:solidFill>
                  <a:schemeClr val="accent2"/>
                </a:solidFill>
              </a:rPr>
              <a:t>Observe the cell on the far right – it is still turgid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EDDD-52CA-433B-927A-BB1AEF7E21B0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355725" y="2551113"/>
            <a:ext cx="5121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turgid plant on left, plasmolyzed on right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4860925" y="184150"/>
            <a:ext cx="397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Crispy means plasmolyzed beyond the permanent wilting point </a:t>
            </a:r>
            <a:r>
              <a:rPr lang="en-US" sz="2400">
                <a:sym typeface="Wingdings" pitchFamily="2" charset="2"/>
              </a:rPr>
              <a:t>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FB6E-05A4-49D9-A048-63ED2725601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 – Solute Potential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71600"/>
            <a:ext cx="8477250" cy="4525963"/>
          </a:xfrm>
        </p:spPr>
        <p:txBody>
          <a:bodyPr/>
          <a:lstStyle/>
          <a:p>
            <a:r>
              <a:rPr lang="en-US"/>
              <a:t>s = zero for pure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Pure H</a:t>
            </a:r>
            <a:r>
              <a:rPr lang="en-US" baseline="-25000"/>
              <a:t>2</a:t>
            </a:r>
            <a:r>
              <a:rPr lang="en-US"/>
              <a:t>O = nothing else, not a solution</a:t>
            </a:r>
          </a:p>
          <a:p>
            <a:r>
              <a:rPr lang="en-US"/>
              <a:t>Adding solutes ALWAYS decreases the potential energy of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water molecules now carry a load – there is less free water</a:t>
            </a:r>
          </a:p>
        </p:txBody>
      </p:sp>
      <p:grpSp>
        <p:nvGrpSpPr>
          <p:cNvPr id="51270" name="Group 70"/>
          <p:cNvGrpSpPr>
            <a:grpSpLocks/>
          </p:cNvGrpSpPr>
          <p:nvPr/>
        </p:nvGrpSpPr>
        <p:grpSpPr bwMode="auto">
          <a:xfrm>
            <a:off x="838200" y="4910138"/>
            <a:ext cx="7467600" cy="1719262"/>
            <a:chOff x="432" y="3168"/>
            <a:chExt cx="4704" cy="1083"/>
          </a:xfrm>
        </p:grpSpPr>
        <p:grpSp>
          <p:nvGrpSpPr>
            <p:cNvPr id="51210" name="Group 10"/>
            <p:cNvGrpSpPr>
              <a:grpSpLocks/>
            </p:cNvGrpSpPr>
            <p:nvPr/>
          </p:nvGrpSpPr>
          <p:grpSpPr bwMode="auto">
            <a:xfrm>
              <a:off x="912" y="3168"/>
              <a:ext cx="309" cy="288"/>
              <a:chOff x="912" y="3456"/>
              <a:chExt cx="309" cy="288"/>
            </a:xfrm>
          </p:grpSpPr>
          <p:sp>
            <p:nvSpPr>
              <p:cNvPr id="51207" name="Oval 7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" name="Oval 9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432" y="3216"/>
              <a:ext cx="309" cy="288"/>
              <a:chOff x="912" y="3456"/>
              <a:chExt cx="309" cy="288"/>
            </a:xfrm>
          </p:grpSpPr>
          <p:sp>
            <p:nvSpPr>
              <p:cNvPr id="51212" name="Oval 1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3" name="Oval 1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4" name="Oval 1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5" name="Group 15"/>
            <p:cNvGrpSpPr>
              <a:grpSpLocks/>
            </p:cNvGrpSpPr>
            <p:nvPr/>
          </p:nvGrpSpPr>
          <p:grpSpPr bwMode="auto">
            <a:xfrm>
              <a:off x="1296" y="3888"/>
              <a:ext cx="309" cy="288"/>
              <a:chOff x="912" y="3456"/>
              <a:chExt cx="309" cy="288"/>
            </a:xfrm>
          </p:grpSpPr>
          <p:sp>
            <p:nvSpPr>
              <p:cNvPr id="51216" name="Oval 16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7" name="Oval 17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Oval 18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9" name="Group 19"/>
            <p:cNvGrpSpPr>
              <a:grpSpLocks/>
            </p:cNvGrpSpPr>
            <p:nvPr/>
          </p:nvGrpSpPr>
          <p:grpSpPr bwMode="auto">
            <a:xfrm>
              <a:off x="1344" y="3408"/>
              <a:ext cx="309" cy="288"/>
              <a:chOff x="912" y="3456"/>
              <a:chExt cx="309" cy="288"/>
            </a:xfrm>
          </p:grpSpPr>
          <p:sp>
            <p:nvSpPr>
              <p:cNvPr id="51220" name="Oval 20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1" name="Oval 21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Oval 22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3" name="Group 23"/>
            <p:cNvGrpSpPr>
              <a:grpSpLocks/>
            </p:cNvGrpSpPr>
            <p:nvPr/>
          </p:nvGrpSpPr>
          <p:grpSpPr bwMode="auto">
            <a:xfrm>
              <a:off x="720" y="3744"/>
              <a:ext cx="309" cy="288"/>
              <a:chOff x="912" y="3456"/>
              <a:chExt cx="309" cy="288"/>
            </a:xfrm>
          </p:grpSpPr>
          <p:sp>
            <p:nvSpPr>
              <p:cNvPr id="51224" name="Oval 24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5" name="Oval 25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6" name="Oval 26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7" name="Group 27"/>
            <p:cNvGrpSpPr>
              <a:grpSpLocks/>
            </p:cNvGrpSpPr>
            <p:nvPr/>
          </p:nvGrpSpPr>
          <p:grpSpPr bwMode="auto">
            <a:xfrm>
              <a:off x="1824" y="3744"/>
              <a:ext cx="309" cy="288"/>
              <a:chOff x="912" y="3456"/>
              <a:chExt cx="309" cy="288"/>
            </a:xfrm>
          </p:grpSpPr>
          <p:sp>
            <p:nvSpPr>
              <p:cNvPr id="51228" name="Oval 2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9" name="Oval 2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Oval 3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31" name="Group 31"/>
            <p:cNvGrpSpPr>
              <a:grpSpLocks/>
            </p:cNvGrpSpPr>
            <p:nvPr/>
          </p:nvGrpSpPr>
          <p:grpSpPr bwMode="auto">
            <a:xfrm>
              <a:off x="1680" y="3168"/>
              <a:ext cx="309" cy="288"/>
              <a:chOff x="912" y="3456"/>
              <a:chExt cx="309" cy="288"/>
            </a:xfrm>
          </p:grpSpPr>
          <p:sp>
            <p:nvSpPr>
              <p:cNvPr id="51232" name="Oval 3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3" name="Oval 3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4" name="Oval 3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36" name="AutoShape 36"/>
            <p:cNvSpPr>
              <a:spLocks noChangeArrowheads="1"/>
            </p:cNvSpPr>
            <p:nvPr/>
          </p:nvSpPr>
          <p:spPr bwMode="auto">
            <a:xfrm>
              <a:off x="2304" y="3390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37" name="Group 37"/>
            <p:cNvGrpSpPr>
              <a:grpSpLocks/>
            </p:cNvGrpSpPr>
            <p:nvPr/>
          </p:nvGrpSpPr>
          <p:grpSpPr bwMode="auto">
            <a:xfrm>
              <a:off x="3915" y="3168"/>
              <a:ext cx="309" cy="288"/>
              <a:chOff x="912" y="3456"/>
              <a:chExt cx="309" cy="288"/>
            </a:xfrm>
          </p:grpSpPr>
          <p:sp>
            <p:nvSpPr>
              <p:cNvPr id="51238" name="Oval 3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9" name="Oval 3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0" name="Oval 4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1" name="Group 41"/>
            <p:cNvGrpSpPr>
              <a:grpSpLocks/>
            </p:cNvGrpSpPr>
            <p:nvPr/>
          </p:nvGrpSpPr>
          <p:grpSpPr bwMode="auto">
            <a:xfrm>
              <a:off x="3435" y="3216"/>
              <a:ext cx="309" cy="288"/>
              <a:chOff x="912" y="3456"/>
              <a:chExt cx="309" cy="288"/>
            </a:xfrm>
          </p:grpSpPr>
          <p:sp>
            <p:nvSpPr>
              <p:cNvPr id="51242" name="Oval 4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3" name="Oval 4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Oval 4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5" name="Group 45"/>
            <p:cNvGrpSpPr>
              <a:grpSpLocks/>
            </p:cNvGrpSpPr>
            <p:nvPr/>
          </p:nvGrpSpPr>
          <p:grpSpPr bwMode="auto">
            <a:xfrm>
              <a:off x="4299" y="3888"/>
              <a:ext cx="309" cy="288"/>
              <a:chOff x="912" y="3456"/>
              <a:chExt cx="309" cy="288"/>
            </a:xfrm>
          </p:grpSpPr>
          <p:sp>
            <p:nvSpPr>
              <p:cNvPr id="51246" name="Oval 46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7" name="Oval 47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8" name="Oval 48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9" name="Group 49"/>
            <p:cNvGrpSpPr>
              <a:grpSpLocks/>
            </p:cNvGrpSpPr>
            <p:nvPr/>
          </p:nvGrpSpPr>
          <p:grpSpPr bwMode="auto">
            <a:xfrm>
              <a:off x="4347" y="3408"/>
              <a:ext cx="309" cy="288"/>
              <a:chOff x="912" y="3456"/>
              <a:chExt cx="309" cy="288"/>
            </a:xfrm>
          </p:grpSpPr>
          <p:sp>
            <p:nvSpPr>
              <p:cNvPr id="51250" name="Oval 50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2" name="Oval 52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53" name="Group 53"/>
            <p:cNvGrpSpPr>
              <a:grpSpLocks/>
            </p:cNvGrpSpPr>
            <p:nvPr/>
          </p:nvGrpSpPr>
          <p:grpSpPr bwMode="auto">
            <a:xfrm>
              <a:off x="3723" y="3744"/>
              <a:ext cx="309" cy="288"/>
              <a:chOff x="912" y="3456"/>
              <a:chExt cx="309" cy="288"/>
            </a:xfrm>
          </p:grpSpPr>
          <p:sp>
            <p:nvSpPr>
              <p:cNvPr id="51254" name="Oval 54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5" name="Oval 55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6" name="Oval 56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57" name="Group 57"/>
            <p:cNvGrpSpPr>
              <a:grpSpLocks/>
            </p:cNvGrpSpPr>
            <p:nvPr/>
          </p:nvGrpSpPr>
          <p:grpSpPr bwMode="auto">
            <a:xfrm>
              <a:off x="4827" y="3744"/>
              <a:ext cx="309" cy="288"/>
              <a:chOff x="912" y="3456"/>
              <a:chExt cx="309" cy="288"/>
            </a:xfrm>
          </p:grpSpPr>
          <p:sp>
            <p:nvSpPr>
              <p:cNvPr id="51258" name="Oval 5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9" name="Oval 5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0" name="Oval 6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1" name="Group 61"/>
            <p:cNvGrpSpPr>
              <a:grpSpLocks/>
            </p:cNvGrpSpPr>
            <p:nvPr/>
          </p:nvGrpSpPr>
          <p:grpSpPr bwMode="auto">
            <a:xfrm>
              <a:off x="4683" y="3168"/>
              <a:ext cx="309" cy="288"/>
              <a:chOff x="912" y="3456"/>
              <a:chExt cx="309" cy="288"/>
            </a:xfrm>
          </p:grpSpPr>
          <p:sp>
            <p:nvSpPr>
              <p:cNvPr id="51262" name="Oval 6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3" name="Oval 6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4" name="Oval 6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66" name="Oval 66"/>
            <p:cNvSpPr>
              <a:spLocks noChangeArrowheads="1"/>
            </p:cNvSpPr>
            <p:nvPr/>
          </p:nvSpPr>
          <p:spPr bwMode="auto">
            <a:xfrm>
              <a:off x="3225" y="337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51268" name="Oval 68"/>
            <p:cNvSpPr>
              <a:spLocks noChangeArrowheads="1"/>
            </p:cNvSpPr>
            <p:nvPr/>
          </p:nvSpPr>
          <p:spPr bwMode="auto">
            <a:xfrm>
              <a:off x="3501" y="39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51269" name="Oval 69"/>
            <p:cNvSpPr>
              <a:spLocks noChangeArrowheads="1"/>
            </p:cNvSpPr>
            <p:nvPr/>
          </p:nvSpPr>
          <p:spPr bwMode="auto">
            <a:xfrm>
              <a:off x="4617" y="3915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34B6-5345-479C-A748-392B068DA033}" type="slidenum">
              <a:rPr lang="en-US"/>
              <a:pPr/>
              <a:t>19</a:t>
            </a:fld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65325" y="2703513"/>
            <a:ext cx="5578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effect on water potential of adding salts to solutions separated by semi-permeable membrane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50925" y="115888"/>
            <a:ext cx="1844675" cy="8318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Remember, </a:t>
            </a:r>
            <a:r>
              <a:rPr lang="el-GR" sz="2400">
                <a:solidFill>
                  <a:schemeClr val="accent2"/>
                </a:solidFill>
              </a:rPr>
              <a:t>Ψ</a:t>
            </a:r>
            <a:r>
              <a:rPr lang="en-US" sz="2400">
                <a:solidFill>
                  <a:schemeClr val="accent2"/>
                </a:solidFill>
              </a:rPr>
              <a:t> = P –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A1CF-58FB-4A5E-B10F-3CB913BAA823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importance of water</a:t>
            </a:r>
          </a:p>
          <a:p>
            <a:r>
              <a:rPr lang="en-US"/>
              <a:t>Water potential: </a:t>
            </a:r>
            <a:r>
              <a:rPr lang="el-GR">
                <a:solidFill>
                  <a:schemeClr val="accent2"/>
                </a:solidFill>
              </a:rPr>
              <a:t>Ψ</a:t>
            </a:r>
            <a:r>
              <a:rPr lang="en-US">
                <a:solidFill>
                  <a:schemeClr val="accent2"/>
                </a:solidFill>
              </a:rPr>
              <a:t> = P - s</a:t>
            </a:r>
            <a:endParaRPr lang="en-US"/>
          </a:p>
          <a:p>
            <a:r>
              <a:rPr lang="en-US"/>
              <a:t>How water moves – gradients, mechanisms and pathways</a:t>
            </a:r>
          </a:p>
          <a:p>
            <a:r>
              <a:rPr lang="en-US"/>
              <a:t>Transpiration – water movement from soil to plant to atmosphere</a:t>
            </a:r>
          </a:p>
          <a:p>
            <a:r>
              <a:rPr lang="en-US"/>
              <a:t>The pressure flow model of phloem transport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CD0-104C-4D87-91BF-7FED216B0479}" type="slidenum">
              <a:rPr lang="en-US"/>
              <a:pPr/>
              <a:t>20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l-GR" sz="6600">
                <a:solidFill>
                  <a:schemeClr val="accent2"/>
                </a:solidFill>
              </a:rPr>
              <a:t>Ψ</a:t>
            </a:r>
            <a:r>
              <a:rPr lang="en-US" sz="6600">
                <a:solidFill>
                  <a:schemeClr val="accent2"/>
                </a:solidFill>
              </a:rPr>
              <a:t> = P – s</a:t>
            </a:r>
          </a:p>
        </p:txBody>
      </p:sp>
      <p:sp>
        <p:nvSpPr>
          <p:cNvPr id="58372" name="Text Box 4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en-US" sz="3600">
              <a:solidFill>
                <a:schemeClr val="accent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Pressure can be +, -, or 0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Solutes always have a negative effect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Simplest way to calculate </a:t>
            </a:r>
            <a:r>
              <a:rPr lang="el-GR" sz="3600">
                <a:cs typeface="Arial" pitchFamily="34" charset="0"/>
              </a:rPr>
              <a:t>Ψ</a:t>
            </a:r>
            <a:r>
              <a:rPr lang="en-US" sz="3600"/>
              <a:t> is by this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4925-AFE5-4908-9965-B602855112B5}" type="slidenum">
              <a:rPr lang="en-US"/>
              <a:pPr/>
              <a:t>21</a:t>
            </a:fld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0688" y="381000"/>
            <a:ext cx="830262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Flaccid cell in pure water – what happens???</a:t>
            </a:r>
          </a:p>
          <a:p>
            <a:pPr algn="ctr"/>
            <a:r>
              <a:rPr lang="en-US" sz="3200"/>
              <a:t>…..what do you know???</a:t>
            </a:r>
          </a:p>
        </p:txBody>
      </p:sp>
      <p:grpSp>
        <p:nvGrpSpPr>
          <p:cNvPr id="59407" name="Group 15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59396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05" name="Freeform 13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525588" y="5807075"/>
            <a:ext cx="609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….what do you need to know???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B90B-3E26-4F16-9571-4058F7AB4436}" type="slidenum">
              <a:rPr lang="en-US"/>
              <a:pPr/>
              <a:t>22</a:t>
            </a:fld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0418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0420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1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3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2539" y="200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9FC3-8EEE-4F9E-9F96-FF3AB57B4AC2}" type="slidenum">
              <a:rPr lang="en-US"/>
              <a:pPr/>
              <a:t>23</a:t>
            </a:fld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64514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15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4516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7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19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2539" y="200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2076" y="3689"/>
              <a:ext cx="15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?.......s =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05-551A-4E69-AF3B-66BB1F3DAF80}" type="slidenum">
              <a:rPr lang="en-US"/>
              <a:pPr/>
              <a:t>24</a:t>
            </a:fld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6656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656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6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2539" y="200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66569" name="Text Box 9"/>
            <p:cNvSpPr txBox="1">
              <a:spLocks noChangeArrowheads="1"/>
            </p:cNvSpPr>
            <p:nvPr/>
          </p:nvSpPr>
          <p:spPr bwMode="auto">
            <a:xfrm>
              <a:off x="1409" y="3689"/>
              <a:ext cx="2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0.......s = about 0.7 MPa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AC7-CF7E-4675-B78C-AE3EB4949B7D}" type="slidenum">
              <a:rPr lang="en-US"/>
              <a:pPr/>
              <a:t>25</a:t>
            </a:fld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8704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8704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Text Box 8"/>
            <p:cNvSpPr txBox="1">
              <a:spLocks noChangeArrowheads="1"/>
            </p:cNvSpPr>
            <p:nvPr/>
          </p:nvSpPr>
          <p:spPr bwMode="auto">
            <a:xfrm>
              <a:off x="2244" y="2041"/>
              <a:ext cx="1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-0.7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1409" y="3689"/>
              <a:ext cx="2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0.......s = about 0.7 MPa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0CF9-8131-4037-BB16-10B8CE029AE2}" type="slidenum">
              <a:rPr lang="en-US"/>
              <a:pPr/>
              <a:t>26</a:t>
            </a:fld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Flaccid cell in pure water – what happens???</a:t>
            </a:r>
          </a:p>
          <a:p>
            <a:pPr algn="ctr"/>
            <a:r>
              <a:rPr lang="en-US" sz="3200"/>
              <a:t>…..what do you know???</a:t>
            </a:r>
          </a:p>
        </p:txBody>
      </p:sp>
      <p:grpSp>
        <p:nvGrpSpPr>
          <p:cNvPr id="61449" name="Group 9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144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144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2566" y="288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</p:grp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525588" y="5807075"/>
            <a:ext cx="609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….what do you need to know???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3E2B-80B3-49C5-9001-A22113E2254F}" type="slidenum">
              <a:rPr lang="en-US"/>
              <a:pPr/>
              <a:t>27</a:t>
            </a:fld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65538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5540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1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2566" y="288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2076" y="3689"/>
              <a:ext cx="15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?.......s =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CCC9-23BE-4AF8-8077-C4F4FDAD943C}" type="slidenum">
              <a:rPr lang="en-US"/>
              <a:pPr/>
              <a:t>28</a:t>
            </a:fld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7595" name="Group 11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6758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58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758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8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59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2076" y="3689"/>
              <a:ext cx="15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0.......s = 0</a:t>
              </a:r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2566" y="288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F79-8F41-42D0-8892-35D0EF15F6D4}" type="slidenum">
              <a:rPr lang="en-US"/>
              <a:pPr/>
              <a:t>29</a:t>
            </a:fld>
            <a:endParaRPr lang="en-US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8806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06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7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2076" y="3689"/>
              <a:ext cx="15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= 0.......s =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530-EC3E-4DB8-8FE2-C02E5D932FAC}" type="slidenum">
              <a:rPr lang="en-US"/>
              <a:pPr/>
              <a:t>3</a:t>
            </a:fld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699125" y="2551113"/>
            <a:ext cx="283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movement of water through a tree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4000"/>
              <a:t>WHY WATER???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5006975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Required for metabolism and cytoplasm</a:t>
            </a:r>
          </a:p>
          <a:p>
            <a:pPr>
              <a:lnSpc>
                <a:spcPct val="90000"/>
              </a:lnSpc>
            </a:pPr>
            <a:r>
              <a:rPr lang="en-US"/>
              <a:t>Nutrients are taken up and transported in water-based solution</a:t>
            </a:r>
          </a:p>
          <a:p>
            <a:pPr>
              <a:lnSpc>
                <a:spcPct val="90000"/>
              </a:lnSpc>
            </a:pPr>
            <a:r>
              <a:rPr lang="en-US"/>
              <a:t>Metabolic products are transported in water-based solution</a:t>
            </a:r>
          </a:p>
          <a:p>
            <a:pPr>
              <a:lnSpc>
                <a:spcPct val="90000"/>
              </a:lnSpc>
            </a:pPr>
            <a:r>
              <a:rPr lang="en-US"/>
              <a:t>Water movement through the plant affects gas exchange and leaf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0921-698E-4A81-A2BE-C9119858D51C}" type="slidenum">
              <a:rPr lang="en-US"/>
              <a:pPr/>
              <a:t>30</a:t>
            </a:fld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2478" name="Group 14"/>
          <p:cNvGrpSpPr>
            <a:grpSpLocks/>
          </p:cNvGrpSpPr>
          <p:nvPr/>
        </p:nvGrpSpPr>
        <p:grpSpPr bwMode="auto">
          <a:xfrm>
            <a:off x="658813" y="1524000"/>
            <a:ext cx="7824787" cy="4851400"/>
            <a:chOff x="415" y="960"/>
            <a:chExt cx="4929" cy="3056"/>
          </a:xfrm>
        </p:grpSpPr>
        <p:sp>
          <p:nvSpPr>
            <p:cNvPr id="6246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6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246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2244" y="2041"/>
              <a:ext cx="1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-0.7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62474" name="AutoShape 10"/>
            <p:cNvSpPr>
              <a:spLocks noChangeArrowheads="1"/>
            </p:cNvSpPr>
            <p:nvPr/>
          </p:nvSpPr>
          <p:spPr bwMode="auto">
            <a:xfrm rot="-46385314">
              <a:off x="2022" y="2509"/>
              <a:ext cx="672" cy="240"/>
            </a:xfrm>
            <a:prstGeom prst="leftRightArrow">
              <a:avLst>
                <a:gd name="adj1" fmla="val 50000"/>
                <a:gd name="adj2" fmla="val 56000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415" y="3689"/>
              <a:ext cx="49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Will water move into the cell or out of the cell???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426F-8B6C-4E35-B591-44B465645A87}" type="slidenum">
              <a:rPr lang="en-US"/>
              <a:pPr/>
              <a:t>31</a:t>
            </a:fld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8629" name="Group 21"/>
          <p:cNvGrpSpPr>
            <a:grpSpLocks/>
          </p:cNvGrpSpPr>
          <p:nvPr/>
        </p:nvGrpSpPr>
        <p:grpSpPr bwMode="auto">
          <a:xfrm>
            <a:off x="1728788" y="1524000"/>
            <a:ext cx="5684837" cy="4851400"/>
            <a:chOff x="1089" y="960"/>
            <a:chExt cx="3581" cy="3056"/>
          </a:xfrm>
        </p:grpSpPr>
        <p:sp>
          <p:nvSpPr>
            <p:cNvPr id="68610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grpSp>
          <p:nvGrpSpPr>
            <p:cNvPr id="68626" name="Group 18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8627" name="Freeform 19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8" name="Freeform 20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089" y="3689"/>
              <a:ext cx="35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Water moves from high </a:t>
              </a:r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/>
                <a:t> to low </a:t>
              </a:r>
              <a:r>
                <a:rPr lang="el-GR" sz="2800">
                  <a:cs typeface="Arial" pitchFamily="34" charset="0"/>
                </a:rPr>
                <a:t>Ψ</a:t>
              </a:r>
            </a:p>
          </p:txBody>
        </p:sp>
        <p:sp>
          <p:nvSpPr>
            <p:cNvPr id="68617" name="Text Box 9"/>
            <p:cNvSpPr txBox="1">
              <a:spLocks noChangeArrowheads="1"/>
            </p:cNvSpPr>
            <p:nvPr/>
          </p:nvSpPr>
          <p:spPr bwMode="auto">
            <a:xfrm>
              <a:off x="2244" y="2041"/>
              <a:ext cx="1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-0.7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68620" name="AutoShape 12"/>
            <p:cNvSpPr>
              <a:spLocks noChangeArrowheads="1"/>
            </p:cNvSpPr>
            <p:nvPr/>
          </p:nvSpPr>
          <p:spPr bwMode="auto">
            <a:xfrm rot="2534120">
              <a:off x="2297" y="2256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5BF-F185-4772-BCC2-3AE96093C1F5}" type="slidenum">
              <a:rPr lang="en-US"/>
              <a:pPr/>
              <a:t>32</a:t>
            </a:fld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grpSp>
          <p:nvGrpSpPr>
            <p:cNvPr id="71697" name="Group 17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71698" name="Freeform 18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9" name="Freeform 19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2244" y="2041"/>
              <a:ext cx="1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-0.7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71702" name="AutoShape 22"/>
            <p:cNvSpPr>
              <a:spLocks noChangeArrowheads="1"/>
            </p:cNvSpPr>
            <p:nvPr/>
          </p:nvSpPr>
          <p:spPr bwMode="auto">
            <a:xfrm rot="2534120">
              <a:off x="2297" y="2256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0A280-902D-4B71-AEF1-94D679DC46F1}" type="slidenum">
              <a:rPr lang="en-US"/>
              <a:pPr/>
              <a:t>33</a:t>
            </a:fld>
            <a:endParaRPr lang="en-US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  <p:grpSp>
        <p:nvGrpSpPr>
          <p:cNvPr id="89100" name="Group 12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89090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091" name="Group 3"/>
            <p:cNvGrpSpPr>
              <a:grpSpLocks/>
            </p:cNvGrpSpPr>
            <p:nvPr/>
          </p:nvGrpSpPr>
          <p:grpSpPr bwMode="auto">
            <a:xfrm>
              <a:off x="1992" y="1554"/>
              <a:ext cx="1776" cy="1212"/>
              <a:chOff x="1992" y="1716"/>
              <a:chExt cx="1776" cy="1212"/>
            </a:xfrm>
          </p:grpSpPr>
          <p:sp>
            <p:nvSpPr>
              <p:cNvPr id="89092" name="Freeform 4"/>
              <p:cNvSpPr>
                <a:spLocks/>
              </p:cNvSpPr>
              <p:nvPr/>
            </p:nvSpPr>
            <p:spPr bwMode="auto">
              <a:xfrm>
                <a:off x="1992" y="1716"/>
                <a:ext cx="1776" cy="1212"/>
              </a:xfrm>
              <a:custGeom>
                <a:avLst/>
                <a:gdLst>
                  <a:gd name="T0" fmla="*/ 60 w 1776"/>
                  <a:gd name="T1" fmla="*/ 48 h 1212"/>
                  <a:gd name="T2" fmla="*/ 888 w 1776"/>
                  <a:gd name="T3" fmla="*/ 0 h 1212"/>
                  <a:gd name="T4" fmla="*/ 1740 w 1776"/>
                  <a:gd name="T5" fmla="*/ 48 h 1212"/>
                  <a:gd name="T6" fmla="*/ 1776 w 1776"/>
                  <a:gd name="T7" fmla="*/ 600 h 1212"/>
                  <a:gd name="T8" fmla="*/ 1740 w 1776"/>
                  <a:gd name="T9" fmla="*/ 1152 h 1212"/>
                  <a:gd name="T10" fmla="*/ 888 w 1776"/>
                  <a:gd name="T11" fmla="*/ 1212 h 1212"/>
                  <a:gd name="T12" fmla="*/ 60 w 1776"/>
                  <a:gd name="T13" fmla="*/ 1152 h 1212"/>
                  <a:gd name="T14" fmla="*/ 0 w 1776"/>
                  <a:gd name="T15" fmla="*/ 588 h 1212"/>
                  <a:gd name="T16" fmla="*/ 60 w 1776"/>
                  <a:gd name="T17" fmla="*/ 48 h 1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76" h="1212">
                    <a:moveTo>
                      <a:pt x="60" y="48"/>
                    </a:moveTo>
                    <a:lnTo>
                      <a:pt x="888" y="0"/>
                    </a:lnTo>
                    <a:lnTo>
                      <a:pt x="1740" y="48"/>
                    </a:lnTo>
                    <a:lnTo>
                      <a:pt x="1776" y="600"/>
                    </a:lnTo>
                    <a:lnTo>
                      <a:pt x="1740" y="1152"/>
                    </a:lnTo>
                    <a:lnTo>
                      <a:pt x="888" y="1212"/>
                    </a:lnTo>
                    <a:lnTo>
                      <a:pt x="60" y="1152"/>
                    </a:lnTo>
                    <a:lnTo>
                      <a:pt x="0" y="588"/>
                    </a:lnTo>
                    <a:lnTo>
                      <a:pt x="60" y="4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93" name="Freeform 5"/>
              <p:cNvSpPr>
                <a:spLocks/>
              </p:cNvSpPr>
              <p:nvPr/>
            </p:nvSpPr>
            <p:spPr bwMode="auto">
              <a:xfrm>
                <a:off x="2190" y="1860"/>
                <a:ext cx="1380" cy="888"/>
              </a:xfrm>
              <a:custGeom>
                <a:avLst/>
                <a:gdLst>
                  <a:gd name="T0" fmla="*/ 48 w 1380"/>
                  <a:gd name="T1" fmla="*/ 72 h 888"/>
                  <a:gd name="T2" fmla="*/ 672 w 1380"/>
                  <a:gd name="T3" fmla="*/ 0 h 888"/>
                  <a:gd name="T4" fmla="*/ 1344 w 1380"/>
                  <a:gd name="T5" fmla="*/ 72 h 888"/>
                  <a:gd name="T6" fmla="*/ 1380 w 1380"/>
                  <a:gd name="T7" fmla="*/ 444 h 888"/>
                  <a:gd name="T8" fmla="*/ 1344 w 1380"/>
                  <a:gd name="T9" fmla="*/ 840 h 888"/>
                  <a:gd name="T10" fmla="*/ 648 w 1380"/>
                  <a:gd name="T11" fmla="*/ 888 h 888"/>
                  <a:gd name="T12" fmla="*/ 48 w 1380"/>
                  <a:gd name="T13" fmla="*/ 840 h 888"/>
                  <a:gd name="T14" fmla="*/ 0 w 1380"/>
                  <a:gd name="T15" fmla="*/ 420 h 888"/>
                  <a:gd name="T16" fmla="*/ 48 w 1380"/>
                  <a:gd name="T17" fmla="*/ 72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0" h="888">
                    <a:moveTo>
                      <a:pt x="48" y="72"/>
                    </a:moveTo>
                    <a:lnTo>
                      <a:pt x="672" y="0"/>
                    </a:lnTo>
                    <a:lnTo>
                      <a:pt x="1344" y="72"/>
                    </a:lnTo>
                    <a:lnTo>
                      <a:pt x="1380" y="444"/>
                    </a:lnTo>
                    <a:lnTo>
                      <a:pt x="1344" y="840"/>
                    </a:lnTo>
                    <a:lnTo>
                      <a:pt x="648" y="888"/>
                    </a:lnTo>
                    <a:lnTo>
                      <a:pt x="48" y="840"/>
                    </a:lnTo>
                    <a:lnTo>
                      <a:pt x="0" y="420"/>
                    </a:lnTo>
                    <a:lnTo>
                      <a:pt x="48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095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2244" y="2041"/>
              <a:ext cx="1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-0.7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89098" name="AutoShape 10"/>
            <p:cNvSpPr>
              <a:spLocks noChangeArrowheads="1"/>
            </p:cNvSpPr>
            <p:nvPr/>
          </p:nvSpPr>
          <p:spPr bwMode="auto">
            <a:xfrm rot="2534120">
              <a:off x="2297" y="2256"/>
              <a:ext cx="240" cy="624"/>
            </a:xfrm>
            <a:prstGeom prst="upArrow">
              <a:avLst>
                <a:gd name="adj1" fmla="val 50000"/>
                <a:gd name="adj2" fmla="val 65000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1825" y="3689"/>
              <a:ext cx="21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P in cell goes up…..</a:t>
              </a:r>
              <a:endParaRPr lang="el-GR" sz="280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209E-6AF3-47CD-855A-3F058F055EBA}" type="slidenum">
              <a:rPr lang="en-US"/>
              <a:pPr/>
              <a:t>34</a:t>
            </a:fld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  <p:grpSp>
        <p:nvGrpSpPr>
          <p:cNvPr id="70679" name="Group 23"/>
          <p:cNvGrpSpPr>
            <a:grpSpLocks/>
          </p:cNvGrpSpPr>
          <p:nvPr/>
        </p:nvGrpSpPr>
        <p:grpSpPr bwMode="auto">
          <a:xfrm>
            <a:off x="1790700" y="1524000"/>
            <a:ext cx="5562600" cy="4851400"/>
            <a:chOff x="1128" y="960"/>
            <a:chExt cx="3504" cy="3056"/>
          </a:xfrm>
        </p:grpSpPr>
        <p:sp>
          <p:nvSpPr>
            <p:cNvPr id="70658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2277" y="2889"/>
              <a:ext cx="12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0 MPa</a:t>
              </a:r>
              <a:endParaRPr lang="el-GR" sz="2800">
                <a:cs typeface="Arial" pitchFamily="34" charset="0"/>
              </a:endParaRP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1780" y="3689"/>
              <a:ext cx="2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Dynamic equilibrium!</a:t>
              </a:r>
            </a:p>
          </p:txBody>
        </p:sp>
        <p:grpSp>
          <p:nvGrpSpPr>
            <p:cNvPr id="70676" name="Group 20"/>
            <p:cNvGrpSpPr>
              <a:grpSpLocks/>
            </p:cNvGrpSpPr>
            <p:nvPr/>
          </p:nvGrpSpPr>
          <p:grpSpPr bwMode="auto">
            <a:xfrm>
              <a:off x="1992" y="1554"/>
              <a:ext cx="1776" cy="1212"/>
              <a:chOff x="1992" y="1716"/>
              <a:chExt cx="1776" cy="1212"/>
            </a:xfrm>
          </p:grpSpPr>
          <p:sp>
            <p:nvSpPr>
              <p:cNvPr id="70677" name="Freeform 21"/>
              <p:cNvSpPr>
                <a:spLocks/>
              </p:cNvSpPr>
              <p:nvPr/>
            </p:nvSpPr>
            <p:spPr bwMode="auto">
              <a:xfrm>
                <a:off x="1992" y="1716"/>
                <a:ext cx="1776" cy="1212"/>
              </a:xfrm>
              <a:custGeom>
                <a:avLst/>
                <a:gdLst>
                  <a:gd name="T0" fmla="*/ 60 w 1776"/>
                  <a:gd name="T1" fmla="*/ 48 h 1212"/>
                  <a:gd name="T2" fmla="*/ 888 w 1776"/>
                  <a:gd name="T3" fmla="*/ 0 h 1212"/>
                  <a:gd name="T4" fmla="*/ 1740 w 1776"/>
                  <a:gd name="T5" fmla="*/ 48 h 1212"/>
                  <a:gd name="T6" fmla="*/ 1776 w 1776"/>
                  <a:gd name="T7" fmla="*/ 600 h 1212"/>
                  <a:gd name="T8" fmla="*/ 1740 w 1776"/>
                  <a:gd name="T9" fmla="*/ 1152 h 1212"/>
                  <a:gd name="T10" fmla="*/ 888 w 1776"/>
                  <a:gd name="T11" fmla="*/ 1212 h 1212"/>
                  <a:gd name="T12" fmla="*/ 60 w 1776"/>
                  <a:gd name="T13" fmla="*/ 1152 h 1212"/>
                  <a:gd name="T14" fmla="*/ 0 w 1776"/>
                  <a:gd name="T15" fmla="*/ 588 h 1212"/>
                  <a:gd name="T16" fmla="*/ 60 w 1776"/>
                  <a:gd name="T17" fmla="*/ 48 h 1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76" h="1212">
                    <a:moveTo>
                      <a:pt x="60" y="48"/>
                    </a:moveTo>
                    <a:lnTo>
                      <a:pt x="888" y="0"/>
                    </a:lnTo>
                    <a:lnTo>
                      <a:pt x="1740" y="48"/>
                    </a:lnTo>
                    <a:lnTo>
                      <a:pt x="1776" y="600"/>
                    </a:lnTo>
                    <a:lnTo>
                      <a:pt x="1740" y="1152"/>
                    </a:lnTo>
                    <a:lnTo>
                      <a:pt x="888" y="1212"/>
                    </a:lnTo>
                    <a:lnTo>
                      <a:pt x="60" y="1152"/>
                    </a:lnTo>
                    <a:lnTo>
                      <a:pt x="0" y="588"/>
                    </a:lnTo>
                    <a:lnTo>
                      <a:pt x="60" y="4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8" name="Freeform 22"/>
              <p:cNvSpPr>
                <a:spLocks/>
              </p:cNvSpPr>
              <p:nvPr/>
            </p:nvSpPr>
            <p:spPr bwMode="auto">
              <a:xfrm>
                <a:off x="2190" y="1860"/>
                <a:ext cx="1380" cy="888"/>
              </a:xfrm>
              <a:custGeom>
                <a:avLst/>
                <a:gdLst>
                  <a:gd name="T0" fmla="*/ 48 w 1380"/>
                  <a:gd name="T1" fmla="*/ 72 h 888"/>
                  <a:gd name="T2" fmla="*/ 672 w 1380"/>
                  <a:gd name="T3" fmla="*/ 0 h 888"/>
                  <a:gd name="T4" fmla="*/ 1344 w 1380"/>
                  <a:gd name="T5" fmla="*/ 72 h 888"/>
                  <a:gd name="T6" fmla="*/ 1380 w 1380"/>
                  <a:gd name="T7" fmla="*/ 444 h 888"/>
                  <a:gd name="T8" fmla="*/ 1344 w 1380"/>
                  <a:gd name="T9" fmla="*/ 840 h 888"/>
                  <a:gd name="T10" fmla="*/ 648 w 1380"/>
                  <a:gd name="T11" fmla="*/ 888 h 888"/>
                  <a:gd name="T12" fmla="*/ 48 w 1380"/>
                  <a:gd name="T13" fmla="*/ 840 h 888"/>
                  <a:gd name="T14" fmla="*/ 0 w 1380"/>
                  <a:gd name="T15" fmla="*/ 420 h 888"/>
                  <a:gd name="T16" fmla="*/ 48 w 1380"/>
                  <a:gd name="T17" fmla="*/ 72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0" h="888">
                    <a:moveTo>
                      <a:pt x="48" y="72"/>
                    </a:moveTo>
                    <a:lnTo>
                      <a:pt x="672" y="0"/>
                    </a:lnTo>
                    <a:lnTo>
                      <a:pt x="1344" y="72"/>
                    </a:lnTo>
                    <a:lnTo>
                      <a:pt x="1380" y="444"/>
                    </a:lnTo>
                    <a:lnTo>
                      <a:pt x="1344" y="840"/>
                    </a:lnTo>
                    <a:lnTo>
                      <a:pt x="648" y="888"/>
                    </a:lnTo>
                    <a:lnTo>
                      <a:pt x="48" y="840"/>
                    </a:lnTo>
                    <a:lnTo>
                      <a:pt x="0" y="420"/>
                    </a:lnTo>
                    <a:lnTo>
                      <a:pt x="48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2355" y="2041"/>
              <a:ext cx="10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400">
                  <a:cs typeface="Arial" pitchFamily="34" charset="0"/>
                </a:rPr>
                <a:t>Ψ</a:t>
              </a:r>
              <a:r>
                <a:rPr lang="en-US" sz="2400">
                  <a:cs typeface="Arial" pitchFamily="34" charset="0"/>
                </a:rPr>
                <a:t> = 0 MPa</a:t>
              </a:r>
              <a:endParaRPr lang="el-GR" sz="2400">
                <a:cs typeface="Arial" pitchFamily="34" charset="0"/>
              </a:endParaRPr>
            </a:p>
          </p:txBody>
        </p:sp>
        <p:sp>
          <p:nvSpPr>
            <p:cNvPr id="70668" name="AutoShape 12"/>
            <p:cNvSpPr>
              <a:spLocks noChangeArrowheads="1"/>
            </p:cNvSpPr>
            <p:nvPr/>
          </p:nvSpPr>
          <p:spPr bwMode="auto">
            <a:xfrm rot="-46385314">
              <a:off x="2022" y="2509"/>
              <a:ext cx="672" cy="240"/>
            </a:xfrm>
            <a:prstGeom prst="leftRightArrow">
              <a:avLst>
                <a:gd name="adj1" fmla="val 50000"/>
                <a:gd name="adj2" fmla="val 56000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dirty="0" smtClean="0"/>
              <a:t>Prepare a section of plump celery and stain with T-blue</a:t>
            </a:r>
          </a:p>
          <a:p>
            <a:r>
              <a:rPr lang="en-US" dirty="0" smtClean="0"/>
              <a:t>Examine and describe</a:t>
            </a:r>
          </a:p>
          <a:p>
            <a:r>
              <a:rPr lang="en-US" dirty="0" smtClean="0"/>
              <a:t>Introduce a drop of salt water</a:t>
            </a:r>
          </a:p>
          <a:p>
            <a:r>
              <a:rPr lang="en-US" dirty="0" smtClean="0"/>
              <a:t>Any change???</a:t>
            </a:r>
          </a:p>
          <a:p>
            <a:r>
              <a:rPr lang="en-US" dirty="0" smtClean="0"/>
              <a:t>Examine the stalk of celery that was in salt water vs. one that was in fresh water</a:t>
            </a:r>
          </a:p>
          <a:p>
            <a:r>
              <a:rPr lang="en-US" dirty="0" smtClean="0"/>
              <a:t>Explain your observations in your lab notes.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4EBA-2C5C-496C-A8EF-7477569AE4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7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5D2-C4F7-42ED-9A07-AEB27E55A7E9}" type="slidenum">
              <a:rPr lang="en-US"/>
              <a:pPr/>
              <a:t>36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r>
              <a:rPr lang="en-US"/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Controlled by both P and 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>
                <a:solidFill>
                  <a:schemeClr val="bg2"/>
                </a:solidFill>
              </a:rPr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Controlled primarily by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EC91-62CA-40FF-A827-091699919086}" type="slidenum">
              <a:rPr lang="en-US"/>
              <a:pPr/>
              <a:t>37</a:t>
            </a:fld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74725" y="2398713"/>
            <a:ext cx="750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osmosis across a semi-permeable membrane; next slide also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Osmosis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6200" y="44958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accent2"/>
                </a:solidFill>
              </a:rPr>
              <a:t>Critical Thinking: </a:t>
            </a:r>
            <a:r>
              <a:rPr lang="en-US" sz="4000"/>
              <a:t>Where does water move by osmosis in plants???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2BE1-C0C1-4154-AB19-E9AFABACE103}" type="slidenum">
              <a:rPr lang="en-US"/>
              <a:pPr/>
              <a:t>38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Osmosis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76200" y="4495800"/>
            <a:ext cx="89916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accent2"/>
                </a:solidFill>
              </a:rPr>
              <a:t>Critical Thinking: </a:t>
            </a:r>
            <a:r>
              <a:rPr lang="en-US" sz="4000"/>
              <a:t>Where does water move by osmosis in plants???</a:t>
            </a:r>
          </a:p>
          <a:p>
            <a:pPr algn="ctr">
              <a:spcBef>
                <a:spcPct val="20000"/>
              </a:spcBef>
            </a:pPr>
            <a:r>
              <a:rPr lang="en-US" sz="4000">
                <a:solidFill>
                  <a:srgbClr val="003399"/>
                </a:solidFill>
              </a:rPr>
              <a:t>Cell membrane is semi-permeable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6ADD-009B-447E-A328-35E4EDFAB035}" type="slidenum">
              <a:rPr lang="en-US"/>
              <a:pPr/>
              <a:t>39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Controlled by both P and s</a:t>
            </a:r>
          </a:p>
          <a:p>
            <a:pPr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r>
              <a:rPr lang="en-US"/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Controlled primarily by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419D-FBE0-457D-A230-8964722E2D66}" type="slidenum">
              <a:rPr lang="en-US"/>
              <a:pPr/>
              <a:t>4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Potential (</a:t>
            </a:r>
            <a:r>
              <a:rPr lang="el-GR">
                <a:solidFill>
                  <a:schemeClr val="tx1"/>
                </a:solidFill>
              </a:rPr>
              <a:t>Ψ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/>
              <a:t>: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85888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Controls the movement of water</a:t>
            </a:r>
          </a:p>
          <a:p>
            <a:pPr>
              <a:lnSpc>
                <a:spcPct val="90000"/>
              </a:lnSpc>
            </a:pPr>
            <a:r>
              <a:rPr lang="en-US"/>
              <a:t>A measure of potential energy</a:t>
            </a:r>
          </a:p>
          <a:p>
            <a:pPr>
              <a:lnSpc>
                <a:spcPct val="90000"/>
              </a:lnSpc>
            </a:pPr>
            <a:r>
              <a:rPr lang="en-US"/>
              <a:t>Water always moves from an area of HIGH water potential to an area of LOW water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Controlled by physical pressure, solute concentration, </a:t>
            </a:r>
            <a:r>
              <a:rPr lang="en-US" i="1">
                <a:solidFill>
                  <a:schemeClr val="bg2"/>
                </a:solidFill>
              </a:rPr>
              <a:t>adhesion of water to cell structures and to soil particles, temperature, and gravity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75000" y="5805488"/>
            <a:ext cx="2643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4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4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E996-491A-4F69-884A-1B2B22E8D540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029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Controlled by both P and s</a:t>
            </a:r>
          </a:p>
          <a:p>
            <a:pPr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r>
              <a:rPr lang="en-US"/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Controlled primarily by P – </a:t>
            </a:r>
            <a:r>
              <a:rPr lang="en-US">
                <a:solidFill>
                  <a:schemeClr val="accent2"/>
                </a:solidFill>
              </a:rPr>
              <a:t>no membrane, no solute gradient!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A15-8FBF-4F7A-BB7B-ECEFD09D7B35}" type="slidenum">
              <a:rPr lang="en-US"/>
              <a:pPr/>
              <a:t>41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/>
              <a:t>Where does water move by bulk flow in plants???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3292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B6-7BBB-4F2E-839A-E99AC331BEBD}" type="slidenum">
              <a:rPr lang="en-US"/>
              <a:pPr/>
              <a:t>42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/>
              <a:t>Where does water move by bulk flow in plants???</a:t>
            </a:r>
          </a:p>
          <a:p>
            <a:r>
              <a:rPr lang="en-US">
                <a:solidFill>
                  <a:srgbClr val="003399"/>
                </a:solidFill>
              </a:rPr>
              <a:t>Primarily in the xylem, also in phloem and in the cell walls</a:t>
            </a:r>
          </a:p>
          <a:p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1676400"/>
            <a:ext cx="3292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3B5A-2DED-4CA0-835C-E9BB039D7245}" type="slidenum">
              <a:rPr lang="en-US"/>
              <a:pPr/>
              <a:t>43</a:t>
            </a:fld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127125" y="3770313"/>
            <a:ext cx="5502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apoplast, symplast and transmembrane pathways; same on next slide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362200"/>
            <a:ext cx="2254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Cell Wall</a:t>
            </a:r>
          </a:p>
          <a:p>
            <a:r>
              <a:rPr lang="en-US" sz="2400">
                <a:solidFill>
                  <a:srgbClr val="008000"/>
                </a:solidFill>
              </a:rPr>
              <a:t>Cell Membrane</a:t>
            </a: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r>
              <a:rPr lang="en-US" sz="2400">
                <a:solidFill>
                  <a:srgbClr val="008000"/>
                </a:solidFill>
              </a:rPr>
              <a:t>Cytoplasm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1371600" y="2590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057400" y="3124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1600200" y="4648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/>
          <a:lstStyle/>
          <a:p>
            <a:r>
              <a:rPr lang="en-US" sz="4800"/>
              <a:t>Routes of water transport</a:t>
            </a:r>
            <a:r>
              <a:rPr lang="en-US"/>
              <a:t/>
            </a:r>
            <a:br>
              <a:rPr lang="en-US"/>
            </a:br>
            <a:r>
              <a:rPr lang="en-US" sz="1600"/>
              <a:t/>
            </a:r>
            <a:br>
              <a:rPr lang="en-US" sz="1600"/>
            </a:br>
            <a:r>
              <a:rPr lang="en-US" sz="3600">
                <a:solidFill>
                  <a:srgbClr val="000099"/>
                </a:solidFill>
              </a:rPr>
              <a:t>soil </a:t>
            </a:r>
            <a:r>
              <a:rPr lang="en-US" sz="3600">
                <a:solidFill>
                  <a:srgbClr val="000099"/>
                </a:solidFill>
                <a:sym typeface="Wingdings" pitchFamily="2" charset="2"/>
              </a:rPr>
              <a:t> root  stem  leaf  atmosphere</a:t>
            </a:r>
            <a:endParaRPr lang="en-US" sz="36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7F1-6BEF-47EF-9F0E-D67ADEE787DB}" type="slidenum">
              <a:rPr lang="en-US"/>
              <a:pPr/>
              <a:t>44</a:t>
            </a:fld>
            <a:endParaRPr lang="en-US"/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0" y="2362200"/>
            <a:ext cx="2254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Cell Wall</a:t>
            </a:r>
          </a:p>
          <a:p>
            <a:r>
              <a:rPr lang="en-US" sz="2400">
                <a:solidFill>
                  <a:srgbClr val="008000"/>
                </a:solidFill>
              </a:rPr>
              <a:t>Cell Membrane</a:t>
            </a: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r>
              <a:rPr lang="en-US" sz="2400">
                <a:solidFill>
                  <a:srgbClr val="008000"/>
                </a:solidFill>
              </a:rPr>
              <a:t>Cytoplasm</a:t>
            </a:r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>
            <a:off x="1371600" y="2590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057400" y="3124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 flipV="1">
            <a:off x="1600200" y="4648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/>
          <a:lstStyle/>
          <a:p>
            <a:r>
              <a:rPr lang="en-US" sz="4800"/>
              <a:t>Routes of water transport</a:t>
            </a:r>
            <a:r>
              <a:rPr lang="en-US"/>
              <a:t/>
            </a:r>
            <a:br>
              <a:rPr lang="en-US"/>
            </a:br>
            <a:r>
              <a:rPr lang="en-US" sz="1600"/>
              <a:t/>
            </a:r>
            <a:br>
              <a:rPr lang="en-US" sz="1600"/>
            </a:br>
            <a:r>
              <a:rPr lang="en-US" sz="3600">
                <a:solidFill>
                  <a:srgbClr val="000099"/>
                </a:solidFill>
              </a:rPr>
              <a:t>soil </a:t>
            </a:r>
            <a:r>
              <a:rPr lang="en-US" sz="3600">
                <a:solidFill>
                  <a:srgbClr val="000099"/>
                </a:solidFill>
                <a:sym typeface="Wingdings" pitchFamily="2" charset="2"/>
              </a:rPr>
              <a:t> root  stem  leaf  atmosphere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245768" name="Oval 8"/>
          <p:cNvSpPr>
            <a:spLocks noChangeArrowheads="1"/>
          </p:cNvSpPr>
          <p:nvPr/>
        </p:nvSpPr>
        <p:spPr bwMode="auto">
          <a:xfrm>
            <a:off x="171450" y="1038225"/>
            <a:ext cx="4229100" cy="11239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4744-9AF7-4922-86AB-0F3EC6DB4F5E}" type="slidenum">
              <a:rPr lang="en-US"/>
              <a:pPr/>
              <a:t>45</a:t>
            </a:fld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79725" y="1484313"/>
            <a:ext cx="5184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Casparian strip; same on next 2 slides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74925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C3C6-1B65-46E0-83FD-6CEE7D561F0C}" type="slidenum">
              <a:rPr lang="en-US"/>
              <a:pPr/>
              <a:t>46</a:t>
            </a:fld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14300" y="304800"/>
            <a:ext cx="8915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The Casparian Strip is a band of suberin in the transverse and radial (but not the tangential) walls of the endodermis cells</a:t>
            </a:r>
          </a:p>
          <a:p>
            <a:pPr algn="ctr"/>
            <a:endParaRPr lang="en-US" sz="2000"/>
          </a:p>
          <a:p>
            <a:pPr algn="ctr"/>
            <a:r>
              <a:rPr lang="en-US" sz="2800"/>
              <a:t>Water CANNOT PASS THROUGH the Casparian Strip</a:t>
            </a:r>
          </a:p>
          <a:p>
            <a:pPr algn="ctr"/>
            <a:endParaRPr lang="en-US" sz="2000"/>
          </a:p>
          <a:p>
            <a:pPr algn="ctr"/>
            <a:r>
              <a:rPr lang="en-US" sz="2800"/>
              <a:t>Water must GO AROUND the Casparian Strip – through the tangential face of the endodermis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ADD9-0C14-4C6E-BC8A-E2A76E433AB0}" type="slidenum">
              <a:rPr lang="en-US"/>
              <a:pPr/>
              <a:t>47</a:t>
            </a:fld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14300" y="304800"/>
            <a:ext cx="8915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2"/>
                </a:solidFill>
              </a:rPr>
              <a:t>The Casparian Strip is a band of suberin in the transverse and radial (but not the tangential) walls of the endodermis cells</a:t>
            </a:r>
          </a:p>
          <a:p>
            <a:pPr algn="ctr"/>
            <a:endParaRPr lang="en-US" sz="2000">
              <a:solidFill>
                <a:schemeClr val="bg2"/>
              </a:solidFill>
            </a:endParaRPr>
          </a:p>
          <a:p>
            <a:pPr algn="ctr"/>
            <a:r>
              <a:rPr lang="en-US" sz="2800">
                <a:solidFill>
                  <a:schemeClr val="bg2"/>
                </a:solidFill>
              </a:rPr>
              <a:t>Water CANNOT PASS THROUGH the Casparian Strip</a:t>
            </a:r>
          </a:p>
          <a:p>
            <a:pPr algn="ctr"/>
            <a:endParaRPr lang="en-US" sz="2000">
              <a:solidFill>
                <a:schemeClr val="bg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Water must GO AROUND the Casparian Strip – through the tangential face of the endodermis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A2CE-5099-429D-BEDC-8F4D66D3C529}" type="slidenum">
              <a:rPr lang="en-US"/>
              <a:pPr/>
              <a:t>48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/>
              <a:t>Apoplast water is forced into the symplast at the Casparian Strip</a:t>
            </a:r>
          </a:p>
          <a:p>
            <a:r>
              <a:rPr lang="en-US"/>
              <a:t>What does this mean for the water???</a:t>
            </a:r>
          </a:p>
          <a:p>
            <a:r>
              <a:rPr lang="en-US"/>
              <a:t>What is the function of the Casparian Strip???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C8E-988B-44F0-8AF1-279CB7EB20A8}" type="slidenum">
              <a:rPr lang="en-US"/>
              <a:pPr/>
              <a:t>49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/>
              <a:t>Apoplast water is forced into the symplast at the Casparian Strip</a:t>
            </a:r>
          </a:p>
          <a:p>
            <a:r>
              <a:rPr lang="en-US"/>
              <a:t>What does this mean for the water???</a:t>
            </a:r>
          </a:p>
          <a:p>
            <a:r>
              <a:rPr lang="en-US">
                <a:solidFill>
                  <a:schemeClr val="accent2"/>
                </a:solidFill>
              </a:rPr>
              <a:t>It has to cross a cell membrane (easy for water!)</a:t>
            </a:r>
            <a:endParaRPr lang="en-US">
              <a:solidFill>
                <a:srgbClr val="EAEAEA"/>
              </a:solidFill>
            </a:endParaRPr>
          </a:p>
          <a:p>
            <a:r>
              <a:rPr lang="en-US"/>
              <a:t>What is the function of the Casparian Strip???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A37A-9D44-4F63-80E4-A71657F2C806}" type="slidenum">
              <a:rPr lang="en-US"/>
              <a:pPr/>
              <a:t>5</a:t>
            </a:fld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32125" y="1255713"/>
            <a:ext cx="37496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water moves from high water potential to low water potential, sometimes toward a negative value; same next 3 slides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047750" y="2476500"/>
            <a:ext cx="9144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27FB-0C5C-45DC-9DF3-53D0C87F19E1}" type="slidenum">
              <a:rPr lang="en-US"/>
              <a:pPr/>
              <a:t>50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r>
              <a:rPr lang="en-US"/>
              <a:t>Apoplast water is forced into the symplast at the Casparian Strip</a:t>
            </a:r>
          </a:p>
          <a:p>
            <a:r>
              <a:rPr lang="en-US"/>
              <a:t>What does this mean for the water???</a:t>
            </a:r>
          </a:p>
          <a:p>
            <a:r>
              <a:rPr lang="en-US">
                <a:solidFill>
                  <a:schemeClr val="accent2"/>
                </a:solidFill>
              </a:rPr>
              <a:t>It has to cross a cell membrane (easy for water!)</a:t>
            </a:r>
            <a:endParaRPr lang="en-US">
              <a:solidFill>
                <a:srgbClr val="EAEAEA"/>
              </a:solidFill>
            </a:endParaRPr>
          </a:p>
          <a:p>
            <a:r>
              <a:rPr lang="en-US"/>
              <a:t>What is the function of the Casparian Strip???</a:t>
            </a:r>
          </a:p>
          <a:p>
            <a:r>
              <a:rPr lang="en-US">
                <a:solidFill>
                  <a:schemeClr val="accent2"/>
                </a:solidFill>
              </a:rPr>
              <a:t>Solute uptake is regulated at the membrane!!!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D1C-E4C5-4256-8A4D-120963C5EEEA}" type="slidenum">
              <a:rPr lang="en-US"/>
              <a:pPr/>
              <a:t>51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08125" y="3084513"/>
            <a:ext cx="5222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review of membrane transport proteins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30363"/>
          </a:xfrm>
        </p:spPr>
        <p:txBody>
          <a:bodyPr/>
          <a:lstStyle/>
          <a:p>
            <a:r>
              <a:rPr lang="en-US"/>
              <a:t>Membrane Transport</a:t>
            </a:r>
            <a:br>
              <a:rPr lang="en-US"/>
            </a:br>
            <a:r>
              <a:rPr lang="en-US" sz="2800"/>
              <a:t>(review in text if necessary)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D32D-CFCC-4FFB-9DD6-47E6E43FFC5C}" type="slidenum">
              <a:rPr lang="en-US"/>
              <a:pPr/>
              <a:t>52</a:t>
            </a:fld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is on the move</a:t>
            </a:r>
          </a:p>
        </p:txBody>
      </p:sp>
      <p:grpSp>
        <p:nvGrpSpPr>
          <p:cNvPr id="193575" name="Group 39"/>
          <p:cNvGrpSpPr>
            <a:grpSpLocks/>
          </p:cNvGrpSpPr>
          <p:nvPr/>
        </p:nvGrpSpPr>
        <p:grpSpPr bwMode="auto">
          <a:xfrm>
            <a:off x="0" y="990600"/>
            <a:ext cx="9144000" cy="5867400"/>
            <a:chOff x="0" y="624"/>
            <a:chExt cx="5760" cy="3696"/>
          </a:xfrm>
        </p:grpSpPr>
        <p:pic>
          <p:nvPicPr>
            <p:cNvPr id="193550" name="Picture 14" descr="MCj0412464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624"/>
              <a:ext cx="1497" cy="1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59" name="Picture 23" descr="MCj0351314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08"/>
              <a:ext cx="1717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60" name="Picture 24" descr="MCj0351277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260"/>
              <a:ext cx="2544" cy="2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61" name="Picture 25" descr="MCj0351314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3" y="2208"/>
              <a:ext cx="1717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3562" name="Rectangle 26"/>
            <p:cNvSpPr>
              <a:spLocks noChangeArrowheads="1"/>
            </p:cNvSpPr>
            <p:nvPr/>
          </p:nvSpPr>
          <p:spPr bwMode="auto">
            <a:xfrm>
              <a:off x="5088" y="2208"/>
              <a:ext cx="672" cy="33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3570" name="Picture 34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1" name="Picture 35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2" name="Picture 36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8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3" name="Picture 37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4" name="Picture 38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BAF6-1B5D-4CF7-8340-C633A2B685BA}" type="slidenum">
              <a:rPr lang="en-US"/>
              <a:pPr/>
              <a:t>53</a:t>
            </a:fld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80125" y="1255713"/>
            <a:ext cx="2568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4343400" cy="1143000"/>
          </a:xfrm>
        </p:spPr>
        <p:txBody>
          <a:bodyPr/>
          <a:lstStyle/>
          <a:p>
            <a:r>
              <a:rPr lang="en-US"/>
              <a:t>Transpiration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7175" y="1600200"/>
            <a:ext cx="5562600" cy="4525963"/>
          </a:xfrm>
        </p:spPr>
        <p:txBody>
          <a:bodyPr/>
          <a:lstStyle/>
          <a:p>
            <a:r>
              <a:rPr lang="en-US"/>
              <a:t>Movement of water from soil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plant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atmosphere</a:t>
            </a:r>
          </a:p>
          <a:p>
            <a:r>
              <a:rPr lang="en-US">
                <a:solidFill>
                  <a:schemeClr val="bg2"/>
                </a:solidFill>
              </a:rPr>
              <a:t>Controlled by HUGE water potential gradient</a:t>
            </a:r>
          </a:p>
          <a:p>
            <a:r>
              <a:rPr lang="en-US">
                <a:solidFill>
                  <a:schemeClr val="bg2"/>
                </a:solidFill>
              </a:rPr>
              <a:t>Gradient controlled by P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Very little s contribution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57400" y="5257800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9B36-B11C-431A-A8A7-F079639F41A3}" type="slidenum">
              <a:rPr lang="en-US"/>
              <a:pPr/>
              <a:t>54</a:t>
            </a:fld>
            <a:endParaRPr lang="en-US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2651125" y="3541713"/>
            <a:ext cx="240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stomata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011362"/>
          </a:xfrm>
        </p:spPr>
        <p:txBody>
          <a:bodyPr/>
          <a:lstStyle/>
          <a:p>
            <a:r>
              <a:rPr lang="en-US"/>
              <a:t>Stomates are the Valves:</a:t>
            </a:r>
            <a:br>
              <a:rPr lang="en-US"/>
            </a:br>
            <a:r>
              <a:rPr lang="en-US" sz="3600"/>
              <a:t>as long as the stomata are open, water will move through the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72C-8F4A-49BB-9AE1-B9DA364DEBC7}" type="slidenum">
              <a:rPr lang="en-US"/>
              <a:pPr/>
              <a:t>55</a:t>
            </a:fld>
            <a:endParaRPr lang="en-US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6003925" y="1255713"/>
            <a:ext cx="2568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4343400" cy="1143000"/>
          </a:xfrm>
        </p:spPr>
        <p:txBody>
          <a:bodyPr/>
          <a:lstStyle/>
          <a:p>
            <a:r>
              <a:rPr lang="en-US"/>
              <a:t>Transpiration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7175" y="1600200"/>
            <a:ext cx="5562600" cy="4525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Movement of water from soil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plant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atmosphere</a:t>
            </a:r>
          </a:p>
          <a:p>
            <a:r>
              <a:rPr lang="en-US"/>
              <a:t>Controlled by HUGE water potential gradient</a:t>
            </a:r>
          </a:p>
          <a:p>
            <a:r>
              <a:rPr lang="en-US"/>
              <a:t>Gradient controlled by P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Very little s contribution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057400" y="5257800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07C-CFFD-45B4-9819-8FA8E786477E}" type="slidenum">
              <a:rPr lang="en-US"/>
              <a:pPr/>
              <a:t>56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257800" cy="1325563"/>
          </a:xfrm>
        </p:spPr>
        <p:txBody>
          <a:bodyPr/>
          <a:lstStyle/>
          <a:p>
            <a:r>
              <a:rPr lang="en-US" sz="4000">
                <a:cs typeface="Arial" pitchFamily="34" charset="0"/>
              </a:rPr>
              <a:t>Solar Heating Drives the Process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/>
              <a:t>Air is dry because of solar heating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air molecules bounce around more which causes air masses to expand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Warm air has tremendous capacity to hold water vapor</a:t>
            </a:r>
          </a:p>
          <a:p>
            <a:r>
              <a:rPr lang="en-US">
                <a:solidFill>
                  <a:schemeClr val="bg2"/>
                </a:solidFill>
              </a:rPr>
              <a:t>Warm, dry air dramatically reduces the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of the atmosphere</a:t>
            </a:r>
          </a:p>
          <a:p>
            <a:r>
              <a:rPr lang="en-US">
                <a:solidFill>
                  <a:schemeClr val="bg2"/>
                </a:solidFill>
              </a:rPr>
              <a:t>Daytime gradient is commonly 30+ MPa</a:t>
            </a:r>
          </a:p>
        </p:txBody>
      </p:sp>
      <p:pic>
        <p:nvPicPr>
          <p:cNvPr id="86023" name="Picture 7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4" name="Picture 8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57D7-74C0-46AC-BCCE-BC236B44AEC5}" type="slidenum">
              <a:rPr lang="en-US"/>
              <a:pPr/>
              <a:t>57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have life on this planet and not the others in our solar system???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3E1B-9C3B-4224-89C1-1A6B82880192}" type="slidenum">
              <a:rPr lang="en-US"/>
              <a:pPr/>
              <a:t>58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have life on this planet and not the others in our solar system???</a:t>
            </a:r>
          </a:p>
          <a:p>
            <a:r>
              <a:rPr lang="en-US">
                <a:solidFill>
                  <a:schemeClr val="accent2"/>
                </a:solidFill>
              </a:rPr>
              <a:t>Liquid water!</a:t>
            </a:r>
          </a:p>
          <a:p>
            <a:r>
              <a:rPr lang="en-US"/>
              <a:t>Why do we have liquid water???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1F97-DF94-453F-8199-C4190EFBA4FE}" type="slidenum">
              <a:rPr lang="en-US"/>
              <a:pPr/>
              <a:t>59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Why do we have life on this planet and not the others in our solar system???</a:t>
            </a:r>
          </a:p>
          <a:p>
            <a:r>
              <a:rPr lang="en-US">
                <a:solidFill>
                  <a:schemeClr val="accent2"/>
                </a:solidFill>
              </a:rPr>
              <a:t>Liquid water!</a:t>
            </a:r>
          </a:p>
          <a:p>
            <a:r>
              <a:rPr lang="en-US"/>
              <a:t>Why do we have liquid water???</a:t>
            </a:r>
          </a:p>
          <a:p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baseline="30000">
                <a:solidFill>
                  <a:schemeClr val="accent2"/>
                </a:solidFill>
              </a:rPr>
              <a:t>rd</a:t>
            </a:r>
            <a:r>
              <a:rPr lang="en-US">
                <a:solidFill>
                  <a:schemeClr val="accent2"/>
                </a:solidFill>
              </a:rPr>
              <a:t> rock from the sun!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The Goldilocks Zone – not too hot, not too cold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Plus, we have enough gravity to hold our atmosphere in place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It’s our atmosphere that holds the warmth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BB00-6CDA-4EF6-98F7-9B58CA46813C}" type="slidenum">
              <a:rPr lang="en-US"/>
              <a:pPr/>
              <a:t>6</a:t>
            </a:fld>
            <a:endParaRPr lang="en-US"/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1581150" y="609600"/>
            <a:ext cx="914400" cy="876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2286000" y="14097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581150" y="2628900"/>
            <a:ext cx="914400" cy="8763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80A7-7AA3-423B-BD83-981482DA8203}" type="slidenum">
              <a:rPr lang="en-US"/>
              <a:pPr/>
              <a:t>60</a:t>
            </a:fld>
            <a:endParaRPr lang="en-US"/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1584325" y="26273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Model – our solar system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Life is Random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02CB-1744-4FA0-8324-D3CF5F4A927C}" type="slidenum">
              <a:rPr lang="en-US"/>
              <a:pPr/>
              <a:t>61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257800" cy="1325563"/>
          </a:xfrm>
        </p:spPr>
        <p:txBody>
          <a:bodyPr/>
          <a:lstStyle/>
          <a:p>
            <a:r>
              <a:rPr lang="en-US" sz="4000">
                <a:cs typeface="Arial" pitchFamily="34" charset="0"/>
              </a:rPr>
              <a:t>Solar Heating Drives the Process</a:t>
            </a:r>
            <a:endParaRPr lang="en-US" sz="400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Air is dry because of solar heating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air molecules bounce around more which causes air masses to expand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Warm air has tremendous capacity to hold water vapor</a:t>
            </a:r>
          </a:p>
          <a:p>
            <a:r>
              <a:rPr lang="en-US"/>
              <a:t>Warm, dry air dramatically reduces the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of the atmosphere</a:t>
            </a:r>
          </a:p>
          <a:p>
            <a:r>
              <a:rPr lang="en-US"/>
              <a:t>Daytime gradient is commonly 30+ MPa</a:t>
            </a:r>
          </a:p>
        </p:txBody>
      </p:sp>
      <p:pic>
        <p:nvPicPr>
          <p:cNvPr id="203780" name="Picture 4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781" name="Picture 5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643-A294-4E81-8B55-F2C6BBCE5526}" type="slidenum">
              <a:rPr lang="en-US"/>
              <a:pPr/>
              <a:t>62</a:t>
            </a:fld>
            <a:endParaRPr lang="en-US"/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35842" name="Text Box 2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1CEF-4396-4DDA-BF82-DE3A26739FBE}" type="slidenum">
              <a:rPr lang="en-US"/>
              <a:pPr/>
              <a:t>63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 what conditions does atmospheric water potential approach zero???</a:t>
            </a:r>
          </a:p>
        </p:txBody>
      </p:sp>
      <p:grpSp>
        <p:nvGrpSpPr>
          <p:cNvPr id="205842" name="Group 18"/>
          <p:cNvGrpSpPr>
            <a:grpSpLocks/>
          </p:cNvGrpSpPr>
          <p:nvPr/>
        </p:nvGrpSpPr>
        <p:grpSpPr bwMode="auto">
          <a:xfrm>
            <a:off x="3929063" y="2819400"/>
            <a:ext cx="5214937" cy="3940175"/>
            <a:chOff x="2304" y="1776"/>
            <a:chExt cx="3285" cy="2482"/>
          </a:xfrm>
        </p:grpSpPr>
        <p:sp>
          <p:nvSpPr>
            <p:cNvPr id="205829" name="Text Box 5"/>
            <p:cNvSpPr txBox="1">
              <a:spLocks noChangeArrowheads="1"/>
            </p:cNvSpPr>
            <p:nvPr/>
          </p:nvSpPr>
          <p:spPr bwMode="auto">
            <a:xfrm>
              <a:off x="2304" y="2470"/>
              <a:ext cx="93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Atmospheric water potential (MPa)</a:t>
              </a:r>
            </a:p>
          </p:txBody>
        </p:sp>
        <p:sp>
          <p:nvSpPr>
            <p:cNvPr id="205830" name="Line 6"/>
            <p:cNvSpPr>
              <a:spLocks noChangeShapeType="1"/>
            </p:cNvSpPr>
            <p:nvPr/>
          </p:nvSpPr>
          <p:spPr bwMode="auto">
            <a:xfrm>
              <a:off x="3421" y="1776"/>
              <a:ext cx="0" cy="1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1" name="Line 7"/>
            <p:cNvSpPr>
              <a:spLocks noChangeShapeType="1"/>
            </p:cNvSpPr>
            <p:nvPr/>
          </p:nvSpPr>
          <p:spPr bwMode="auto">
            <a:xfrm>
              <a:off x="3421" y="3765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2" name="Freeform 8"/>
            <p:cNvSpPr>
              <a:spLocks/>
            </p:cNvSpPr>
            <p:nvPr/>
          </p:nvSpPr>
          <p:spPr bwMode="auto">
            <a:xfrm>
              <a:off x="3640" y="1811"/>
              <a:ext cx="1692" cy="1952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3" name="Text Box 9"/>
            <p:cNvSpPr txBox="1">
              <a:spLocks noChangeArrowheads="1"/>
            </p:cNvSpPr>
            <p:nvPr/>
          </p:nvSpPr>
          <p:spPr bwMode="auto">
            <a:xfrm>
              <a:off x="3689" y="4027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Relative Humidity (%)</a:t>
              </a:r>
            </a:p>
          </p:txBody>
        </p:sp>
        <p:sp>
          <p:nvSpPr>
            <p:cNvPr id="205834" name="Text Box 10"/>
            <p:cNvSpPr txBox="1">
              <a:spLocks noChangeArrowheads="1"/>
            </p:cNvSpPr>
            <p:nvPr/>
          </p:nvSpPr>
          <p:spPr bwMode="auto">
            <a:xfrm>
              <a:off x="3379" y="377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5227" y="377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05836" name="Text Box 12"/>
            <p:cNvSpPr txBox="1">
              <a:spLocks noChangeArrowheads="1"/>
            </p:cNvSpPr>
            <p:nvPr/>
          </p:nvSpPr>
          <p:spPr bwMode="auto">
            <a:xfrm>
              <a:off x="4675" y="377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205837" name="Text Box 13"/>
            <p:cNvSpPr txBox="1">
              <a:spLocks noChangeArrowheads="1"/>
            </p:cNvSpPr>
            <p:nvPr/>
          </p:nvSpPr>
          <p:spPr bwMode="auto">
            <a:xfrm>
              <a:off x="2976" y="1809"/>
              <a:ext cx="43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 sz="1200"/>
                <a:t> 200</a:t>
              </a:r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r>
                <a:rPr lang="en-US" sz="1200"/>
                <a:t>  - 30</a:t>
              </a:r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0</a:t>
              </a:r>
            </a:p>
          </p:txBody>
        </p:sp>
        <p:sp>
          <p:nvSpPr>
            <p:cNvPr id="205838" name="Line 14"/>
            <p:cNvSpPr>
              <a:spLocks noChangeShapeType="1"/>
            </p:cNvSpPr>
            <p:nvPr/>
          </p:nvSpPr>
          <p:spPr bwMode="auto">
            <a:xfrm>
              <a:off x="3421" y="3434"/>
              <a:ext cx="1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9" name="Freeform 15"/>
            <p:cNvSpPr>
              <a:spLocks/>
            </p:cNvSpPr>
            <p:nvPr/>
          </p:nvSpPr>
          <p:spPr bwMode="auto">
            <a:xfrm>
              <a:off x="4768" y="3433"/>
              <a:ext cx="4" cy="332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0" name="Text Box 16"/>
            <p:cNvSpPr txBox="1">
              <a:spLocks noChangeArrowheads="1"/>
            </p:cNvSpPr>
            <p:nvPr/>
          </p:nvSpPr>
          <p:spPr bwMode="auto">
            <a:xfrm>
              <a:off x="4188" y="1917"/>
              <a:ext cx="6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asymptotic</a:t>
              </a:r>
            </a:p>
          </p:txBody>
        </p:sp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 flipH="1" flipV="1">
              <a:off x="3726" y="1842"/>
              <a:ext cx="426" cy="10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18B-B197-4991-A674-D7E628A0E7C8}" type="slidenum">
              <a:rPr lang="en-US"/>
              <a:pPr/>
              <a:t>64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 what conditions does atmospheric water potential approach zero???</a:t>
            </a:r>
          </a:p>
          <a:p>
            <a:r>
              <a:rPr lang="en-US">
                <a:solidFill>
                  <a:schemeClr val="accent2"/>
                </a:solidFill>
              </a:rPr>
              <a:t>Only in the pouring rain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3929063" y="2819400"/>
            <a:ext cx="5214937" cy="3940175"/>
            <a:chOff x="2304" y="1776"/>
            <a:chExt cx="3285" cy="2482"/>
          </a:xfrm>
        </p:grpSpPr>
        <p:sp>
          <p:nvSpPr>
            <p:cNvPr id="206853" name="Text Box 5"/>
            <p:cNvSpPr txBox="1">
              <a:spLocks noChangeArrowheads="1"/>
            </p:cNvSpPr>
            <p:nvPr/>
          </p:nvSpPr>
          <p:spPr bwMode="auto">
            <a:xfrm>
              <a:off x="2304" y="2470"/>
              <a:ext cx="93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Atmospheric water potential (MPa)</a:t>
              </a:r>
            </a:p>
          </p:txBody>
        </p:sp>
        <p:sp>
          <p:nvSpPr>
            <p:cNvPr id="206854" name="Line 6"/>
            <p:cNvSpPr>
              <a:spLocks noChangeShapeType="1"/>
            </p:cNvSpPr>
            <p:nvPr/>
          </p:nvSpPr>
          <p:spPr bwMode="auto">
            <a:xfrm>
              <a:off x="3421" y="1776"/>
              <a:ext cx="0" cy="1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5" name="Line 7"/>
            <p:cNvSpPr>
              <a:spLocks noChangeShapeType="1"/>
            </p:cNvSpPr>
            <p:nvPr/>
          </p:nvSpPr>
          <p:spPr bwMode="auto">
            <a:xfrm>
              <a:off x="3421" y="3765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auto">
            <a:xfrm>
              <a:off x="3640" y="1811"/>
              <a:ext cx="1692" cy="1952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7" name="Text Box 9"/>
            <p:cNvSpPr txBox="1">
              <a:spLocks noChangeArrowheads="1"/>
            </p:cNvSpPr>
            <p:nvPr/>
          </p:nvSpPr>
          <p:spPr bwMode="auto">
            <a:xfrm>
              <a:off x="3689" y="4027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Relative Humidity (%)</a:t>
              </a:r>
            </a:p>
          </p:txBody>
        </p:sp>
        <p:sp>
          <p:nvSpPr>
            <p:cNvPr id="206858" name="Text Box 10"/>
            <p:cNvSpPr txBox="1">
              <a:spLocks noChangeArrowheads="1"/>
            </p:cNvSpPr>
            <p:nvPr/>
          </p:nvSpPr>
          <p:spPr bwMode="auto">
            <a:xfrm>
              <a:off x="3379" y="377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06859" name="Text Box 11"/>
            <p:cNvSpPr txBox="1">
              <a:spLocks noChangeArrowheads="1"/>
            </p:cNvSpPr>
            <p:nvPr/>
          </p:nvSpPr>
          <p:spPr bwMode="auto">
            <a:xfrm>
              <a:off x="5227" y="377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06860" name="Text Box 12"/>
            <p:cNvSpPr txBox="1">
              <a:spLocks noChangeArrowheads="1"/>
            </p:cNvSpPr>
            <p:nvPr/>
          </p:nvSpPr>
          <p:spPr bwMode="auto">
            <a:xfrm>
              <a:off x="4675" y="377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206861" name="Text Box 13"/>
            <p:cNvSpPr txBox="1">
              <a:spLocks noChangeArrowheads="1"/>
            </p:cNvSpPr>
            <p:nvPr/>
          </p:nvSpPr>
          <p:spPr bwMode="auto">
            <a:xfrm>
              <a:off x="2976" y="1809"/>
              <a:ext cx="43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 sz="1200"/>
                <a:t> 200</a:t>
              </a:r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r>
                <a:rPr lang="en-US" sz="1200"/>
                <a:t>  - 30</a:t>
              </a:r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0</a:t>
              </a: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>
              <a:off x="3421" y="3434"/>
              <a:ext cx="1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3" name="Freeform 15"/>
            <p:cNvSpPr>
              <a:spLocks/>
            </p:cNvSpPr>
            <p:nvPr/>
          </p:nvSpPr>
          <p:spPr bwMode="auto">
            <a:xfrm>
              <a:off x="4768" y="3433"/>
              <a:ext cx="4" cy="332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4188" y="1917"/>
              <a:ext cx="6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asymptotic</a:t>
              </a:r>
            </a:p>
          </p:txBody>
        </p:sp>
        <p:sp>
          <p:nvSpPr>
            <p:cNvPr id="206865" name="Line 17"/>
            <p:cNvSpPr>
              <a:spLocks noChangeShapeType="1"/>
            </p:cNvSpPr>
            <p:nvPr/>
          </p:nvSpPr>
          <p:spPr bwMode="auto">
            <a:xfrm flipH="1" flipV="1">
              <a:off x="3726" y="1842"/>
              <a:ext cx="426" cy="1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A254-1585-4D9F-AAEF-96BDF3FEA060}" type="slidenum">
              <a:rPr lang="en-US"/>
              <a:pPr/>
              <a:t>65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/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Only in the pouring rain does atmospheric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approach zero</a:t>
            </a:r>
          </a:p>
          <a:p>
            <a:pPr>
              <a:lnSpc>
                <a:spcPct val="90000"/>
              </a:lnSpc>
            </a:pPr>
            <a:r>
              <a:rPr lang="en-US"/>
              <a:t>Soil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D15B-EB4C-480B-8E92-FF7515B4EE2C}" type="slidenum">
              <a:rPr lang="en-US"/>
              <a:pPr/>
              <a:t>66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Only in the pouring rain does atmospheric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approach zero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Soil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4AF1-4E66-4C9E-B8B3-F175212A1F95}" type="slidenum">
              <a:rPr lang="en-US"/>
              <a:pPr/>
              <a:t>67</a:t>
            </a:fld>
            <a:endParaRPr lang="en-US"/>
          </a:p>
        </p:txBody>
      </p:sp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142339" name="Text Box 3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142340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2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3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142347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9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50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2" name="Oval 16"/>
          <p:cNvSpPr>
            <a:spLocks noChangeArrowheads="1"/>
          </p:cNvSpPr>
          <p:nvPr/>
        </p:nvSpPr>
        <p:spPr bwMode="auto">
          <a:xfrm>
            <a:off x="2133600" y="533400"/>
            <a:ext cx="914400" cy="6096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59E-07ED-43EC-9B96-4D802B06B291}" type="slidenum">
              <a:rPr lang="en-US"/>
              <a:pPr/>
              <a:t>68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Only in the pouring rain does atmospheric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approach zero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Soil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/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13E8-F24D-4419-9E9D-C538BA22BAD4}" type="slidenum">
              <a:rPr lang="en-US"/>
              <a:pPr/>
              <a:t>69</a:t>
            </a:fld>
            <a:endParaRPr lang="en-US"/>
          </a:p>
        </p:txBody>
      </p:sp>
      <p:sp>
        <p:nvSpPr>
          <p:cNvPr id="99417" name="Text Box 89"/>
          <p:cNvSpPr txBox="1">
            <a:spLocks noChangeArrowheads="1"/>
          </p:cNvSpPr>
          <p:nvPr/>
        </p:nvSpPr>
        <p:spPr bwMode="auto">
          <a:xfrm>
            <a:off x="5622925" y="2017713"/>
            <a:ext cx="2682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transpiration gradient from soil to atmosphere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641350"/>
            <a:ext cx="4724400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tension gradient is extreme, especially during the day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 sz="3200"/>
              <a:t>Sunday, 1 October 2006</a:t>
            </a:r>
          </a:p>
          <a:p>
            <a:pPr algn="ctr"/>
            <a:r>
              <a:rPr lang="en-US" sz="3200"/>
              <a:t>8 am – 	RH = 86%</a:t>
            </a:r>
          </a:p>
          <a:p>
            <a:pPr algn="ctr"/>
            <a:r>
              <a:rPr lang="en-US" sz="3200"/>
              <a:t>Noon – 	RH = 53%</a:t>
            </a:r>
          </a:p>
          <a:p>
            <a:pPr algn="ctr"/>
            <a:r>
              <a:rPr lang="en-US" sz="3200"/>
              <a:t>4 pm – 	RH = 36%</a:t>
            </a:r>
          </a:p>
          <a:p>
            <a:pPr algn="ctr"/>
            <a:r>
              <a:rPr lang="en-US" sz="3200"/>
              <a:t>8 pm – 	RH = 62%</a:t>
            </a:r>
          </a:p>
          <a:p>
            <a:endParaRPr lang="en-US" sz="3200"/>
          </a:p>
          <a:p>
            <a:pPr algn="ctr"/>
            <a:r>
              <a:rPr lang="en-US">
                <a:solidFill>
                  <a:schemeClr val="accent2"/>
                </a:solidFill>
              </a:rPr>
              <a:t>5am, 23 September – 94% in light 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836-D089-4332-A73E-22956193D9C8}" type="slidenum">
              <a:rPr lang="en-US"/>
              <a:pPr/>
              <a:t>7</a:t>
            </a:fld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1581150" y="3962400"/>
            <a:ext cx="914400" cy="876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362200" y="4710113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1581150" y="5981700"/>
            <a:ext cx="914400" cy="8763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895600" y="6262688"/>
            <a:ext cx="45624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minus 4 is MORE NEGATIVE than minus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2D23-6E50-412D-A681-AF5BFE96BE09}" type="slidenum">
              <a:rPr lang="en-US"/>
              <a:pPr/>
              <a:t>70</a:t>
            </a:fld>
            <a:endParaRPr lang="en-US"/>
          </a:p>
        </p:txBody>
      </p:sp>
      <p:grpSp>
        <p:nvGrpSpPr>
          <p:cNvPr id="134146" name="Group 2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134147" name="Text Box 3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134148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9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0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1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4153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34154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134155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7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8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134159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5F27-FC5B-4276-BC44-C2071D303CC2}" type="slidenum">
              <a:rPr lang="en-US"/>
              <a:pPr/>
              <a:t>71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Tension is a strong force!</a:t>
            </a:r>
          </a:p>
          <a:p>
            <a:r>
              <a:rPr lang="en-US"/>
              <a:t>Why doesn’t the water stream break???</a:t>
            </a:r>
          </a:p>
          <a:p>
            <a:r>
              <a:rPr lang="en-US">
                <a:solidFill>
                  <a:srgbClr val="EAEAEA"/>
                </a:solidFill>
              </a:rPr>
              <a:t>Adhesion and cohesion</a:t>
            </a:r>
          </a:p>
          <a:p>
            <a:endParaRPr lang="en-US">
              <a:solidFill>
                <a:srgbClr val="EAEAEA"/>
              </a:solidFill>
            </a:endParaRPr>
          </a:p>
          <a:p>
            <a:r>
              <a:rPr lang="en-US"/>
              <a:t>Why doesn’t the xylem collapse???</a:t>
            </a:r>
          </a:p>
          <a:p>
            <a:r>
              <a:rPr lang="en-US">
                <a:solidFill>
                  <a:srgbClr val="EAEAEA"/>
                </a:solidFill>
              </a:rPr>
              <a:t>Lignin!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EC4C-7D8E-4A26-AC3B-1F81D6AFB8B0}" type="slidenum">
              <a:rPr lang="en-US"/>
              <a:pPr/>
              <a:t>72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Tension is a strong force!</a:t>
            </a:r>
          </a:p>
          <a:p>
            <a:r>
              <a:rPr lang="en-US"/>
              <a:t>Why doesn’t the water stream break???</a:t>
            </a:r>
          </a:p>
          <a:p>
            <a:r>
              <a:rPr lang="en-US">
                <a:solidFill>
                  <a:schemeClr val="accent2"/>
                </a:solidFill>
              </a:rPr>
              <a:t>Adhesion and cohesion</a:t>
            </a:r>
          </a:p>
          <a:p>
            <a:pPr>
              <a:buFontTx/>
              <a:buNone/>
            </a:pPr>
            <a:endParaRPr lang="en-US">
              <a:solidFill>
                <a:srgbClr val="EAEAEA"/>
              </a:solidFill>
            </a:endParaRPr>
          </a:p>
          <a:p>
            <a:r>
              <a:rPr lang="en-US"/>
              <a:t>Why doesn’t the xylem collapse???</a:t>
            </a:r>
          </a:p>
          <a:p>
            <a:pPr>
              <a:buFontTx/>
              <a:buNone/>
            </a:pPr>
            <a:endParaRPr lang="en-US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CD57-F2C1-4A9D-94DC-4BFE99EE9D42}" type="slidenum">
              <a:rPr lang="en-US"/>
              <a:pPr/>
              <a:t>73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Tension is a strong force!</a:t>
            </a:r>
          </a:p>
          <a:p>
            <a:r>
              <a:rPr lang="en-US"/>
              <a:t>Why doesn’t the water stream break???</a:t>
            </a:r>
          </a:p>
          <a:p>
            <a:r>
              <a:rPr lang="en-US">
                <a:solidFill>
                  <a:schemeClr val="accent2"/>
                </a:solidFill>
              </a:rPr>
              <a:t>Adhesion and cohesion</a:t>
            </a:r>
          </a:p>
          <a:p>
            <a:pPr>
              <a:buFontTx/>
              <a:buNone/>
            </a:pPr>
            <a:endParaRPr lang="en-US">
              <a:solidFill>
                <a:srgbClr val="EAEAEA"/>
              </a:solidFill>
            </a:endParaRPr>
          </a:p>
          <a:p>
            <a:r>
              <a:rPr lang="en-US"/>
              <a:t>Why doesn’t the xylem collapse???</a:t>
            </a:r>
          </a:p>
          <a:p>
            <a:r>
              <a:rPr lang="en-US">
                <a:solidFill>
                  <a:schemeClr val="accent2"/>
                </a:solidFill>
              </a:rPr>
              <a:t>Lignin!!!</a:t>
            </a:r>
            <a:endParaRPr lang="en-US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065C-A6EC-414E-A713-15BAC5B72386}" type="slidenum">
              <a:rPr lang="en-US"/>
              <a:pPr/>
              <a:t>74</a:t>
            </a:fld>
            <a:endParaRPr 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270125" y="1941513"/>
            <a:ext cx="496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 gradient plus pathways</a:t>
            </a:r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1447800" y="5562600"/>
            <a:ext cx="1371600" cy="6858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1447800" y="361950"/>
            <a:ext cx="1371600" cy="762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BD37-730C-47D9-845A-933AE7712C96}" type="slidenum">
              <a:rPr lang="en-US"/>
              <a:pPr/>
              <a:t>75</a:t>
            </a:fld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08125" y="2017713"/>
            <a:ext cx="3736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– water use by various crops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5088" y="5699125"/>
            <a:ext cx="9007475" cy="777875"/>
          </a:xfrm>
          <a:prstGeom prst="rect">
            <a:avLst/>
          </a:prstGeom>
          <a:solidFill>
            <a:schemeClr val="accent1"/>
          </a:solidFill>
          <a:ln w="762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One hectare (2 football fields) of corn transpires about 6 million liters of water per growing season – the equivalent of 2’ of water over the entire hectare…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E0C9-D5AB-49A9-9EEF-950FB3DAE3F7}" type="slidenum">
              <a:rPr lang="en-US"/>
              <a:pPr/>
              <a:t>76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Transpiration is a powerful force!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 single broadleaf tree can move 4000 liters of water per day!!! (about 1000 gallons)</a:t>
            </a:r>
          </a:p>
          <a:p>
            <a:r>
              <a:rPr lang="en-US"/>
              <a:t>If humans had to drink that much water we would drink about 10 gallons per day!</a:t>
            </a:r>
          </a:p>
          <a:p>
            <a:r>
              <a:rPr lang="en-US"/>
              <a:t>Transpiration accounts for 90% of evapotranspiration over most terrestrial surfaces</a:t>
            </a:r>
          </a:p>
          <a:p>
            <a:r>
              <a:rPr lang="en-US"/>
              <a:t>Plants are the most important component of the hydrological cycle over land!!!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0DE-D2C5-4B34-8805-1849999A2CB2}" type="slidenum">
              <a:rPr lang="en-US"/>
              <a:pPr/>
              <a:t>77</a:t>
            </a:fld>
            <a:endParaRPr lang="en-US"/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5089525" y="4151313"/>
            <a:ext cx="336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deforestation snaps water cycle and also results in erosion 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Tropical deforestation is leading to ecological and social disaster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2667000"/>
          </a:xfrm>
        </p:spPr>
        <p:txBody>
          <a:bodyPr/>
          <a:lstStyle/>
          <a:p>
            <a:r>
              <a:rPr lang="en-US"/>
              <a:t>Poverty, famine and forced migration</a:t>
            </a:r>
          </a:p>
          <a:p>
            <a:r>
              <a:rPr lang="en-US"/>
              <a:t>250 million victims of ecological destruction – that’s about how many people live in the US!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just a tiny fraction of the world’s impoverished people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108950" y="64912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Panama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22288" y="4200525"/>
            <a:ext cx="367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8000"/>
                </a:solidFill>
              </a:rPr>
              <a:t>You can help change this!!!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7885113" y="651986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Guatemala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5FD8-F474-429B-A99F-C072FFDE9B0A}" type="slidenum">
              <a:rPr lang="en-US"/>
              <a:pPr/>
              <a:t>78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Tropical deforestation is leading to ecological and social disaster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2667000"/>
          </a:xfrm>
        </p:spPr>
        <p:txBody>
          <a:bodyPr/>
          <a:lstStyle/>
          <a:p>
            <a:r>
              <a:rPr lang="en-US"/>
              <a:t>Poverty, famine and forced migration</a:t>
            </a:r>
          </a:p>
          <a:p>
            <a:r>
              <a:rPr lang="en-US"/>
              <a:t>250 million victims of ecological destruction – that’s about how many people live in the US!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just a tiny fraction of the world’s impoverished people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8108950" y="64912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Panama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522288" y="4200525"/>
            <a:ext cx="367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8000"/>
                </a:solidFill>
              </a:rPr>
              <a:t>You MUST help change this!!!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7885113" y="651986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Guatemala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C7-ACBA-4546-A5FA-F25EA8456A21}" type="slidenum">
              <a:rPr lang="en-US"/>
              <a:pPr/>
              <a:t>79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>
                <a:solidFill>
                  <a:srgbClr val="006600"/>
                </a:solidFill>
                <a:latin typeface="Chiller" pitchFamily="82" charset="0"/>
              </a:rPr>
              <a:t>Social Justice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04800" y="1371600"/>
            <a:ext cx="2057400" cy="2667000"/>
          </a:xfrm>
          <a:prstGeom prst="wedgeEllipseCallout">
            <a:avLst>
              <a:gd name="adj1" fmla="val 116051"/>
              <a:gd name="adj2" fmla="val 389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/>
              <a:t>I’m not angry with you</a:t>
            </a:r>
          </a:p>
          <a:p>
            <a:pPr algn="ctr"/>
            <a:r>
              <a:rPr lang="en-US" sz="2800"/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BE26-672B-48DD-AABA-37A51F8C4940}" type="slidenum">
              <a:rPr lang="en-US"/>
              <a:pPr/>
              <a:t>8</a:t>
            </a:fld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36525" y="293688"/>
            <a:ext cx="91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High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8153400" y="57150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8BF-1AF7-4AC4-BF5B-BAA1C24D2E72}" type="slidenum">
              <a:rPr lang="en-US"/>
              <a:pPr/>
              <a:t>80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>
                <a:solidFill>
                  <a:srgbClr val="006600"/>
                </a:solidFill>
                <a:latin typeface="Chiller" pitchFamily="82" charset="0"/>
              </a:rPr>
              <a:t>Social Justice</a:t>
            </a:r>
          </a:p>
        </p:txBody>
      </p:sp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6400800" y="1447800"/>
            <a:ext cx="2590800" cy="2895600"/>
          </a:xfrm>
          <a:prstGeom prst="wedgeEllipseCallout">
            <a:avLst>
              <a:gd name="adj1" fmla="val -143319"/>
              <a:gd name="adj2" fmla="val 2839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/>
              <a:t>But I do expect you to DO something!!!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r>
              <a:rPr lang="en-US" dirty="0" smtClean="0"/>
              <a:t>Examine variegated plant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Water with dye solution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do you expect???</a:t>
            </a:r>
          </a:p>
          <a:p>
            <a:r>
              <a:rPr lang="en-US" dirty="0" smtClean="0"/>
              <a:t>Set up experiments with white carnations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Vary conditions of light, temperature and air flow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Re-cut stems and place in dye solution – why?</a:t>
            </a:r>
          </a:p>
          <a:p>
            <a:r>
              <a:rPr lang="en-US" dirty="0" smtClean="0"/>
              <a:t>Be sure to develop hypotheses</a:t>
            </a:r>
          </a:p>
          <a:p>
            <a:r>
              <a:rPr lang="en-US" dirty="0" smtClean="0"/>
              <a:t>Discuss findings with team and be prepared to share conclusions with the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7F2F-B224-4AEF-AE83-D6546FCDE0A1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37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/>
          <a:lstStyle/>
          <a:p>
            <a:r>
              <a:rPr lang="en-US" dirty="0" smtClean="0"/>
              <a:t>Work with team to develop hypotheses about how different species might vary in water transport – rely on locally available plant species, and vary species only (not environmental conditions)</a:t>
            </a:r>
          </a:p>
          <a:p>
            <a:r>
              <a:rPr lang="en-US" dirty="0" smtClean="0"/>
              <a:t>As a class, develop several hypotheses</a:t>
            </a:r>
          </a:p>
          <a:p>
            <a:r>
              <a:rPr lang="en-US" dirty="0" smtClean="0"/>
              <a:t>Collect plant samples </a:t>
            </a:r>
          </a:p>
          <a:p>
            <a:r>
              <a:rPr lang="en-US" dirty="0" smtClean="0"/>
              <a:t>Set up </a:t>
            </a:r>
            <a:r>
              <a:rPr lang="en-US" dirty="0" err="1" smtClean="0"/>
              <a:t>potometers</a:t>
            </a:r>
            <a:r>
              <a:rPr lang="en-US" dirty="0" smtClean="0"/>
              <a:t>, record data</a:t>
            </a:r>
          </a:p>
          <a:p>
            <a:r>
              <a:rPr lang="en-US" dirty="0" smtClean="0"/>
              <a:t>Summarize results and discussions in lab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773E-498B-4067-AD39-125FD31EB98E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66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0B13-1570-434A-8BDE-EF8EC0FBD7F5}" type="slidenum">
              <a:rPr lang="en-US"/>
              <a:pPr/>
              <a:t>83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Transpiration is a Natural Process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a physical process that occurs as long as the gradient exists and the pathway is open</a:t>
            </a:r>
          </a:p>
          <a:p>
            <a:r>
              <a:rPr lang="en-US"/>
              <a:t>Under adequate soil moisture conditions the enormous water loss is not a problem for the plant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9C0D-E952-4892-9761-EDF8A0150F2E}" type="slidenum">
              <a:rPr lang="en-US"/>
              <a:pPr/>
              <a:t>84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when soil moisture becomes limited???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731-4CA0-4FC9-A096-AF9C0CE97F86}" type="slidenum">
              <a:rPr lang="en-US"/>
              <a:pPr/>
              <a:t>85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when soil moisture becomes limited???</a:t>
            </a:r>
          </a:p>
          <a:p>
            <a:r>
              <a:rPr lang="en-US">
                <a:solidFill>
                  <a:schemeClr val="accent2"/>
                </a:solidFill>
              </a:rPr>
              <a:t>Water stress causes stomata to close</a:t>
            </a:r>
          </a:p>
          <a:p>
            <a:r>
              <a:rPr lang="en-US"/>
              <a:t>What then???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6DB65-6E55-49A6-933B-B311EA2C5B24}" type="slidenum">
              <a:rPr lang="en-US"/>
              <a:pPr/>
              <a:t>86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when soil moisture becomes limited???</a:t>
            </a:r>
          </a:p>
          <a:p>
            <a:r>
              <a:rPr lang="en-US">
                <a:solidFill>
                  <a:schemeClr val="accent2"/>
                </a:solidFill>
              </a:rPr>
              <a:t>Water stress causes stomata to close</a:t>
            </a:r>
          </a:p>
          <a:p>
            <a:r>
              <a:rPr lang="en-US"/>
              <a:t>What then???</a:t>
            </a:r>
          </a:p>
          <a:p>
            <a:r>
              <a:rPr lang="en-US">
                <a:solidFill>
                  <a:schemeClr val="accent2"/>
                </a:solidFill>
              </a:rPr>
              <a:t>Gas exchange ceases – no CO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= no photosynthesis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604-DA8A-44BB-AEB5-CC1FF2C09D67}" type="slidenum">
              <a:rPr lang="en-US"/>
              <a:pPr/>
              <a:t>87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happens when soil moisture becomes limited???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 sz="2800"/>
              <a:t>Water stress causes stomata to close</a:t>
            </a:r>
          </a:p>
          <a:p>
            <a:r>
              <a:rPr lang="en-US" sz="2800"/>
              <a:t>Closed stomata halt gas exchange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P/T conflict </a:t>
            </a:r>
            <a:r>
              <a:rPr lang="en-US" sz="2400">
                <a:sym typeface="Wingdings" pitchFamily="2" charset="2"/>
              </a:rPr>
              <a:t> P/T compromise</a:t>
            </a:r>
          </a:p>
          <a:p>
            <a:pPr>
              <a:buFontTx/>
              <a:buNone/>
            </a:pPr>
            <a:endParaRPr lang="en-US" sz="1600">
              <a:sym typeface="Wingdings" pitchFamily="2" charset="2"/>
            </a:endParaRPr>
          </a:p>
          <a:p>
            <a:r>
              <a:rPr lang="en-US" sz="2800">
                <a:sym typeface="Wingdings" pitchFamily="2" charset="2"/>
              </a:rPr>
              <a:t>Stomata are generally open during the day, closed at night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Abscissic acid promotes stomata closure daily, and under water stress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Other structural adaptations limit water loss when stomata are open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Other metabolic pathways (C</a:t>
            </a:r>
            <a:r>
              <a:rPr lang="en-US" sz="2400" baseline="-25000">
                <a:solidFill>
                  <a:schemeClr val="bg2"/>
                </a:solidFill>
                <a:sym typeface="Wingdings" pitchFamily="2" charset="2"/>
              </a:rPr>
              <a:t>4</a:t>
            </a: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, CAM) limit water loss</a:t>
            </a:r>
            <a:endParaRPr 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7270-9590-4CF3-B18C-1FA5B5DE62E4}" type="slidenum">
              <a:rPr lang="en-US"/>
              <a:pPr/>
              <a:t>88</a:t>
            </a:fld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708525" y="3770313"/>
            <a:ext cx="2911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turgid guard cells; same next 4 slides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6002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Normally, stomata open during the day and close at night in response to changes in K</a:t>
            </a:r>
            <a:r>
              <a:rPr lang="en-US" sz="3200" baseline="30000">
                <a:solidFill>
                  <a:schemeClr val="tx1"/>
                </a:solidFill>
              </a:rPr>
              <a:t>+</a:t>
            </a:r>
            <a:r>
              <a:rPr lang="en-US" sz="3200">
                <a:solidFill>
                  <a:schemeClr val="tx1"/>
                </a:solidFill>
              </a:rPr>
              <a:t> concentration in stomata guard cells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sz="quarter" idx="2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chemeClr val="accent2"/>
                </a:solidFill>
              </a:rPr>
              <a:t>High [K</a:t>
            </a:r>
            <a:r>
              <a:rPr lang="en-US" sz="2800" baseline="30000">
                <a:solidFill>
                  <a:schemeClr val="accent2"/>
                </a:solidFill>
              </a:rPr>
              <a:t>+</a:t>
            </a:r>
            <a:r>
              <a:rPr lang="en-US" sz="2800">
                <a:solidFill>
                  <a:schemeClr val="accent2"/>
                </a:solidFill>
              </a:rPr>
              <a:t>] does what to </a:t>
            </a:r>
            <a:r>
              <a:rPr lang="el-GR" sz="2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2800">
                <a:solidFill>
                  <a:schemeClr val="accent2"/>
                </a:solidFill>
                <a:cs typeface="Arial" pitchFamily="34" charset="0"/>
              </a:rPr>
              <a:t>???</a:t>
            </a:r>
            <a:r>
              <a:rPr lang="en-US" sz="2800">
                <a:cs typeface="Arial" pitchFamily="34" charset="0"/>
              </a:rPr>
              <a:t> 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234-643B-4023-AB36-263EDB05F133}" type="slidenum">
              <a:rPr lang="en-US"/>
              <a:pPr/>
              <a:t>89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High [K</a:t>
            </a:r>
            <a:r>
              <a:rPr lang="en-US" sz="2800" baseline="30000"/>
              <a:t>+</a:t>
            </a:r>
            <a:r>
              <a:rPr lang="en-US" sz="2800"/>
              <a:t>] lowers water potential in guard cells</a:t>
            </a:r>
          </a:p>
          <a:p>
            <a:pPr>
              <a:spcBef>
                <a:spcPct val="0"/>
              </a:spcBef>
            </a:pPr>
            <a:r>
              <a:rPr lang="en-US" sz="2800">
                <a:solidFill>
                  <a:schemeClr val="accent2"/>
                </a:solidFill>
              </a:rPr>
              <a:t>What does water do??? 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FC4C-739E-4BBA-8DDF-FA07E7D4F2FD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05000" y="1752600"/>
            <a:ext cx="6530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water potential is universal, including with waterfalls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4702-03E0-4852-AC5C-B96FA5318D0E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High [K</a:t>
            </a:r>
            <a:r>
              <a:rPr lang="en-US" sz="2800" baseline="30000"/>
              <a:t>+</a:t>
            </a:r>
            <a:r>
              <a:rPr lang="en-US" sz="2800"/>
              <a:t>] lowers water potential in guard cells</a:t>
            </a:r>
          </a:p>
          <a:p>
            <a:pPr>
              <a:spcBef>
                <a:spcPct val="0"/>
              </a:spcBef>
            </a:pPr>
            <a:r>
              <a:rPr lang="en-US" sz="2800">
                <a:solidFill>
                  <a:schemeClr val="accent2"/>
                </a:solidFill>
              </a:rPr>
              <a:t>Water enters, cells swell and buckle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F27-4FCA-4810-A431-EBB917467B3E}" type="slidenum">
              <a:rPr lang="en-US"/>
              <a:pPr/>
              <a:t>91</a:t>
            </a:fld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High [K</a:t>
            </a:r>
            <a:r>
              <a:rPr lang="en-US" sz="2800" baseline="30000"/>
              <a:t>+</a:t>
            </a:r>
            <a:r>
              <a:rPr lang="en-US" sz="2800"/>
              <a:t>] lowers water potential in guard cells</a:t>
            </a:r>
          </a:p>
          <a:p>
            <a:pPr>
              <a:spcBef>
                <a:spcPct val="0"/>
              </a:spcBef>
            </a:pPr>
            <a:r>
              <a:rPr lang="en-US" sz="2800"/>
              <a:t>Water enters, cells swell and buckle</a:t>
            </a:r>
          </a:p>
          <a:p>
            <a:pPr>
              <a:spcBef>
                <a:spcPct val="0"/>
              </a:spcBef>
            </a:pPr>
            <a:r>
              <a:rPr lang="en-US" sz="2800"/>
              <a:t>Pore opens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9B64-04F6-4B6D-AEFF-58259F370B0F}" type="slidenum">
              <a:rPr lang="en-US"/>
              <a:pPr/>
              <a:t>92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High [K</a:t>
            </a:r>
            <a:r>
              <a:rPr lang="en-US" sz="2800" baseline="30000"/>
              <a:t>+</a:t>
            </a:r>
            <a:r>
              <a:rPr lang="en-US" sz="2800"/>
              <a:t>] lowers water potential in guard cells</a:t>
            </a:r>
          </a:p>
          <a:p>
            <a:pPr>
              <a:spcBef>
                <a:spcPct val="0"/>
              </a:spcBef>
            </a:pPr>
            <a:r>
              <a:rPr lang="en-US" sz="2800"/>
              <a:t>Water enters, cells swell and buckle</a:t>
            </a:r>
          </a:p>
          <a:p>
            <a:pPr>
              <a:spcBef>
                <a:spcPct val="0"/>
              </a:spcBef>
            </a:pPr>
            <a:r>
              <a:rPr lang="en-US" sz="2800"/>
              <a:t>Pore opens</a:t>
            </a:r>
          </a:p>
          <a:p>
            <a:pPr>
              <a:spcBef>
                <a:spcPct val="0"/>
              </a:spcBef>
            </a:pPr>
            <a:r>
              <a:rPr lang="en-US" sz="2800"/>
              <a:t>Reverse at night closes the pores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 </a:t>
            </a:r>
            <a:r>
              <a:rPr lang="en-US" sz="3200"/>
              <a:t>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76F5-B3F8-451A-A184-0E58F769B03C}" type="slidenum">
              <a:rPr lang="en-US"/>
              <a:pPr/>
              <a:t>93</a:t>
            </a:fld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08325" y="1331913"/>
            <a:ext cx="3863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open and closed stomata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557-3961-4877-8756-B7AEFB8EC015}" type="slidenum">
              <a:rPr lang="en-US"/>
              <a:pPr/>
              <a:t>94</a:t>
            </a:fld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279525" y="2932113"/>
            <a:ext cx="623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hormone mediated stomatal opening and closing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15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Abscissic acid is the hormone that mediates this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AA8A-4A3D-44E8-B2E2-F0966D2687E2}" type="slidenum">
              <a:rPr lang="en-US"/>
              <a:pPr/>
              <a:t>95</a:t>
            </a:fld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08125" y="3084513"/>
            <a:ext cx="5832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spoke-like orientation of cellulose microfibrils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Cellulose orientation determines shape of turgid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50-5976-4A5D-B702-E4A87ABC2B32}" type="slidenum">
              <a:rPr lang="en-US"/>
              <a:pPr/>
              <a:t>96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happens when soil moisture becomes limited???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Water stress causes stomata to close</a:t>
            </a:r>
          </a:p>
          <a:p>
            <a:r>
              <a:rPr lang="en-US" sz="2800">
                <a:solidFill>
                  <a:schemeClr val="bg2"/>
                </a:solidFill>
              </a:rPr>
              <a:t>Closed stomata halt gas exchange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P/T conflict </a:t>
            </a: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 P/T compromise</a:t>
            </a:r>
          </a:p>
          <a:p>
            <a:pPr>
              <a:buFontTx/>
              <a:buNone/>
            </a:pPr>
            <a:endParaRPr lang="en-US" sz="1600">
              <a:solidFill>
                <a:schemeClr val="bg2"/>
              </a:solidFill>
              <a:sym typeface="Wingdings" pitchFamily="2" charset="2"/>
            </a:endParaRPr>
          </a:p>
          <a:p>
            <a:r>
              <a:rPr lang="en-US" sz="2800">
                <a:solidFill>
                  <a:schemeClr val="bg2"/>
                </a:solidFill>
                <a:sym typeface="Wingdings" pitchFamily="2" charset="2"/>
              </a:rPr>
              <a:t>Stomata are generally open during the day, closed at night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Abscissic acid promotes stomata closure daily, and under water stress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Other structural adaptations limit water loss when stomata are open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Other metabolic pathways (C</a:t>
            </a:r>
            <a:r>
              <a:rPr lang="en-US" sz="2400" baseline="-25000">
                <a:sym typeface="Wingdings" pitchFamily="2" charset="2"/>
              </a:rPr>
              <a:t>4</a:t>
            </a:r>
            <a:r>
              <a:rPr lang="en-US" sz="2400">
                <a:sym typeface="Wingdings" pitchFamily="2" charset="2"/>
              </a:rPr>
              <a:t>, CAM) limit water loss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A5FA-44EE-4D82-B111-B53CBFD1B51D}" type="slidenum">
              <a:rPr lang="en-US"/>
              <a:pPr/>
              <a:t>97</a:t>
            </a:fld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84325" y="1636713"/>
            <a:ext cx="4448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location of stomatal gradient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2900" y="4305300"/>
            <a:ext cx="2301875" cy="13827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This is the gradient that counts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33600" y="5486400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82DF-F7A3-4068-81B2-A09C298331E6}" type="slidenum">
              <a:rPr lang="en-US"/>
              <a:pPr/>
              <a:t>98</a:t>
            </a:fld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584325" y="1484313"/>
            <a:ext cx="5451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structural adaptations to dry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3E61-BEFD-4E06-B2F6-638BEF9F09BB}" type="slidenum">
              <a:rPr lang="en-US"/>
              <a:pPr/>
              <a:t>99</a:t>
            </a:fld>
            <a:endParaRPr 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203325" y="10271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and diagrams – metabolic adaptations to dry environments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6219825" y="228600"/>
            <a:ext cx="2819400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/>
              <a:t>Spatial separation helps C</a:t>
            </a:r>
            <a:r>
              <a:rPr lang="en-US" sz="2200" baseline="-25000"/>
              <a:t>4</a:t>
            </a:r>
            <a:r>
              <a:rPr lang="en-US" sz="2200"/>
              <a:t> plants be more efficient in hot climates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Temporal separation does the same for CAM plants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Both use an enzyme that can’t fix O</a:t>
            </a:r>
            <a:r>
              <a:rPr lang="en-US" sz="2200" baseline="-25000"/>
              <a:t>2</a:t>
            </a:r>
            <a:r>
              <a:rPr lang="en-US" sz="2200" baseline="30000"/>
              <a:t> </a:t>
            </a:r>
            <a:r>
              <a:rPr lang="en-US" sz="2200"/>
              <a:t>to first capture CO</a:t>
            </a:r>
            <a:r>
              <a:rPr lang="en-US" sz="2200" baseline="-25000"/>
              <a:t>2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Both adaptations allow photosynthesis to proceed with stomata largely closed during the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4289</Words>
  <Application>Microsoft Office PowerPoint</Application>
  <PresentationFormat>On-screen Show (4:3)</PresentationFormat>
  <Paragraphs>836</Paragraphs>
  <Slides>134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5" baseType="lpstr">
      <vt:lpstr>Default Design</vt:lpstr>
      <vt:lpstr>Lecture #5 – Plant Transport </vt:lpstr>
      <vt:lpstr>Key Concepts:</vt:lpstr>
      <vt:lpstr>WHY WATER???</vt:lpstr>
      <vt:lpstr>Water Potential (Ψ):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Water Potential (Ψ):</vt:lpstr>
      <vt:lpstr>P – Pressure Potential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s – Solute Potential</vt:lpstr>
      <vt:lpstr>PowerPoint Presentation</vt:lpstr>
      <vt:lpstr>Ψ = P – 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Hands On</vt:lpstr>
      <vt:lpstr>Water Movement</vt:lpstr>
      <vt:lpstr>Osmosis</vt:lpstr>
      <vt:lpstr>Osmosis</vt:lpstr>
      <vt:lpstr>Water Movement</vt:lpstr>
      <vt:lpstr>Water Movement</vt:lpstr>
      <vt:lpstr>Critical Thinking</vt:lpstr>
      <vt:lpstr>Critical Thinking</vt:lpstr>
      <vt:lpstr>Routes of water transport  soil  root  stem  leaf  atmosphere</vt:lpstr>
      <vt:lpstr>Routes of water transport  soil  root  stem  leaf  atmosphere</vt:lpstr>
      <vt:lpstr>PowerPoint Presentation</vt:lpstr>
      <vt:lpstr>PowerPoint Presentation</vt:lpstr>
      <vt:lpstr>PowerPoint Presentation</vt:lpstr>
      <vt:lpstr>Critical Thinking</vt:lpstr>
      <vt:lpstr>Critical Thinking</vt:lpstr>
      <vt:lpstr>Critical Thinking</vt:lpstr>
      <vt:lpstr>Membrane Transport (review in text if necessary)</vt:lpstr>
      <vt:lpstr>Water is on the move</vt:lpstr>
      <vt:lpstr>Transpiration</vt:lpstr>
      <vt:lpstr>Stomates are the Valves: as long as the stomata are open, water will move through the plant</vt:lpstr>
      <vt:lpstr>Transpiration</vt:lpstr>
      <vt:lpstr>Solar Heating Drives the Process</vt:lpstr>
      <vt:lpstr>Critical Thinking</vt:lpstr>
      <vt:lpstr>Critical Thinking</vt:lpstr>
      <vt:lpstr>Critical Thinking</vt:lpstr>
      <vt:lpstr>Life is Random</vt:lpstr>
      <vt:lpstr>Solar Heating Drives the Process</vt:lpstr>
      <vt:lpstr>PowerPoint Presentation</vt:lpstr>
      <vt:lpstr>Critical Thinking</vt:lpstr>
      <vt:lpstr>Critical Thinking</vt:lpstr>
      <vt:lpstr>Gradient is HUGE</vt:lpstr>
      <vt:lpstr>Gradient is HUGE</vt:lpstr>
      <vt:lpstr>PowerPoint Presentation</vt:lpstr>
      <vt:lpstr>Gradient is HUGE</vt:lpstr>
      <vt:lpstr>PowerPoint Presentation</vt:lpstr>
      <vt:lpstr>PowerPoint Presentation</vt:lpstr>
      <vt:lpstr>Critical Thinking</vt:lpstr>
      <vt:lpstr>Critical Thinking</vt:lpstr>
      <vt:lpstr>Critical Thinking</vt:lpstr>
      <vt:lpstr>PowerPoint Presentation</vt:lpstr>
      <vt:lpstr>PowerPoint Presentation</vt:lpstr>
      <vt:lpstr>Transpiration is a powerful force!</vt:lpstr>
      <vt:lpstr>Tropical deforestation is leading to ecological and social disaster</vt:lpstr>
      <vt:lpstr>Tropical deforestation is leading to ecological and social disaster</vt:lpstr>
      <vt:lpstr>Social Justice</vt:lpstr>
      <vt:lpstr>Social Justice</vt:lpstr>
      <vt:lpstr>Hands On</vt:lpstr>
      <vt:lpstr>Hands On</vt:lpstr>
      <vt:lpstr>Transpiration is a Natural Process</vt:lpstr>
      <vt:lpstr>Critical Thinking</vt:lpstr>
      <vt:lpstr>Critical Thinking</vt:lpstr>
      <vt:lpstr>Critical Thinking</vt:lpstr>
      <vt:lpstr>What happens when soil moisture becomes limited???</vt:lpstr>
      <vt:lpstr>Normally, stomata open during the day and close at night in response to changes in K+ concentration in stomata guard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Cellulose orientation determines shape of turgid cells</vt:lpstr>
      <vt:lpstr>What happens when soil moisture becomes limited???</vt:lpstr>
      <vt:lpstr>PowerPoint Presentation</vt:lpstr>
      <vt:lpstr>PowerPoint Presentation</vt:lpstr>
      <vt:lpstr>PowerPoint Presentation</vt:lpstr>
      <vt:lpstr>Hands On</vt:lpstr>
      <vt:lpstr>Phloem Transport</vt:lpstr>
      <vt:lpstr>The Pressure Flow Model For Phloem Transport</vt:lpstr>
      <vt:lpstr>The Pressure Flow Model For Phloem Transport</vt:lpstr>
      <vt:lpstr>The Pressure Flow Model For Phloem Transport</vt:lpstr>
      <vt:lpstr>Active transport (uses ATP) builds high sugar concentration in sieve cells adjacent to source</vt:lpstr>
      <vt:lpstr>The Pressure Flow Model For Phloem Transport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The Pressure Flow Model For Phloem Transport</vt:lpstr>
      <vt:lpstr>The Pressure Flow Model For Phloem Transport</vt:lpstr>
      <vt:lpstr>The Pressure Flow Model For Phloem Transport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The Pressure Flow Model For Phloem Transport</vt:lpstr>
      <vt:lpstr>The Pressure Flow Model For Phloem Transport</vt:lpstr>
      <vt:lpstr>Critical Thinking</vt:lpstr>
      <vt:lpstr>Critical Thinking</vt:lpstr>
      <vt:lpstr>The Pressure Flow Model For Phloem Transport  Questions??? </vt:lpstr>
      <vt:lpstr>Key Concepts: Questions???</vt:lpstr>
      <vt:lpstr>Hands On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501</cp:revision>
  <dcterms:created xsi:type="dcterms:W3CDTF">2003-10-13T01:39:12Z</dcterms:created>
  <dcterms:modified xsi:type="dcterms:W3CDTF">2011-07-10T15:27:31Z</dcterms:modified>
</cp:coreProperties>
</file>