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9"/>
  </p:notesMasterIdLst>
  <p:sldIdLst>
    <p:sldId id="319" r:id="rId2"/>
    <p:sldId id="367" r:id="rId3"/>
    <p:sldId id="397" r:id="rId4"/>
    <p:sldId id="374" r:id="rId5"/>
    <p:sldId id="472" r:id="rId6"/>
    <p:sldId id="473" r:id="rId7"/>
    <p:sldId id="399" r:id="rId8"/>
    <p:sldId id="370" r:id="rId9"/>
    <p:sldId id="371" r:id="rId10"/>
    <p:sldId id="372" r:id="rId11"/>
    <p:sldId id="438" r:id="rId12"/>
    <p:sldId id="360" r:id="rId13"/>
    <p:sldId id="361" r:id="rId14"/>
    <p:sldId id="362" r:id="rId15"/>
    <p:sldId id="363" r:id="rId16"/>
    <p:sldId id="364" r:id="rId17"/>
    <p:sldId id="359" r:id="rId18"/>
    <p:sldId id="365" r:id="rId19"/>
    <p:sldId id="366" r:id="rId20"/>
    <p:sldId id="425" r:id="rId21"/>
    <p:sldId id="293" r:id="rId22"/>
    <p:sldId id="329" r:id="rId23"/>
    <p:sldId id="401" r:id="rId24"/>
    <p:sldId id="402" r:id="rId25"/>
    <p:sldId id="403" r:id="rId26"/>
    <p:sldId id="384" r:id="rId27"/>
    <p:sldId id="434" r:id="rId28"/>
    <p:sldId id="324" r:id="rId29"/>
    <p:sldId id="263" r:id="rId30"/>
    <p:sldId id="325" r:id="rId31"/>
    <p:sldId id="326" r:id="rId32"/>
    <p:sldId id="265" r:id="rId33"/>
    <p:sldId id="330" r:id="rId34"/>
    <p:sldId id="315" r:id="rId35"/>
    <p:sldId id="257" r:id="rId36"/>
    <p:sldId id="268" r:id="rId37"/>
    <p:sldId id="400" r:id="rId38"/>
    <p:sldId id="327" r:id="rId39"/>
    <p:sldId id="404" r:id="rId40"/>
    <p:sldId id="405" r:id="rId41"/>
    <p:sldId id="376" r:id="rId42"/>
    <p:sldId id="485" r:id="rId43"/>
    <p:sldId id="488" r:id="rId44"/>
    <p:sldId id="256" r:id="rId45"/>
    <p:sldId id="331" r:id="rId46"/>
    <p:sldId id="406" r:id="rId47"/>
    <p:sldId id="407" r:id="rId48"/>
    <p:sldId id="489" r:id="rId49"/>
    <p:sldId id="332" r:id="rId50"/>
    <p:sldId id="408" r:id="rId51"/>
    <p:sldId id="409" r:id="rId52"/>
    <p:sldId id="490" r:id="rId53"/>
    <p:sldId id="333" r:id="rId54"/>
    <p:sldId id="491" r:id="rId55"/>
    <p:sldId id="420" r:id="rId56"/>
    <p:sldId id="421" r:id="rId57"/>
    <p:sldId id="334" r:id="rId58"/>
    <p:sldId id="377" r:id="rId59"/>
    <p:sldId id="335" r:id="rId60"/>
    <p:sldId id="337" r:id="rId61"/>
    <p:sldId id="487" r:id="rId62"/>
    <p:sldId id="423" r:id="rId63"/>
    <p:sldId id="439" r:id="rId64"/>
    <p:sldId id="440" r:id="rId65"/>
    <p:sldId id="442" r:id="rId66"/>
    <p:sldId id="492" r:id="rId67"/>
    <p:sldId id="493" r:id="rId68"/>
    <p:sldId id="444" r:id="rId69"/>
    <p:sldId id="441" r:id="rId70"/>
    <p:sldId id="274" r:id="rId71"/>
    <p:sldId id="272" r:id="rId72"/>
    <p:sldId id="273" r:id="rId73"/>
    <p:sldId id="410" r:id="rId74"/>
    <p:sldId id="411" r:id="rId75"/>
    <p:sldId id="279" r:id="rId76"/>
    <p:sldId id="277" r:id="rId77"/>
    <p:sldId id="278" r:id="rId78"/>
    <p:sldId id="412" r:id="rId79"/>
    <p:sldId id="387" r:id="rId80"/>
    <p:sldId id="483" r:id="rId81"/>
    <p:sldId id="498" r:id="rId82"/>
    <p:sldId id="282" r:id="rId83"/>
    <p:sldId id="413" r:id="rId84"/>
    <p:sldId id="280" r:id="rId85"/>
    <p:sldId id="494" r:id="rId86"/>
    <p:sldId id="428" r:id="rId87"/>
    <p:sldId id="269" r:id="rId88"/>
    <p:sldId id="339" r:id="rId89"/>
    <p:sldId id="340" r:id="rId90"/>
    <p:sldId id="426" r:id="rId91"/>
    <p:sldId id="414" r:id="rId92"/>
    <p:sldId id="416" r:id="rId93"/>
    <p:sldId id="461" r:id="rId94"/>
    <p:sldId id="462" r:id="rId95"/>
    <p:sldId id="478" r:id="rId96"/>
    <p:sldId id="480" r:id="rId97"/>
    <p:sldId id="481" r:id="rId98"/>
    <p:sldId id="463" r:id="rId99"/>
    <p:sldId id="464" r:id="rId100"/>
    <p:sldId id="495" r:id="rId101"/>
    <p:sldId id="465" r:id="rId102"/>
    <p:sldId id="466" r:id="rId103"/>
    <p:sldId id="467" r:id="rId104"/>
    <p:sldId id="468" r:id="rId105"/>
    <p:sldId id="469" r:id="rId106"/>
    <p:sldId id="470" r:id="rId107"/>
    <p:sldId id="338" r:id="rId108"/>
    <p:sldId id="417" r:id="rId109"/>
    <p:sldId id="345" r:id="rId110"/>
    <p:sldId id="471" r:id="rId111"/>
    <p:sldId id="346" r:id="rId112"/>
    <p:sldId id="344" r:id="rId113"/>
    <p:sldId id="270" r:id="rId114"/>
    <p:sldId id="342" r:id="rId115"/>
    <p:sldId id="445" r:id="rId116"/>
    <p:sldId id="475" r:id="rId117"/>
    <p:sldId id="476" r:id="rId118"/>
    <p:sldId id="474" r:id="rId119"/>
    <p:sldId id="458" r:id="rId120"/>
    <p:sldId id="276" r:id="rId121"/>
    <p:sldId id="446" r:id="rId122"/>
    <p:sldId id="447" r:id="rId123"/>
    <p:sldId id="418" r:id="rId124"/>
    <p:sldId id="459" r:id="rId125"/>
    <p:sldId id="303" r:id="rId126"/>
    <p:sldId id="349" r:id="rId127"/>
    <p:sldId id="294" r:id="rId128"/>
    <p:sldId id="496" r:id="rId129"/>
    <p:sldId id="317" r:id="rId130"/>
    <p:sldId id="419" r:id="rId131"/>
    <p:sldId id="288" r:id="rId132"/>
    <p:sldId id="343" r:id="rId133"/>
    <p:sldId id="310" r:id="rId134"/>
    <p:sldId id="477" r:id="rId135"/>
    <p:sldId id="348" r:id="rId136"/>
    <p:sldId id="311" r:id="rId137"/>
    <p:sldId id="284" r:id="rId138"/>
    <p:sldId id="285" r:id="rId139"/>
    <p:sldId id="283" r:id="rId140"/>
    <p:sldId id="287" r:id="rId141"/>
    <p:sldId id="482" r:id="rId142"/>
    <p:sldId id="435" r:id="rId143"/>
    <p:sldId id="436" r:id="rId144"/>
    <p:sldId id="431" r:id="rId145"/>
    <p:sldId id="286" r:id="rId146"/>
    <p:sldId id="395" r:id="rId147"/>
    <p:sldId id="392" r:id="rId148"/>
    <p:sldId id="393" r:id="rId149"/>
    <p:sldId id="391" r:id="rId150"/>
    <p:sldId id="389" r:id="rId151"/>
    <p:sldId id="432" r:id="rId152"/>
    <p:sldId id="433" r:id="rId153"/>
    <p:sldId id="390" r:id="rId154"/>
    <p:sldId id="394" r:id="rId155"/>
    <p:sldId id="289" r:id="rId156"/>
    <p:sldId id="388" r:id="rId157"/>
    <p:sldId id="497" r:id="rId1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026"/>
    <a:srgbClr val="21960E"/>
    <a:srgbClr val="239D0F"/>
    <a:srgbClr val="269A26"/>
    <a:srgbClr val="2BAB2B"/>
    <a:srgbClr val="D5AB81"/>
    <a:srgbClr val="A452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5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607338-9277-410F-8CDD-7AECC9043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15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3D056-5016-45B8-A0E2-ACE2F6253AD6}" type="slidenum">
              <a:rPr lang="en-US"/>
              <a:pPr/>
              <a:t>12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 one thing we eat not derived from a plant…..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5BA96-6CDA-4FE2-BAF6-E3F79016C1E0}" type="slidenum">
              <a:rPr lang="en-US"/>
              <a:pPr/>
              <a:t>125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A8435-6532-48DC-809D-7C1CFB0017E8}" type="slidenum">
              <a:rPr lang="en-US"/>
              <a:pPr/>
              <a:t>37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Vertebrae separate rings more function for flexibility than support, over all function is for protection rather than to keep a structure open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38A25-3E54-46E5-B6A2-70492884F9FF}" type="slidenum">
              <a:rPr lang="en-US"/>
              <a:pPr/>
              <a:t>60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Root system = below ground; shoot system = all above ground parts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C5007-B4AE-404E-A760-8863971F871E}" type="slidenum">
              <a:rPr lang="en-US"/>
              <a:pPr/>
              <a:t>62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all plants have the same tissue organization in their organs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284DC-4092-4DB3-BF42-841AE2D26592}" type="slidenum">
              <a:rPr lang="en-US"/>
              <a:pPr/>
              <a:t>70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Roots are organized differently too, not as much functional significance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F8DDC-8B43-4AE2-BDEC-28363139B53F}" type="slidenum">
              <a:rPr lang="en-US"/>
              <a:pPr/>
              <a:t>74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Relocate micrograph showing whole root cross section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1776 – 1780 = crucial</a:t>
            </a:r>
            <a:r>
              <a:rPr lang="en-US" baseline="0" dirty="0" smtClean="0"/>
              <a:t> years for the American Revolution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07338-9277-410F-8CDD-7AECC90434DC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06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A1E94-74AB-4C1F-BBB9-BA7127B9BFE4}" type="slidenum">
              <a:rPr lang="en-US"/>
              <a:pPr/>
              <a:t>90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good photos to illustrate this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ED0E9-8BDA-4CB6-8594-273046E1EC13}" type="slidenum">
              <a:rPr lang="en-US"/>
              <a:pPr/>
              <a:t>117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Nutrients are in a dilute soil solution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8519D-F62F-47A1-899F-BD1F770A99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2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D3496-BDEE-4CA2-9DA2-6C48DAD516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2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9CBC6-11E4-4A1F-835A-9BC32A6F6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5911F6-011C-4C64-9F72-2E9EEAC5C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90C6E-543C-4D19-970E-75E93CDFC2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8667E-CE96-46C6-8659-5255CE833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6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96CE2-F7DC-4AA0-9715-E16BD2895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8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E59F5-EFB8-42FE-AFCA-6059FEB651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5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CB010-8620-4993-AD10-392369F8FC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0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49D9D-7BCF-44BD-852B-4923D1013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FE7FC-5396-45E6-87A0-8C122CE7E6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ECF14-17BC-4055-A7A3-2C30389105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EBBB34-6C2A-464F-BF80-BDC5773E9B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977F-C1AB-4176-ACC6-14EB9E7ECD13}" type="slidenum">
              <a:rPr lang="en-US"/>
              <a:pPr/>
              <a:t>1</a:t>
            </a:fld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2498725" y="3389313"/>
            <a:ext cx="2530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the Angel Oak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/>
          <a:lstStyle/>
          <a:p>
            <a:r>
              <a:rPr lang="en-US" sz="4000"/>
              <a:t>Lecture #4 – Plant Structure, Growth And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766A-9FEA-4142-BEEC-5E8715AE9DF7}" type="slidenum">
              <a:rPr lang="en-US"/>
              <a:pPr/>
              <a:t>10</a:t>
            </a:fld>
            <a:endParaRPr lang="en-US"/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1127125" y="2246313"/>
            <a:ext cx="5807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transition from 5 kingdom to 3 domain system indicating dynamic nature of classification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Classification is Dynamic!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266700" y="50292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Multicellular eukaryotes remain fairly well defined – the plants, fungi and animals.  Classification of single celled organisms is still underway.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pasta wheels to build all three tissue types</a:t>
            </a:r>
          </a:p>
          <a:p>
            <a:r>
              <a:rPr lang="en-US" dirty="0" smtClean="0"/>
              <a:t>Each wheel = one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100</a:t>
            </a:fld>
            <a:endParaRPr lang="en-US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905000" y="3397250"/>
            <a:ext cx="5334000" cy="457200"/>
            <a:chOff x="1008" y="1872"/>
            <a:chExt cx="4269" cy="573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0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53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201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2544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3072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360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408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46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885950" y="4038600"/>
            <a:ext cx="5370513" cy="990600"/>
            <a:chOff x="576" y="2784"/>
            <a:chExt cx="4797" cy="1008"/>
          </a:xfrm>
        </p:grpSpPr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1008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86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1536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1392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2064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1920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>
              <a:off x="2592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>
              <a:off x="2448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>
              <a:off x="3120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24"/>
            <p:cNvSpPr>
              <a:spLocks noChangeArrowheads="1"/>
            </p:cNvSpPr>
            <p:nvPr/>
          </p:nvSpPr>
          <p:spPr bwMode="auto">
            <a:xfrm>
              <a:off x="2976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25"/>
            <p:cNvSpPr>
              <a:spLocks noChangeArrowheads="1"/>
            </p:cNvSpPr>
            <p:nvPr/>
          </p:nvSpPr>
          <p:spPr bwMode="auto">
            <a:xfrm>
              <a:off x="3648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6"/>
            <p:cNvSpPr>
              <a:spLocks noChangeArrowheads="1"/>
            </p:cNvSpPr>
            <p:nvPr/>
          </p:nvSpPr>
          <p:spPr bwMode="auto">
            <a:xfrm>
              <a:off x="350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27"/>
            <p:cNvSpPr>
              <a:spLocks noChangeArrowheads="1"/>
            </p:cNvSpPr>
            <p:nvPr/>
          </p:nvSpPr>
          <p:spPr bwMode="auto">
            <a:xfrm>
              <a:off x="4176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4032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29"/>
            <p:cNvSpPr>
              <a:spLocks noChangeArrowheads="1"/>
            </p:cNvSpPr>
            <p:nvPr/>
          </p:nvSpPr>
          <p:spPr bwMode="auto">
            <a:xfrm>
              <a:off x="4704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30"/>
            <p:cNvSpPr>
              <a:spLocks noChangeArrowheads="1"/>
            </p:cNvSpPr>
            <p:nvPr/>
          </p:nvSpPr>
          <p:spPr bwMode="auto">
            <a:xfrm>
              <a:off x="4560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>
              <a:off x="72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576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utoShape 33"/>
            <p:cNvSpPr>
              <a:spLocks noChangeArrowheads="1"/>
            </p:cNvSpPr>
            <p:nvPr/>
          </p:nvSpPr>
          <p:spPr bwMode="auto">
            <a:xfrm>
              <a:off x="124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34"/>
            <p:cNvSpPr>
              <a:spLocks noChangeArrowheads="1"/>
            </p:cNvSpPr>
            <p:nvPr/>
          </p:nvSpPr>
          <p:spPr bwMode="auto">
            <a:xfrm>
              <a:off x="110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35"/>
            <p:cNvSpPr>
              <a:spLocks noChangeArrowheads="1"/>
            </p:cNvSpPr>
            <p:nvPr/>
          </p:nvSpPr>
          <p:spPr bwMode="auto">
            <a:xfrm>
              <a:off x="177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6"/>
            <p:cNvSpPr>
              <a:spLocks noChangeArrowheads="1"/>
            </p:cNvSpPr>
            <p:nvPr/>
          </p:nvSpPr>
          <p:spPr bwMode="auto">
            <a:xfrm>
              <a:off x="1632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37"/>
            <p:cNvSpPr>
              <a:spLocks noChangeArrowheads="1"/>
            </p:cNvSpPr>
            <p:nvPr/>
          </p:nvSpPr>
          <p:spPr bwMode="auto">
            <a:xfrm>
              <a:off x="2304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38"/>
            <p:cNvSpPr>
              <a:spLocks noChangeArrowheads="1"/>
            </p:cNvSpPr>
            <p:nvPr/>
          </p:nvSpPr>
          <p:spPr bwMode="auto">
            <a:xfrm>
              <a:off x="2160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"/>
            <p:cNvSpPr>
              <a:spLocks noChangeArrowheads="1"/>
            </p:cNvSpPr>
            <p:nvPr/>
          </p:nvSpPr>
          <p:spPr bwMode="auto">
            <a:xfrm>
              <a:off x="2832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40"/>
            <p:cNvSpPr>
              <a:spLocks noChangeArrowheads="1"/>
            </p:cNvSpPr>
            <p:nvPr/>
          </p:nvSpPr>
          <p:spPr bwMode="auto">
            <a:xfrm>
              <a:off x="2688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41"/>
            <p:cNvSpPr>
              <a:spLocks noChangeArrowheads="1"/>
            </p:cNvSpPr>
            <p:nvPr/>
          </p:nvSpPr>
          <p:spPr bwMode="auto">
            <a:xfrm>
              <a:off x="336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42"/>
            <p:cNvSpPr>
              <a:spLocks noChangeArrowheads="1"/>
            </p:cNvSpPr>
            <p:nvPr/>
          </p:nvSpPr>
          <p:spPr bwMode="auto">
            <a:xfrm>
              <a:off x="3216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43"/>
            <p:cNvSpPr>
              <a:spLocks noChangeArrowheads="1"/>
            </p:cNvSpPr>
            <p:nvPr/>
          </p:nvSpPr>
          <p:spPr bwMode="auto">
            <a:xfrm>
              <a:off x="388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374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45"/>
            <p:cNvSpPr>
              <a:spLocks noChangeArrowheads="1"/>
            </p:cNvSpPr>
            <p:nvPr/>
          </p:nvSpPr>
          <p:spPr bwMode="auto">
            <a:xfrm>
              <a:off x="441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46"/>
            <p:cNvSpPr>
              <a:spLocks noChangeArrowheads="1"/>
            </p:cNvSpPr>
            <p:nvPr/>
          </p:nvSpPr>
          <p:spPr bwMode="auto">
            <a:xfrm>
              <a:off x="4272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2228850" y="5181600"/>
            <a:ext cx="4686300" cy="1600200"/>
            <a:chOff x="480" y="1536"/>
            <a:chExt cx="4799" cy="1824"/>
          </a:xfrm>
        </p:grpSpPr>
        <p:grpSp>
          <p:nvGrpSpPr>
            <p:cNvPr id="48" name="Group 48"/>
            <p:cNvGrpSpPr>
              <a:grpSpLocks/>
            </p:cNvGrpSpPr>
            <p:nvPr/>
          </p:nvGrpSpPr>
          <p:grpSpPr bwMode="auto">
            <a:xfrm>
              <a:off x="482" y="2352"/>
              <a:ext cx="4797" cy="1008"/>
              <a:chOff x="576" y="2784"/>
              <a:chExt cx="4797" cy="1008"/>
            </a:xfrm>
          </p:grpSpPr>
          <p:sp>
            <p:nvSpPr>
              <p:cNvPr id="115" name="AutoShape 49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AutoShape 50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AutoShape 51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AutoShape 52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AutoShape 53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AutoShape 54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AutoShape 55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AutoShape 56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AutoShape 57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AutoShape 58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AutoShape 59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AutoShape 60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AutoShape 61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AutoShape 62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63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AutoShape 64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AutoShape 65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AutoShape 66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AutoShape 67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AutoShape 68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AutoShape 69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AutoShape 70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AutoShape 71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AutoShape 72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AutoShape 73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AutoShape 7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AutoShape 75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AutoShape 76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AutoShape 77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AutoShape 78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AutoShape 79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AutoShape 80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81"/>
            <p:cNvGrpSpPr>
              <a:grpSpLocks/>
            </p:cNvGrpSpPr>
            <p:nvPr/>
          </p:nvGrpSpPr>
          <p:grpSpPr bwMode="auto">
            <a:xfrm>
              <a:off x="480" y="1968"/>
              <a:ext cx="4797" cy="1008"/>
              <a:chOff x="576" y="2784"/>
              <a:chExt cx="4797" cy="1008"/>
            </a:xfrm>
          </p:grpSpPr>
          <p:sp>
            <p:nvSpPr>
              <p:cNvPr id="83" name="AutoShape 82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AutoShape 83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84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85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utoShape 86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AutoShape 87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AutoShape 88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AutoShape 89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AutoShape 90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AutoShape 91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AutoShape 92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AutoShape 93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AutoShape 94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AutoShape 95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AutoShape 96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AutoShape 97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AutoShape 98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AutoShape 99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AutoShape 100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AutoShape 101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AutoShape 102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AutoShape 103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AutoShape 104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AutoShape 105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AutoShape 106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AutoShape 1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AutoShape 108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AutoShape 109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AutoShape 110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AutoShape 111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AutoShape 112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AutoShape 113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" name="Group 114"/>
            <p:cNvGrpSpPr>
              <a:grpSpLocks/>
            </p:cNvGrpSpPr>
            <p:nvPr/>
          </p:nvGrpSpPr>
          <p:grpSpPr bwMode="auto">
            <a:xfrm>
              <a:off x="480" y="1536"/>
              <a:ext cx="4797" cy="1008"/>
              <a:chOff x="576" y="2784"/>
              <a:chExt cx="4797" cy="1008"/>
            </a:xfrm>
          </p:grpSpPr>
          <p:sp>
            <p:nvSpPr>
              <p:cNvPr id="51" name="AutoShape 115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AutoShape 116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utoShape 117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118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119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AutoShape 120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AutoShape 121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AutoShape 122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AutoShape 123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AutoShape 124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AutoShape 125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AutoShape 126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AutoShape 127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AutoShape 128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AutoShape 129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utoShape 130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AutoShape 131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AutoShape 132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AutoShape 133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AutoShape 134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AutoShape 135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AutoShape 136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AutoShape 137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138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AutoShape 139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AutoShape 1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AutoShape 141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AutoShape 142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AutoShape 143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AutoShape 144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AutoShape 145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utoShape 146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961674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F5A8E-2E92-43A4-AA15-A0BF006501A6}" type="slidenum">
              <a:rPr lang="en-US"/>
              <a:pPr/>
              <a:t>101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24685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Growth in Plants: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an irreversible increase in size due to metabolic processes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(processes that use ATP energy)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38296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Cell division produces new cells = function of meristem</a:t>
            </a:r>
          </a:p>
          <a:p>
            <a:r>
              <a:rPr lang="en-US"/>
              <a:t>Cell expansion increases the size of the new cells = up to 80% of size increase</a:t>
            </a:r>
          </a:p>
          <a:p>
            <a:r>
              <a:rPr lang="en-US">
                <a:solidFill>
                  <a:schemeClr val="bg2"/>
                </a:solidFill>
              </a:rPr>
              <a:t>Cell differentiation occurs during and after expansion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77F7-EC3B-46C9-8628-593BC9FD0C11}" type="slidenum">
              <a:rPr lang="en-US"/>
              <a:pPr/>
              <a:t>102</a:t>
            </a:fld>
            <a:endParaRPr lang="en-US"/>
          </a:p>
        </p:txBody>
      </p:sp>
      <p:sp>
        <p:nvSpPr>
          <p:cNvPr id="316418" name="Text Box 2"/>
          <p:cNvSpPr txBox="1">
            <a:spLocks noChangeArrowheads="1"/>
          </p:cNvSpPr>
          <p:nvPr/>
        </p:nvSpPr>
        <p:spPr bwMode="auto">
          <a:xfrm>
            <a:off x="974725" y="2017713"/>
            <a:ext cx="5667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how auxin works to promote cell expansion</a:t>
            </a:r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Auxin-mediated cell expansion</a:t>
            </a:r>
          </a:p>
        </p:txBody>
      </p:sp>
      <p:sp>
        <p:nvSpPr>
          <p:cNvPr id="316421" name="Text Box 5"/>
          <p:cNvSpPr txBox="1">
            <a:spLocks noChangeArrowheads="1"/>
          </p:cNvSpPr>
          <p:nvPr/>
        </p:nvSpPr>
        <p:spPr bwMode="auto">
          <a:xfrm>
            <a:off x="974725" y="5775325"/>
            <a:ext cx="183673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ATP is used</a:t>
            </a:r>
          </a:p>
        </p:txBody>
      </p:sp>
      <p:sp>
        <p:nvSpPr>
          <p:cNvPr id="316422" name="Line 6"/>
          <p:cNvSpPr>
            <a:spLocks noChangeShapeType="1"/>
          </p:cNvSpPr>
          <p:nvPr/>
        </p:nvSpPr>
        <p:spPr bwMode="auto">
          <a:xfrm flipV="1">
            <a:off x="2286000" y="4143375"/>
            <a:ext cx="609600" cy="1600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23" name="Text Box 7"/>
          <p:cNvSpPr txBox="1">
            <a:spLocks noChangeArrowheads="1"/>
          </p:cNvSpPr>
          <p:nvPr/>
        </p:nvSpPr>
        <p:spPr bwMode="auto">
          <a:xfrm>
            <a:off x="4038600" y="5980113"/>
            <a:ext cx="4191000" cy="669925"/>
          </a:xfrm>
          <a:prstGeom prst="rect">
            <a:avLst/>
          </a:prstGeom>
          <a:noFill/>
          <a:ln w="28575">
            <a:solidFill>
              <a:srgbClr val="0D97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Use the index to find the figure on the acid growth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5821-6A0D-45BB-8C14-68A0A7D7ADE4}" type="slidenum">
              <a:rPr lang="en-US"/>
              <a:pPr/>
              <a:t>103</a:t>
            </a:fld>
            <a:endParaRPr lang="en-US"/>
          </a:p>
        </p:txBody>
      </p:sp>
      <p:sp>
        <p:nvSpPr>
          <p:cNvPr id="317442" name="Text Box 2"/>
          <p:cNvSpPr txBox="1">
            <a:spLocks noChangeArrowheads="1"/>
          </p:cNvSpPr>
          <p:nvPr/>
        </p:nvSpPr>
        <p:spPr bwMode="auto">
          <a:xfrm>
            <a:off x="1889125" y="2246313"/>
            <a:ext cx="4587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cellulose orientation in primary wall and the effects on morphogenesis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2800"/>
              <a:t>The direction of cell expansion depends on cellulose orientation, and contributes to morphogenesis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6C3E-DB23-4E41-8404-45E4C36DD24F}" type="slidenum">
              <a:rPr lang="en-US"/>
              <a:pPr/>
              <a:t>104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24685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Growth in Plants: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an irreversible increase in size due to metabolic processes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(processes that use ATP energy)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382963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Cell division produces new cells = function of meristem</a:t>
            </a:r>
          </a:p>
          <a:p>
            <a:r>
              <a:rPr lang="en-US">
                <a:solidFill>
                  <a:schemeClr val="bg2"/>
                </a:solidFill>
              </a:rPr>
              <a:t>Cell expansion increases the size of the new cells = up to 80% of size increase</a:t>
            </a:r>
          </a:p>
          <a:p>
            <a:r>
              <a:rPr lang="en-US"/>
              <a:t>Cell differentiation occurs during and after expansion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BBDE-BDFD-4BD2-897E-6A9A64B5B013}" type="slidenum">
              <a:rPr lang="en-US"/>
              <a:pPr/>
              <a:t>105</a:t>
            </a:fld>
            <a:endParaRPr lang="en-US"/>
          </a:p>
        </p:txBody>
      </p:sp>
      <p:sp>
        <p:nvSpPr>
          <p:cNvPr id="319490" name="Text Box 2"/>
          <p:cNvSpPr txBox="1">
            <a:spLocks noChangeArrowheads="1"/>
          </p:cNvSpPr>
          <p:nvPr/>
        </p:nvSpPr>
        <p:spPr bwMode="auto">
          <a:xfrm>
            <a:off x="5546725" y="1103313"/>
            <a:ext cx="2454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patterns of growth in roots</a:t>
            </a:r>
          </a:p>
        </p:txBody>
      </p:sp>
      <p:sp>
        <p:nvSpPr>
          <p:cNvPr id="319492" name="Line 4"/>
          <p:cNvSpPr>
            <a:spLocks noChangeShapeType="1"/>
          </p:cNvSpPr>
          <p:nvPr/>
        </p:nvSpPr>
        <p:spPr bwMode="auto">
          <a:xfrm>
            <a:off x="3810000" y="1295400"/>
            <a:ext cx="0" cy="3886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493" name="Line 5"/>
          <p:cNvSpPr>
            <a:spLocks noChangeShapeType="1"/>
          </p:cNvSpPr>
          <p:nvPr/>
        </p:nvSpPr>
        <p:spPr bwMode="auto">
          <a:xfrm flipV="1">
            <a:off x="4648200" y="838200"/>
            <a:ext cx="0" cy="33528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212725" y="1447800"/>
            <a:ext cx="30638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Expansion and differentiation occur in an overlapping zone in all plant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CC96-A333-4031-B3F8-A508D1E0D438}" type="slidenum">
              <a:rPr lang="en-US"/>
              <a:pPr/>
              <a:t>106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2468562"/>
          </a:xfrm>
        </p:spPr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REVIEW:</a:t>
            </a:r>
            <a:r>
              <a:rPr lang="en-US">
                <a:solidFill>
                  <a:schemeClr val="tx1"/>
                </a:solidFill>
              </a:rPr>
              <a:t> Growth in Plants: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an irreversible increase in size due to metabolic processes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(processes that use ATP energy)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382963"/>
          </a:xfrm>
        </p:spPr>
        <p:txBody>
          <a:bodyPr/>
          <a:lstStyle/>
          <a:p>
            <a:r>
              <a:rPr lang="en-US"/>
              <a:t>Cell division produces new cells = function of meristem</a:t>
            </a:r>
          </a:p>
          <a:p>
            <a:r>
              <a:rPr lang="en-US"/>
              <a:t>Cell expansion increases the size of the new cells = up to 80% of size increase</a:t>
            </a:r>
          </a:p>
          <a:p>
            <a:r>
              <a:rPr lang="en-US"/>
              <a:t>Cell differentiation occurs during and after expansion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5CD21-60EB-46FD-AB3B-8647CD893F8D}" type="slidenum">
              <a:rPr lang="en-US"/>
              <a:pPr/>
              <a:t>107</a:t>
            </a:fld>
            <a:endParaRPr lang="en-US"/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4175125" y="1636713"/>
            <a:ext cx="2606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location of meristems on the plant body; next slide also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217488" y="533400"/>
            <a:ext cx="28956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Location of the meristems  determines the pattern of plant growth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Most common meristems: apical, axillary and lateral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A337-8C16-4374-BA9A-E1A0DAB709AB}" type="slidenum">
              <a:rPr lang="en-US"/>
              <a:pPr/>
              <a:t>108</a:t>
            </a:fld>
            <a:endParaRPr lang="en-US"/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217488" y="762000"/>
            <a:ext cx="2895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Apical meristems cause elongation of </a:t>
            </a:r>
            <a:r>
              <a:rPr lang="en-US" sz="3200" b="1"/>
              <a:t>roots</a:t>
            </a:r>
            <a:r>
              <a:rPr lang="en-US" sz="3200"/>
              <a:t> and stems </a:t>
            </a:r>
          </a:p>
        </p:txBody>
      </p:sp>
      <p:sp>
        <p:nvSpPr>
          <p:cNvPr id="257028" name="Line 4"/>
          <p:cNvSpPr>
            <a:spLocks noChangeShapeType="1"/>
          </p:cNvSpPr>
          <p:nvPr/>
        </p:nvSpPr>
        <p:spPr bwMode="auto">
          <a:xfrm flipV="1">
            <a:off x="2819400" y="990600"/>
            <a:ext cx="3352800" cy="198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29" name="Line 5"/>
          <p:cNvSpPr>
            <a:spLocks noChangeShapeType="1"/>
          </p:cNvSpPr>
          <p:nvPr/>
        </p:nvSpPr>
        <p:spPr bwMode="auto">
          <a:xfrm>
            <a:off x="2819400" y="2971800"/>
            <a:ext cx="1752600" cy="1676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ACF3-B0AE-42D6-89C5-B2503C6E3084}" type="slidenum">
              <a:rPr lang="en-US"/>
              <a:pPr/>
              <a:t>109</a:t>
            </a:fld>
            <a:endParaRPr lang="en-US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838200" y="950913"/>
            <a:ext cx="7331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longitudinal section showing distribution of tissues in root</a:t>
            </a:r>
          </a:p>
        </p:txBody>
      </p:sp>
      <p:sp>
        <p:nvSpPr>
          <p:cNvPr id="153603" name="Oval 3"/>
          <p:cNvSpPr>
            <a:spLocks noChangeArrowheads="1"/>
          </p:cNvSpPr>
          <p:nvPr/>
        </p:nvSpPr>
        <p:spPr bwMode="auto">
          <a:xfrm>
            <a:off x="1108075" y="3733800"/>
            <a:ext cx="3429000" cy="2590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4" name="Oval 4"/>
          <p:cNvSpPr>
            <a:spLocks noChangeArrowheads="1"/>
          </p:cNvSpPr>
          <p:nvPr/>
        </p:nvSpPr>
        <p:spPr bwMode="auto">
          <a:xfrm>
            <a:off x="2486025" y="4433888"/>
            <a:ext cx="6096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 flipV="1">
            <a:off x="28194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06" name="Line 6"/>
          <p:cNvSpPr>
            <a:spLocks noChangeShapeType="1"/>
          </p:cNvSpPr>
          <p:nvPr/>
        </p:nvSpPr>
        <p:spPr bwMode="auto">
          <a:xfrm flipV="1">
            <a:off x="2819400" y="4800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2B65-9EB0-407F-A348-4D84A2D79862}" type="slidenum">
              <a:rPr lang="en-US"/>
              <a:pPr/>
              <a:t>11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/>
              <a:t>Current Taxonomic Hierarchy</a:t>
            </a:r>
          </a:p>
        </p:txBody>
      </p:sp>
      <p:graphicFrame>
        <p:nvGraphicFramePr>
          <p:cNvPr id="284709" name="Group 37"/>
          <p:cNvGraphicFramePr>
            <a:graphicFrameLocks noGrp="1"/>
          </p:cNvGraphicFramePr>
          <p:nvPr>
            <p:ph type="tbl" idx="1"/>
          </p:nvPr>
        </p:nvGraphicFramePr>
        <p:xfrm>
          <a:off x="152400" y="1066800"/>
          <a:ext cx="8839200" cy="5577841"/>
        </p:xfrm>
        <a:graphic>
          <a:graphicData uri="http://schemas.openxmlformats.org/drawingml/2006/table">
            <a:tbl>
              <a:tblPr/>
              <a:tblGrid>
                <a:gridCol w="3370263"/>
                <a:gridCol w="5468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Taxonomic Category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(taxon)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Domain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Eukarya = all eukaryotic organisms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Kingdom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Plantae, also Metaphyta = all plants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 (phylum)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Magnoliophyta = all angiosperms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Liliopsida = all monocots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Asparagales = related families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(Orchidaceae, Iridaceae,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Orchidaceae = related genera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Spiranthes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related species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ciliaris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integra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Specific name/epithet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ciliaris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one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CC4A-6363-41BB-84B3-17DCB7BFA088}" type="slidenum">
              <a:rPr lang="en-US"/>
              <a:pPr/>
              <a:t>110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Root Cap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Protects the meristem</a:t>
            </a:r>
          </a:p>
          <a:p>
            <a:pPr>
              <a:lnSpc>
                <a:spcPct val="90000"/>
              </a:lnSpc>
            </a:pPr>
            <a:r>
              <a:rPr lang="en-US"/>
              <a:t>Determines geotropism</a:t>
            </a:r>
          </a:p>
          <a:p>
            <a:pPr>
              <a:lnSpc>
                <a:spcPct val="90000"/>
              </a:lnSpc>
            </a:pPr>
            <a:r>
              <a:rPr lang="en-US"/>
              <a:t>Secretes mucigel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Eases movement of roots through soil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Secretes chemicals that enhance nutrient uptake</a:t>
            </a:r>
          </a:p>
          <a:p>
            <a:pPr>
              <a:lnSpc>
                <a:spcPct val="90000"/>
              </a:lnSpc>
            </a:pPr>
            <a:r>
              <a:rPr lang="en-US"/>
              <a:t>Constantly shedding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Mechanical abrasion as roots grow through soil</a:t>
            </a:r>
          </a:p>
          <a:p>
            <a:pPr>
              <a:lnSpc>
                <a:spcPct val="90000"/>
              </a:lnSpc>
            </a:pPr>
            <a:r>
              <a:rPr lang="en-US"/>
              <a:t>Constantly being replenished by meristem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0205-23C7-42D8-AF86-7069913669CF}" type="slidenum">
              <a:rPr lang="en-US"/>
              <a:pPr/>
              <a:t>111</a:t>
            </a:fld>
            <a:endParaRPr lang="en-US"/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1889125" y="1484313"/>
            <a:ext cx="3317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root cap and mucigel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D039-2B7E-4421-A06D-BB3C86EEE259}" type="slidenum">
              <a:rPr lang="en-US"/>
              <a:pPr/>
              <a:t>112</a:t>
            </a:fld>
            <a:endParaRPr lang="en-US"/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2270125" y="1941513"/>
            <a:ext cx="5197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longitudinal section of root showing zones of growth; same on next 2 slides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/>
              <a:t>Primary Growth in Roots</a:t>
            </a:r>
          </a:p>
        </p:txBody>
      </p:sp>
      <p:sp>
        <p:nvSpPr>
          <p:cNvPr id="152582" name="Oval 6"/>
          <p:cNvSpPr>
            <a:spLocks noChangeArrowheads="1"/>
          </p:cNvSpPr>
          <p:nvPr/>
        </p:nvSpPr>
        <p:spPr bwMode="auto">
          <a:xfrm>
            <a:off x="6407150" y="4484688"/>
            <a:ext cx="1524000" cy="12192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0AD27-DC15-4AB0-A015-34B9BDE27BA3}" type="slidenum">
              <a:rPr lang="en-US"/>
              <a:pPr/>
              <a:t>113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/>
              <a:t>Primary Growth in Roots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6424613" y="1558925"/>
            <a:ext cx="1219200" cy="7620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6553200" y="3270250"/>
            <a:ext cx="1143000" cy="6858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B1AA-A9B3-4181-96E9-C975F0651EAC}" type="slidenum">
              <a:rPr lang="en-US"/>
              <a:pPr/>
              <a:t>114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/>
              <a:t>Primary Growth in Roots</a:t>
            </a:r>
          </a:p>
        </p:txBody>
      </p:sp>
      <p:sp>
        <p:nvSpPr>
          <p:cNvPr id="148485" name="Oval 5"/>
          <p:cNvSpPr>
            <a:spLocks noChangeArrowheads="1"/>
          </p:cNvSpPr>
          <p:nvPr/>
        </p:nvSpPr>
        <p:spPr bwMode="auto">
          <a:xfrm>
            <a:off x="6494463" y="2286000"/>
            <a:ext cx="1219200" cy="19050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6494463" y="1447800"/>
            <a:ext cx="1219200" cy="19050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4CF28-9259-44A6-A5B7-7715787D0210}" type="slidenum">
              <a:rPr lang="en-US"/>
              <a:pPr/>
              <a:t>115</a:t>
            </a:fld>
            <a:endParaRPr lang="en-US"/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5546725" y="2170113"/>
            <a:ext cx="29114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root hairs extending from epidermis; same on next few slides</a:t>
            </a: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2700" y="228600"/>
            <a:ext cx="4038600" cy="762000"/>
          </a:xfrm>
        </p:spPr>
        <p:txBody>
          <a:bodyPr/>
          <a:lstStyle/>
          <a:p>
            <a:r>
              <a:rPr lang="en-US"/>
              <a:t>Root Hairs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6482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Form as the epidermis fully differentiates</a:t>
            </a:r>
          </a:p>
          <a:p>
            <a:pPr>
              <a:lnSpc>
                <a:spcPct val="90000"/>
              </a:lnSpc>
            </a:pPr>
            <a:r>
              <a:rPr lang="en-US" sz="2800"/>
              <a:t>Extensions off epidermal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NOT files of cells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Part of an epidermal cell</a:t>
            </a:r>
          </a:p>
          <a:p>
            <a:pPr>
              <a:lnSpc>
                <a:spcPct val="90000"/>
              </a:lnSpc>
            </a:pPr>
            <a:r>
              <a:rPr lang="en-US" sz="2800"/>
              <a:t>Hugely increase the surface area of the epidermis</a:t>
            </a:r>
          </a:p>
          <a:p>
            <a:pPr>
              <a:lnSpc>
                <a:spcPct val="90000"/>
              </a:lnSpc>
            </a:pPr>
            <a:r>
              <a:rPr lang="en-US" sz="2800"/>
              <a:t>10 cubic cm (double handful) of soil might contain 1 m of plant roots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Mostly root hairs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014-82C9-4C4F-8A85-9366E1F2B3DA}" type="slidenum">
              <a:rPr lang="en-US"/>
              <a:pPr/>
              <a:t>116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selective advantage of root hairs???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4F93-F981-48CC-A9F8-5C0E6D72A9E9}" type="slidenum">
              <a:rPr lang="en-US"/>
              <a:pPr/>
              <a:t>117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selective advantage of root hairs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F03F-7462-489F-973B-61B388C747C4}" type="slidenum">
              <a:rPr lang="en-US"/>
              <a:pPr/>
              <a:t>118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2700" y="228600"/>
            <a:ext cx="4038600" cy="762000"/>
          </a:xfrm>
        </p:spPr>
        <p:txBody>
          <a:bodyPr/>
          <a:lstStyle/>
          <a:p>
            <a:r>
              <a:rPr lang="en-US"/>
              <a:t>Root Hairs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648200" cy="5324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/>
              <a:t>By contrast, 10 cc of soil may contain up to 1000 m of fungal hyphae (1km!)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/>
              <a:t>These serve a similar function for the fungus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/>
              <a:t>Ramify throughout the substrate for maximum absorption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/>
              <a:t>Some fungi form symbiotic associations with plant roots and both organisms benefit from this huge absorptive surface area!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i="1"/>
              <a:t>More in 211…..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3A81-2AA4-47E6-9768-EA5EA8A2DB94}" type="slidenum">
              <a:rPr lang="en-US"/>
              <a:pPr/>
              <a:t>119</a:t>
            </a:fld>
            <a:endParaRPr lang="en-US"/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4175125" y="2093913"/>
            <a:ext cx="413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location of apical meristems</a:t>
            </a:r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217488" y="762000"/>
            <a:ext cx="2895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Apical meristems cause elongation of roots and </a:t>
            </a:r>
            <a:r>
              <a:rPr lang="en-US" sz="3200" b="1"/>
              <a:t>stems</a:t>
            </a:r>
            <a:r>
              <a:rPr lang="en-US" sz="3200"/>
              <a:t> </a:t>
            </a:r>
          </a:p>
        </p:txBody>
      </p:sp>
      <p:sp>
        <p:nvSpPr>
          <p:cNvPr id="308228" name="Line 4"/>
          <p:cNvSpPr>
            <a:spLocks noChangeShapeType="1"/>
          </p:cNvSpPr>
          <p:nvPr/>
        </p:nvSpPr>
        <p:spPr bwMode="auto">
          <a:xfrm flipV="1">
            <a:off x="2819400" y="990600"/>
            <a:ext cx="3352800" cy="1981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>
            <a:off x="2819400" y="2971800"/>
            <a:ext cx="1752600" cy="1676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9C648-CCCB-4858-9D10-0CC99AC3ECD4}" type="slidenum">
              <a:rPr lang="en-US"/>
              <a:pPr/>
              <a:t>12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Plants?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2D65-8E1F-4407-B7ED-34233505737D}" type="slidenum">
              <a:rPr lang="en-US"/>
              <a:pPr/>
              <a:t>120</a:t>
            </a:fld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032125" y="3465513"/>
            <a:ext cx="3216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longitudinal section of stem showing apical and axillary meristems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200"/>
              <a:t>Apical Meristems in Shoots</a:t>
            </a: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4062413" y="2316163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18E3-EE02-45CF-9C51-BF9DD17DAB5F}" type="slidenum">
              <a:rPr lang="en-US"/>
              <a:pPr/>
              <a:t>121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no “shoot cap” – why not???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B555-1EE3-4FD6-A1B0-7CDEB869ACD7}" type="slidenum">
              <a:rPr lang="en-US"/>
              <a:pPr/>
              <a:t>122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is no “shoot cap” – why not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46CF-EFE7-420E-A5B7-F410AE2DAA2E}" type="slidenum">
              <a:rPr lang="en-US"/>
              <a:pPr/>
              <a:t>123</a:t>
            </a:fld>
            <a:endParaRPr lang="en-US"/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3946525" y="13319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meristem locations</a:t>
            </a:r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217488" y="381000"/>
            <a:ext cx="2895600" cy="55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Axillary meristems allow for branching – similar in structure and function to apical meristems</a:t>
            </a:r>
          </a:p>
          <a:p>
            <a:pPr algn="ctr"/>
            <a:endParaRPr lang="en-US" sz="3200"/>
          </a:p>
          <a:p>
            <a:pPr algn="ctr"/>
            <a:r>
              <a:rPr lang="en-US" sz="2000" i="1"/>
              <a:t>Remember, pericycle in roots has same function</a:t>
            </a:r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>
            <a:off x="2895600" y="2438400"/>
            <a:ext cx="3124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F9F31-3D82-418A-BB5B-69292F208D6A}" type="slidenum">
              <a:rPr lang="en-US"/>
              <a:pPr/>
              <a:t>124</a:t>
            </a:fld>
            <a:endParaRPr lang="en-US"/>
          </a:p>
        </p:txBody>
      </p:sp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3032125" y="2362200"/>
            <a:ext cx="32162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longitudinal section of stem showing apical and axillary meristems; same on next two slides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200"/>
              <a:t>Axillary Meristems in Shoots</a:t>
            </a:r>
          </a:p>
        </p:txBody>
      </p:sp>
      <p:sp>
        <p:nvSpPr>
          <p:cNvPr id="309254" name="Oval 6"/>
          <p:cNvSpPr>
            <a:spLocks noChangeArrowheads="1"/>
          </p:cNvSpPr>
          <p:nvPr/>
        </p:nvSpPr>
        <p:spPr bwMode="auto">
          <a:xfrm>
            <a:off x="2649538" y="3938588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55" name="Oval 7"/>
          <p:cNvSpPr>
            <a:spLocks noChangeArrowheads="1"/>
          </p:cNvSpPr>
          <p:nvPr/>
        </p:nvSpPr>
        <p:spPr bwMode="auto">
          <a:xfrm>
            <a:off x="5334000" y="3962400"/>
            <a:ext cx="9144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26E74-64D4-491C-B048-A904621FDD5F}" type="slidenum">
              <a:rPr lang="en-US"/>
              <a:pPr/>
              <a:t>125</a:t>
            </a:fld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Primary Growth in Shoots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646238"/>
            <a:ext cx="3657600" cy="4525962"/>
          </a:xfrm>
        </p:spPr>
        <p:txBody>
          <a:bodyPr/>
          <a:lstStyle/>
          <a:p>
            <a:r>
              <a:rPr lang="en-US"/>
              <a:t>Apical meristem</a:t>
            </a:r>
          </a:p>
          <a:p>
            <a:r>
              <a:rPr lang="en-US"/>
              <a:t>Leaf primordia</a:t>
            </a:r>
          </a:p>
          <a:p>
            <a:r>
              <a:rPr lang="en-US"/>
              <a:t>Axillary buds</a:t>
            </a: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3733800" y="2057400"/>
            <a:ext cx="3124200" cy="838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3394075" y="2649538"/>
            <a:ext cx="2549525" cy="100806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3124200" y="3200400"/>
            <a:ext cx="2438400" cy="11430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5F22-E052-44A8-A6F6-3BBE52F2730B}" type="slidenum">
              <a:rPr lang="en-US"/>
              <a:pPr/>
              <a:t>126</a:t>
            </a:fld>
            <a:endParaRPr lang="en-US"/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28600" y="903288"/>
            <a:ext cx="38862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As with roots – cell division occurs first; zones of expansion and differentiation overlap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Axillary buds may activate to make branches, or may remain dormant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8B78F-A2A0-48DD-8338-DBED156D1B23}" type="slidenum">
              <a:rPr lang="en-US"/>
              <a:pPr/>
              <a:t>127</a:t>
            </a:fld>
            <a:endParaRPr lang="en-US"/>
          </a:p>
        </p:txBody>
      </p:sp>
      <p:sp>
        <p:nvSpPr>
          <p:cNvPr id="72779" name="Text Box 75"/>
          <p:cNvSpPr txBox="1">
            <a:spLocks noChangeArrowheads="1"/>
          </p:cNvSpPr>
          <p:nvPr/>
        </p:nvSpPr>
        <p:spPr bwMode="auto">
          <a:xfrm>
            <a:off x="1279525" y="2779713"/>
            <a:ext cx="5616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how stems elongate during primary growth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266700" y="280988"/>
            <a:ext cx="8610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2800">
                <a:latin typeface="Times" charset="0"/>
              </a:rPr>
              <a:t>Primary growth of a shoot – elongation from the tip</a:t>
            </a:r>
            <a:endParaRPr lang="en-US" sz="2800"/>
          </a:p>
        </p:txBody>
      </p:sp>
      <p:sp>
        <p:nvSpPr>
          <p:cNvPr id="72775" name="Line 71"/>
          <p:cNvSpPr>
            <a:spLocks noChangeShapeType="1"/>
          </p:cNvSpPr>
          <p:nvPr/>
        </p:nvSpPr>
        <p:spPr bwMode="auto">
          <a:xfrm flipV="1">
            <a:off x="1447800" y="5410200"/>
            <a:ext cx="0" cy="762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77" name="Line 73"/>
          <p:cNvSpPr>
            <a:spLocks noChangeShapeType="1"/>
          </p:cNvSpPr>
          <p:nvPr/>
        </p:nvSpPr>
        <p:spPr bwMode="auto">
          <a:xfrm flipV="1">
            <a:off x="7772400" y="2514600"/>
            <a:ext cx="41275" cy="37338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78" name="Line 74"/>
          <p:cNvSpPr>
            <a:spLocks noChangeShapeType="1"/>
          </p:cNvSpPr>
          <p:nvPr/>
        </p:nvSpPr>
        <p:spPr bwMode="auto">
          <a:xfrm flipV="1">
            <a:off x="4683125" y="3962400"/>
            <a:ext cx="0" cy="2286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some seeds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Dampen a paper towel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Add seeds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Keep lightly covered – why???</a:t>
            </a:r>
          </a:p>
          <a:p>
            <a:r>
              <a:rPr lang="en-US" dirty="0" smtClean="0"/>
              <a:t>Keep a “journal”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9D9D-7BCF-44BD-852B-4923D101332C}" type="slidenum">
              <a:rPr lang="en-US" smtClean="0"/>
              <a:pPr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8862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B225-3B31-472E-B9A3-C0950BE2BAF1}" type="slidenum">
              <a:rPr lang="en-US"/>
              <a:pPr/>
              <a:t>129</a:t>
            </a:fld>
            <a:endParaRPr lang="en-US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4632325" y="1484313"/>
            <a:ext cx="4295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primary vs. secondary growth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82563" y="838200"/>
            <a:ext cx="3575050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Remember:</a:t>
            </a:r>
          </a:p>
          <a:p>
            <a:pPr algn="ctr"/>
            <a:endParaRPr lang="en-US" sz="4000">
              <a:solidFill>
                <a:srgbClr val="006600"/>
              </a:solidFill>
            </a:endParaRPr>
          </a:p>
          <a:p>
            <a:pPr algn="ctr"/>
            <a:r>
              <a:rPr lang="en-US" sz="3200">
                <a:solidFill>
                  <a:srgbClr val="006600"/>
                </a:solidFill>
              </a:rPr>
              <a:t>Elongation is primary growth </a:t>
            </a:r>
          </a:p>
          <a:p>
            <a:pPr algn="ctr"/>
            <a:endParaRPr lang="en-US">
              <a:solidFill>
                <a:srgbClr val="006600"/>
              </a:solidFill>
            </a:endParaRPr>
          </a:p>
          <a:p>
            <a:pPr algn="ctr"/>
            <a:endParaRPr lang="en-US">
              <a:solidFill>
                <a:srgbClr val="006600"/>
              </a:solidFill>
            </a:endParaRPr>
          </a:p>
          <a:p>
            <a:pPr algn="ctr"/>
            <a:endParaRPr lang="en-US">
              <a:solidFill>
                <a:srgbClr val="006600"/>
              </a:solidFill>
            </a:endParaRPr>
          </a:p>
          <a:p>
            <a:pPr algn="ctr"/>
            <a:endParaRPr lang="en-US">
              <a:solidFill>
                <a:srgbClr val="006600"/>
              </a:solidFill>
            </a:endParaRPr>
          </a:p>
          <a:p>
            <a:pPr algn="ctr"/>
            <a:r>
              <a:rPr lang="en-US" sz="3200">
                <a:solidFill>
                  <a:srgbClr val="006600"/>
                </a:solidFill>
              </a:rPr>
              <a:t>Diameter expansion is secondary growth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841D9-9925-496A-8DBE-1ED58C0A9221}" type="slidenum">
              <a:rPr lang="en-US"/>
              <a:pPr/>
              <a:t>13</a:t>
            </a:fld>
            <a:endParaRPr lang="en-US"/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6156325" y="2246313"/>
            <a:ext cx="2505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shooting stars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Plants?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C585C-A0E5-4A97-840E-31AE3F0D6ADC}" type="slidenum">
              <a:rPr lang="en-US"/>
              <a:pPr/>
              <a:t>130</a:t>
            </a:fld>
            <a:endParaRPr lang="en-US"/>
          </a:p>
        </p:txBody>
      </p:sp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3946525" y="13319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meristem locations</a:t>
            </a:r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217488" y="762000"/>
            <a:ext cx="289560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Lateral meristems cause diameter expansion</a:t>
            </a:r>
          </a:p>
          <a:p>
            <a:pPr algn="ctr"/>
            <a:endParaRPr lang="en-US" sz="3200"/>
          </a:p>
          <a:p>
            <a:pPr algn="ctr"/>
            <a:endParaRPr lang="en-US" sz="3200"/>
          </a:p>
          <a:p>
            <a:pPr algn="ctr"/>
            <a:r>
              <a:rPr lang="en-US" sz="2400" i="1"/>
              <a:t>Roots also expand in diameter, but it’s more complicated – we’ll save that for BIOL 300</a:t>
            </a: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2743200" y="2133600"/>
            <a:ext cx="3352800" cy="304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1E71-9071-4CEC-B730-54D8457677FC}" type="slidenum">
              <a:rPr lang="en-US"/>
              <a:pPr/>
              <a:t>131</a:t>
            </a:fld>
            <a:endParaRPr lang="en-US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270125" y="2170113"/>
            <a:ext cx="3051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lateral meristems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200"/>
              <a:t>Lateral Meristems = Cambiums</a:t>
            </a:r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1600200" y="4557713"/>
            <a:ext cx="2041525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Oval 8"/>
          <p:cNvSpPr>
            <a:spLocks noChangeArrowheads="1"/>
          </p:cNvSpPr>
          <p:nvPr/>
        </p:nvSpPr>
        <p:spPr bwMode="auto">
          <a:xfrm>
            <a:off x="3138488" y="5548313"/>
            <a:ext cx="1600200" cy="5334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71AB-5942-4F36-AD7D-7100D6B185D6}" type="slidenum">
              <a:rPr lang="en-US"/>
              <a:pPr/>
              <a:t>132</a:t>
            </a:fld>
            <a:endParaRPr lang="en-US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660525" y="4456113"/>
            <a:ext cx="495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cross section of wood and whole tree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17475" y="152400"/>
            <a:ext cx="40544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/>
              <a:t>Secondary growth – diameter 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F605-0108-47EF-BF21-AB12B6FBC488}" type="slidenum">
              <a:rPr lang="en-US"/>
              <a:pPr/>
              <a:t>133</a:t>
            </a:fld>
            <a:endParaRPr 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498725" y="2855913"/>
            <a:ext cx="382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cross section of a eudicot stem; same on next 2 slides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/>
              <a:t>Eudicot Stem – recall the arrangement of vascular bundles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3CB0-1C5C-404E-A9AF-7C4BEFA8DF3B}" type="slidenum">
              <a:rPr lang="en-US"/>
              <a:pPr/>
              <a:t>134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/>
              <a:t>Eudicot Stem – recall the arrangement of vascular bundles</a:t>
            </a:r>
          </a:p>
        </p:txBody>
      </p:sp>
      <p:sp>
        <p:nvSpPr>
          <p:cNvPr id="329731" name="Text Box 3"/>
          <p:cNvSpPr txBox="1">
            <a:spLocks noChangeArrowheads="1"/>
          </p:cNvSpPr>
          <p:nvPr/>
        </p:nvSpPr>
        <p:spPr bwMode="auto">
          <a:xfrm>
            <a:off x="276225" y="1676400"/>
            <a:ext cx="2590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Vascular cambium forms here:  </a:t>
            </a:r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>
            <a:off x="2667000" y="2819400"/>
            <a:ext cx="1752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4" name="Oval 6"/>
          <p:cNvSpPr>
            <a:spLocks noChangeArrowheads="1"/>
          </p:cNvSpPr>
          <p:nvPr/>
        </p:nvSpPr>
        <p:spPr bwMode="auto">
          <a:xfrm>
            <a:off x="4086225" y="2143125"/>
            <a:ext cx="3657600" cy="3657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72C7-6A83-4A3E-87F9-FBBCA16CADD9}" type="slidenum">
              <a:rPr lang="en-US"/>
              <a:pPr/>
              <a:t>135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/>
              <a:t>Eudicot Stem – recall the arrangement of vascular bundles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276225" y="1676400"/>
            <a:ext cx="2590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Vascular cambium forms here:  </a:t>
            </a:r>
          </a:p>
          <a:p>
            <a:pPr algn="ctr"/>
            <a:r>
              <a:rPr lang="en-US" sz="2800"/>
              <a:t>a cylinder of meristem tissue between the xylem to the interior and the phloem to the exterior</a:t>
            </a:r>
          </a:p>
        </p:txBody>
      </p:sp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2667000" y="2819400"/>
            <a:ext cx="1752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4086225" y="2143125"/>
            <a:ext cx="3657600" cy="3657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D8DF-A0A8-43D9-A8BE-EBF5FD909EB7}" type="slidenum">
              <a:rPr lang="en-US"/>
              <a:pPr/>
              <a:t>136</a:t>
            </a:fld>
            <a:endParaRPr lang="en-US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965325" y="2093913"/>
            <a:ext cx="4054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location of the vascular cambium relative to other tree tissues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76200"/>
            <a:ext cx="8458200" cy="1143000"/>
          </a:xfrm>
        </p:spPr>
        <p:txBody>
          <a:bodyPr/>
          <a:lstStyle/>
          <a:p>
            <a:r>
              <a:rPr lang="en-US" sz="3200"/>
              <a:t>Secondary xylem and phloem form through cell division by the vascular cambium</a:t>
            </a:r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auto">
          <a:xfrm>
            <a:off x="1768475" y="4724400"/>
            <a:ext cx="2041525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F3503-5C37-46D1-8124-B0072B421CBB}" type="slidenum">
              <a:rPr lang="en-US"/>
              <a:pPr/>
              <a:t>137</a:t>
            </a:fld>
            <a:endParaRPr lang="en-US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5013325" y="722313"/>
            <a:ext cx="3597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transition from primary growth to secondary growth; same on next slide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28600" y="152400"/>
            <a:ext cx="3962400" cy="655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During primary growth the vascular tissues form in </a:t>
            </a:r>
            <a:r>
              <a:rPr lang="en-US" sz="2800" b="1">
                <a:solidFill>
                  <a:srgbClr val="008000"/>
                </a:solidFill>
              </a:rPr>
              <a:t>bundles</a:t>
            </a:r>
            <a:r>
              <a:rPr lang="en-US" sz="2800"/>
              <a:t> from the apical meristem</a:t>
            </a:r>
            <a:endParaRPr lang="en-US" sz="2800">
              <a:solidFill>
                <a:srgbClr val="FF0000"/>
              </a:solidFill>
            </a:endParaRPr>
          </a:p>
          <a:p>
            <a:endParaRPr lang="en-US" sz="2800"/>
          </a:p>
          <a:p>
            <a:r>
              <a:rPr lang="en-US" sz="2800"/>
              <a:t>During secondary growth the vascular tissues form in </a:t>
            </a:r>
            <a:r>
              <a:rPr lang="en-US" sz="2800" b="1">
                <a:solidFill>
                  <a:srgbClr val="008000"/>
                </a:solidFill>
              </a:rPr>
              <a:t>cylinders</a:t>
            </a:r>
            <a:r>
              <a:rPr lang="en-US" sz="2800"/>
              <a:t> from the vascular cambium</a:t>
            </a:r>
            <a:endParaRPr lang="en-US" sz="2800">
              <a:solidFill>
                <a:srgbClr val="FF0000"/>
              </a:solidFill>
            </a:endParaRPr>
          </a:p>
          <a:p>
            <a:endParaRPr lang="en-US" sz="1200"/>
          </a:p>
          <a:p>
            <a:pPr lvl="1"/>
            <a:r>
              <a:rPr lang="en-US" sz="2800"/>
              <a:t>2</a:t>
            </a:r>
            <a:r>
              <a:rPr lang="en-US" sz="2800" baseline="30000"/>
              <a:t>o</a:t>
            </a:r>
            <a:r>
              <a:rPr lang="en-US" sz="2800"/>
              <a:t> xylem to the inside</a:t>
            </a:r>
          </a:p>
          <a:p>
            <a:pPr lvl="1"/>
            <a:endParaRPr lang="en-US" sz="2000"/>
          </a:p>
          <a:p>
            <a:pPr lvl="1"/>
            <a:r>
              <a:rPr lang="en-US" sz="2800"/>
              <a:t>2</a:t>
            </a:r>
            <a:r>
              <a:rPr lang="en-US" sz="2800" baseline="30000"/>
              <a:t>o</a:t>
            </a:r>
            <a:r>
              <a:rPr lang="en-US" sz="2800"/>
              <a:t> phloem to the outside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5347-4514-415F-B82E-0D0145FD2D9A}" type="slidenum">
              <a:rPr lang="en-US"/>
              <a:pPr/>
              <a:t>138</a:t>
            </a:fld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28600" y="1360488"/>
            <a:ext cx="26066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Secondary xylem accumulates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E235F-B730-403D-905E-8951283C45C3}" type="slidenum">
              <a:rPr lang="en-US"/>
              <a:pPr/>
              <a:t>139</a:t>
            </a:fld>
            <a:endParaRPr lang="en-U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812925" y="2932113"/>
            <a:ext cx="4968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cross section of woody plant showing secondary tissues; same on next slide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/>
              <a:t>Secondary Xylem = Wood!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9582-C06E-4A6C-9BFF-F5C3F6C92C29}" type="slidenum">
              <a:rPr lang="en-US"/>
              <a:pPr/>
              <a:t>14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What makes a plant a plant???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6577-E546-4141-A9F3-92F3F014270E}" type="slidenum">
              <a:rPr lang="en-US"/>
              <a:pPr/>
              <a:t>140</a:t>
            </a:fld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/>
              <a:t>Annual growth rings are accumulating rings of secondary xylem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28600" y="1851025"/>
            <a:ext cx="4572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Vascular cambium divides essentially in two planes and remains only a single cell layer thick</a:t>
            </a:r>
          </a:p>
          <a:p>
            <a:endParaRPr lang="en-US" sz="2400"/>
          </a:p>
          <a:p>
            <a:r>
              <a:rPr lang="en-US" sz="2400"/>
              <a:t>Divisions make 2</a:t>
            </a:r>
            <a:r>
              <a:rPr lang="en-US" sz="2400" baseline="30000"/>
              <a:t>o</a:t>
            </a:r>
            <a:r>
              <a:rPr lang="en-US" sz="2400"/>
              <a:t> xylem and 2</a:t>
            </a:r>
            <a:r>
              <a:rPr lang="en-US" sz="2400" baseline="30000"/>
              <a:t>o</a:t>
            </a:r>
            <a:r>
              <a:rPr lang="en-US" sz="2400"/>
              <a:t> phloem and also increase the diameter of the cambium itself</a:t>
            </a:r>
          </a:p>
          <a:p>
            <a:endParaRPr lang="en-US" sz="2400"/>
          </a:p>
          <a:p>
            <a:pPr algn="ctr"/>
            <a:r>
              <a:rPr lang="en-US" sz="2400" b="1">
                <a:solidFill>
                  <a:srgbClr val="008000"/>
                </a:solidFill>
              </a:rPr>
              <a:t>One layer of cambium, continuously increasing in diameter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7F63B-14C4-4AD5-BBBE-2407AD6EDE6B}" type="slidenum">
              <a:rPr lang="en-US"/>
              <a:pPr/>
              <a:t>141</a:t>
            </a:fld>
            <a:endParaRPr lang="en-US"/>
          </a:p>
        </p:txBody>
      </p:sp>
      <p:grpSp>
        <p:nvGrpSpPr>
          <p:cNvPr id="336920" name="Group 24"/>
          <p:cNvGrpSpPr>
            <a:grpSpLocks/>
          </p:cNvGrpSpPr>
          <p:nvPr/>
        </p:nvGrpSpPr>
        <p:grpSpPr bwMode="auto">
          <a:xfrm>
            <a:off x="908050" y="76200"/>
            <a:ext cx="6902450" cy="4410075"/>
            <a:chOff x="572" y="288"/>
            <a:chExt cx="4348" cy="2778"/>
          </a:xfrm>
        </p:grpSpPr>
        <p:grpSp>
          <p:nvGrpSpPr>
            <p:cNvPr id="336914" name="Group 18"/>
            <p:cNvGrpSpPr>
              <a:grpSpLocks/>
            </p:cNvGrpSpPr>
            <p:nvPr/>
          </p:nvGrpSpPr>
          <p:grpSpPr bwMode="auto">
            <a:xfrm>
              <a:off x="844" y="288"/>
              <a:ext cx="4072" cy="2256"/>
              <a:chOff x="844" y="1248"/>
              <a:chExt cx="4072" cy="2256"/>
            </a:xfrm>
          </p:grpSpPr>
          <p:sp>
            <p:nvSpPr>
              <p:cNvPr id="336901" name="AutoShape 5"/>
              <p:cNvSpPr>
                <a:spLocks noChangeArrowheads="1"/>
              </p:cNvSpPr>
              <p:nvPr/>
            </p:nvSpPr>
            <p:spPr bwMode="auto">
              <a:xfrm>
                <a:off x="844" y="2544"/>
                <a:ext cx="144" cy="960"/>
              </a:xfrm>
              <a:prstGeom prst="triangle">
                <a:avLst>
                  <a:gd name="adj" fmla="val 50000"/>
                </a:avLst>
              </a:prstGeom>
              <a:solidFill>
                <a:srgbClr val="D5AB8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36911" name="Group 15"/>
              <p:cNvGrpSpPr>
                <a:grpSpLocks/>
              </p:cNvGrpSpPr>
              <p:nvPr/>
            </p:nvGrpSpPr>
            <p:grpSpPr bwMode="auto">
              <a:xfrm>
                <a:off x="4244" y="1248"/>
                <a:ext cx="672" cy="2256"/>
                <a:chOff x="4392" y="1248"/>
                <a:chExt cx="672" cy="2256"/>
              </a:xfrm>
            </p:grpSpPr>
            <p:sp>
              <p:nvSpPr>
                <p:cNvPr id="336903" name="AutoShape 7"/>
                <p:cNvSpPr>
                  <a:spLocks noChangeArrowheads="1"/>
                </p:cNvSpPr>
                <p:nvPr/>
              </p:nvSpPr>
              <p:spPr bwMode="auto">
                <a:xfrm>
                  <a:off x="4392" y="1248"/>
                  <a:ext cx="672" cy="225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5" name="AutoShape 9"/>
                <p:cNvSpPr>
                  <a:spLocks noChangeArrowheads="1"/>
                </p:cNvSpPr>
                <p:nvPr/>
              </p:nvSpPr>
              <p:spPr bwMode="auto">
                <a:xfrm>
                  <a:off x="4512" y="1584"/>
                  <a:ext cx="432" cy="192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6" name="AutoShape 10"/>
                <p:cNvSpPr>
                  <a:spLocks noChangeArrowheads="1"/>
                </p:cNvSpPr>
                <p:nvPr/>
              </p:nvSpPr>
              <p:spPr bwMode="auto">
                <a:xfrm>
                  <a:off x="4584" y="2016"/>
                  <a:ext cx="288" cy="14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7" name="AutoShape 11"/>
                <p:cNvSpPr>
                  <a:spLocks noChangeArrowheads="1"/>
                </p:cNvSpPr>
                <p:nvPr/>
              </p:nvSpPr>
              <p:spPr bwMode="auto">
                <a:xfrm>
                  <a:off x="4656" y="2544"/>
                  <a:ext cx="144" cy="96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6912" name="Group 16"/>
              <p:cNvGrpSpPr>
                <a:grpSpLocks/>
              </p:cNvGrpSpPr>
              <p:nvPr/>
            </p:nvGrpSpPr>
            <p:grpSpPr bwMode="auto">
              <a:xfrm>
                <a:off x="2966" y="1584"/>
                <a:ext cx="432" cy="1920"/>
                <a:chOff x="3120" y="1584"/>
                <a:chExt cx="432" cy="1920"/>
              </a:xfrm>
            </p:grpSpPr>
            <p:sp>
              <p:nvSpPr>
                <p:cNvPr id="336904" name="AutoShape 8"/>
                <p:cNvSpPr>
                  <a:spLocks noChangeArrowheads="1"/>
                </p:cNvSpPr>
                <p:nvPr/>
              </p:nvSpPr>
              <p:spPr bwMode="auto">
                <a:xfrm>
                  <a:off x="3120" y="1584"/>
                  <a:ext cx="432" cy="192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8" name="AutoShape 12"/>
                <p:cNvSpPr>
                  <a:spLocks noChangeArrowheads="1"/>
                </p:cNvSpPr>
                <p:nvPr/>
              </p:nvSpPr>
              <p:spPr bwMode="auto">
                <a:xfrm>
                  <a:off x="3192" y="2016"/>
                  <a:ext cx="288" cy="14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09" name="AutoShape 13"/>
                <p:cNvSpPr>
                  <a:spLocks noChangeArrowheads="1"/>
                </p:cNvSpPr>
                <p:nvPr/>
              </p:nvSpPr>
              <p:spPr bwMode="auto">
                <a:xfrm>
                  <a:off x="3264" y="2544"/>
                  <a:ext cx="144" cy="96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6913" name="Group 17"/>
              <p:cNvGrpSpPr>
                <a:grpSpLocks/>
              </p:cNvGrpSpPr>
              <p:nvPr/>
            </p:nvGrpSpPr>
            <p:grpSpPr bwMode="auto">
              <a:xfrm>
                <a:off x="1833" y="2016"/>
                <a:ext cx="288" cy="1488"/>
                <a:chOff x="1968" y="2016"/>
                <a:chExt cx="288" cy="1488"/>
              </a:xfrm>
            </p:grpSpPr>
            <p:sp>
              <p:nvSpPr>
                <p:cNvPr id="336902" name="AutoShape 6"/>
                <p:cNvSpPr>
                  <a:spLocks noChangeArrowheads="1"/>
                </p:cNvSpPr>
                <p:nvPr/>
              </p:nvSpPr>
              <p:spPr bwMode="auto">
                <a:xfrm>
                  <a:off x="1968" y="2016"/>
                  <a:ext cx="288" cy="148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6910" name="AutoShape 14"/>
                <p:cNvSpPr>
                  <a:spLocks noChangeArrowheads="1"/>
                </p:cNvSpPr>
                <p:nvPr/>
              </p:nvSpPr>
              <p:spPr bwMode="auto">
                <a:xfrm>
                  <a:off x="2040" y="2544"/>
                  <a:ext cx="144" cy="96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5AB8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36915" name="Text Box 19"/>
            <p:cNvSpPr txBox="1">
              <a:spLocks noChangeArrowheads="1"/>
            </p:cNvSpPr>
            <p:nvPr/>
          </p:nvSpPr>
          <p:spPr bwMode="auto">
            <a:xfrm>
              <a:off x="572" y="2766"/>
              <a:ext cx="6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Year 1</a:t>
              </a:r>
            </a:p>
          </p:txBody>
        </p:sp>
        <p:sp>
          <p:nvSpPr>
            <p:cNvPr id="336916" name="Text Box 20"/>
            <p:cNvSpPr txBox="1">
              <a:spLocks noChangeArrowheads="1"/>
            </p:cNvSpPr>
            <p:nvPr/>
          </p:nvSpPr>
          <p:spPr bwMode="auto">
            <a:xfrm>
              <a:off x="1634" y="2772"/>
              <a:ext cx="6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Year 2</a:t>
              </a:r>
            </a:p>
          </p:txBody>
        </p:sp>
        <p:sp>
          <p:nvSpPr>
            <p:cNvPr id="336917" name="Text Box 21"/>
            <p:cNvSpPr txBox="1">
              <a:spLocks noChangeArrowheads="1"/>
            </p:cNvSpPr>
            <p:nvPr/>
          </p:nvSpPr>
          <p:spPr bwMode="auto">
            <a:xfrm>
              <a:off x="2834" y="2772"/>
              <a:ext cx="6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Year 3</a:t>
              </a:r>
            </a:p>
          </p:txBody>
        </p:sp>
        <p:sp>
          <p:nvSpPr>
            <p:cNvPr id="336918" name="Text Box 22"/>
            <p:cNvSpPr txBox="1">
              <a:spLocks noChangeArrowheads="1"/>
            </p:cNvSpPr>
            <p:nvPr/>
          </p:nvSpPr>
          <p:spPr bwMode="auto">
            <a:xfrm>
              <a:off x="4238" y="2778"/>
              <a:ext cx="6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Year 4</a:t>
              </a:r>
            </a:p>
          </p:txBody>
        </p:sp>
      </p:grpSp>
      <p:sp>
        <p:nvSpPr>
          <p:cNvPr id="336919" name="Text Box 23"/>
          <p:cNvSpPr txBox="1">
            <a:spLocks noChangeArrowheads="1"/>
          </p:cNvSpPr>
          <p:nvPr/>
        </p:nvSpPr>
        <p:spPr bwMode="auto">
          <a:xfrm>
            <a:off x="250825" y="4725988"/>
            <a:ext cx="864235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200"/>
              <a:t>Wood accumulates with each year’s elongation</a:t>
            </a:r>
          </a:p>
          <a:p>
            <a:pPr algn="ctr"/>
            <a:endParaRPr lang="en-US" sz="800"/>
          </a:p>
          <a:p>
            <a:pPr algn="ctr"/>
            <a:r>
              <a:rPr lang="en-US" sz="2400"/>
              <a:t>Step 1: Primary growth elongates the tip</a:t>
            </a:r>
          </a:p>
          <a:p>
            <a:pPr algn="ctr"/>
            <a:r>
              <a:rPr lang="en-US" sz="2400"/>
              <a:t>Step 2: Vascular cambium forms connecting the bundles</a:t>
            </a:r>
          </a:p>
          <a:p>
            <a:pPr algn="ctr"/>
            <a:r>
              <a:rPr lang="en-US" sz="2400"/>
              <a:t>Step 3: Secondary growth builds diameter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90FC-6437-414F-AEA7-61C0A96A5597}" type="slidenum">
              <a:rPr lang="en-US"/>
              <a:pPr/>
              <a:t>142</a:t>
            </a:fld>
            <a:endParaRPr lang="en-US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6756400" y="1712913"/>
            <a:ext cx="1997075" cy="2024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pattern of accumulation of secondary xylem as a tree grows; same on next slide</a:t>
            </a: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/>
              <a:t>Why do eudicot trees taper???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5292-D550-4FF7-A569-1E7268365F50}" type="slidenum">
              <a:rPr lang="en-US"/>
              <a:pPr/>
              <a:t>143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391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Why do </a:t>
            </a:r>
            <a:r>
              <a:rPr lang="en-US" dirty="0" err="1"/>
              <a:t>eudicot</a:t>
            </a:r>
            <a:r>
              <a:rPr lang="en-US" dirty="0"/>
              <a:t> trees taper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FAD-13F4-4470-A270-564E697102DF}" type="slidenum">
              <a:rPr lang="en-US"/>
              <a:pPr/>
              <a:t>144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Bark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/>
              <a:t>All tissues external to the vascular cambium</a:t>
            </a:r>
          </a:p>
          <a:p>
            <a:r>
              <a:rPr lang="en-US"/>
              <a:t>Diameter expansion splits original epidermis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Bark structurally and functionally replaces epidermis</a:t>
            </a:r>
          </a:p>
          <a:p>
            <a:r>
              <a:rPr lang="en-US"/>
              <a:t>Inner bark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Functional secondary phloem</a:t>
            </a:r>
          </a:p>
          <a:p>
            <a:r>
              <a:rPr lang="en-US"/>
              <a:t>Outer bark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Composition varies as tree matures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E196-712B-434A-A6A8-244CF3F9DBCB}" type="slidenum">
              <a:rPr lang="en-US"/>
              <a:pPr/>
              <a:t>145</a:t>
            </a:fld>
            <a:endParaRPr lang="en-US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1203325" y="1941513"/>
            <a:ext cx="6251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cross section of a tree showing bark formation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/>
              <a:t>Bark Formation</a:t>
            </a: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3416300" y="928688"/>
            <a:ext cx="2041525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D1F1-DC68-41C4-935F-F827C91887DB}" type="slidenum">
              <a:rPr lang="en-US"/>
              <a:pPr/>
              <a:t>146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Cork Cambium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r>
              <a:rPr lang="en-US"/>
              <a:t>Meristematic tissue</a:t>
            </a:r>
          </a:p>
          <a:p>
            <a:r>
              <a:rPr lang="en-US"/>
              <a:t>Forms in a cylinder during 2</a:t>
            </a:r>
            <a:r>
              <a:rPr lang="en-US" baseline="30000"/>
              <a:t>o</a:t>
            </a:r>
            <a:r>
              <a:rPr lang="en-US"/>
              <a:t> growth</a:t>
            </a:r>
          </a:p>
          <a:p>
            <a:r>
              <a:rPr lang="en-US"/>
              <a:t>Divides to produce cork cells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Cells filled with waxy, waterproof suberin</a:t>
            </a:r>
          </a:p>
          <a:p>
            <a:r>
              <a:rPr lang="en-US"/>
              <a:t>Eventually cork cambium becomes cork itself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EFB-4FCC-4654-88A5-2907B05A4755}" type="slidenum">
              <a:rPr lang="en-US"/>
              <a:pPr/>
              <a:t>147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De-differentiation!!!</a:t>
            </a:r>
          </a:p>
          <a:p>
            <a:r>
              <a:rPr lang="en-US">
                <a:solidFill>
                  <a:schemeClr val="bg2"/>
                </a:solidFill>
              </a:rPr>
              <a:t>Second layer forms from cortex – same process</a:t>
            </a:r>
          </a:p>
          <a:p>
            <a:r>
              <a:rPr lang="en-US">
                <a:solidFill>
                  <a:schemeClr val="bg2"/>
                </a:solidFill>
              </a:rPr>
              <a:t>Third layer forms from cortex…..</a:t>
            </a:r>
          </a:p>
          <a:p>
            <a:r>
              <a:rPr lang="en-US">
                <a:solidFill>
                  <a:schemeClr val="bg2"/>
                </a:solidFill>
              </a:rPr>
              <a:t>Cortex eventually runs out</a:t>
            </a:r>
          </a:p>
          <a:p>
            <a:r>
              <a:rPr lang="en-US">
                <a:solidFill>
                  <a:schemeClr val="bg2"/>
                </a:solidFill>
              </a:rPr>
              <a:t>Then what???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720A-7E1E-4B30-B698-403DB0B1CDD3}" type="slidenum">
              <a:rPr lang="en-US"/>
              <a:pPr/>
              <a:t>148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De-differentiation!!!</a:t>
            </a:r>
          </a:p>
          <a:p>
            <a:r>
              <a:rPr lang="en-US"/>
              <a:t>Second layer forms from cortex – same process</a:t>
            </a:r>
          </a:p>
          <a:p>
            <a:r>
              <a:rPr lang="en-US">
                <a:solidFill>
                  <a:schemeClr val="bg2"/>
                </a:solidFill>
              </a:rPr>
              <a:t>Third layer forms from cortex…..</a:t>
            </a:r>
          </a:p>
          <a:p>
            <a:r>
              <a:rPr lang="en-US">
                <a:solidFill>
                  <a:schemeClr val="bg2"/>
                </a:solidFill>
              </a:rPr>
              <a:t>Cortex eventually runs out</a:t>
            </a:r>
          </a:p>
          <a:p>
            <a:r>
              <a:rPr lang="en-US">
                <a:solidFill>
                  <a:schemeClr val="bg2"/>
                </a:solidFill>
              </a:rPr>
              <a:t>Then what???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5294-56AC-49F9-B269-45A8506D7D33}" type="slidenum">
              <a:rPr lang="en-US"/>
              <a:pPr/>
              <a:t>149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De-differentiation!!!</a:t>
            </a:r>
          </a:p>
          <a:p>
            <a:r>
              <a:rPr lang="en-US">
                <a:solidFill>
                  <a:schemeClr val="bg2"/>
                </a:solidFill>
              </a:rPr>
              <a:t>Second layer forms from cortex – same process</a:t>
            </a:r>
          </a:p>
          <a:p>
            <a:r>
              <a:rPr lang="en-US"/>
              <a:t>Third layer forms from cortex…..</a:t>
            </a:r>
          </a:p>
          <a:p>
            <a:r>
              <a:rPr lang="en-US">
                <a:solidFill>
                  <a:schemeClr val="bg2"/>
                </a:solidFill>
              </a:rPr>
              <a:t>Cortex eventually runs out</a:t>
            </a:r>
          </a:p>
          <a:p>
            <a:r>
              <a:rPr lang="en-US">
                <a:solidFill>
                  <a:schemeClr val="bg2"/>
                </a:solidFill>
              </a:rPr>
              <a:t>Then what???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0B4C-98F3-4012-8882-65125E69143A}" type="slidenum">
              <a:rPr lang="en-US"/>
              <a:pPr/>
              <a:t>15</a:t>
            </a:fld>
            <a:endParaRPr lang="en-US"/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1203325" y="1484313"/>
            <a:ext cx="5654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Images and diagrams – characteristics that separate plants from other kingdoms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6C646-B49A-4618-A15F-5DFA9D33821C}" type="slidenum">
              <a:rPr lang="en-US"/>
              <a:pPr/>
              <a:t>150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De-differentiation!!!</a:t>
            </a:r>
          </a:p>
          <a:p>
            <a:r>
              <a:rPr lang="en-US">
                <a:solidFill>
                  <a:schemeClr val="bg2"/>
                </a:solidFill>
              </a:rPr>
              <a:t>Second layer forms from cortex – same process</a:t>
            </a:r>
          </a:p>
          <a:p>
            <a:r>
              <a:rPr lang="en-US">
                <a:solidFill>
                  <a:schemeClr val="bg2"/>
                </a:solidFill>
              </a:rPr>
              <a:t>Third layer forms from cortex…..</a:t>
            </a:r>
          </a:p>
          <a:p>
            <a:r>
              <a:rPr lang="en-US"/>
              <a:t>Cortex eventually runs out</a:t>
            </a:r>
          </a:p>
          <a:p>
            <a:r>
              <a:rPr lang="en-US">
                <a:solidFill>
                  <a:schemeClr val="accent2"/>
                </a:solidFill>
              </a:rPr>
              <a:t>Then what???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99D6-8A12-42EE-99DE-96435D7458A1}" type="slidenum">
              <a:rPr lang="en-US"/>
              <a:pPr/>
              <a:t>151</a:t>
            </a:fld>
            <a:endParaRPr lang="en-US"/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4784725" y="2779713"/>
            <a:ext cx="35210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lateral meristems and the secondary tissues in a tree; same on next slide</a:t>
            </a: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/>
              <a:t>What is the next available layer of tissue???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F3A6-8D45-4BFF-BDE0-9866126944B9}" type="slidenum">
              <a:rPr lang="en-US"/>
              <a:pPr/>
              <a:t>152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/>
              <a:t>What is the next available layer of tissue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5D9F-7004-400B-B392-5E90AC60D922}" type="slidenum">
              <a:rPr lang="en-US"/>
              <a:pPr/>
              <a:t>153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/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De-differentiation!!!</a:t>
            </a:r>
          </a:p>
          <a:p>
            <a:r>
              <a:rPr lang="en-US" dirty="0"/>
              <a:t>Second layer forms from cortex – same process</a:t>
            </a:r>
          </a:p>
          <a:p>
            <a:r>
              <a:rPr lang="en-US" dirty="0"/>
              <a:t>Third layer forms from cortex…..</a:t>
            </a:r>
          </a:p>
          <a:p>
            <a:r>
              <a:rPr lang="en-US" dirty="0"/>
              <a:t>Cortex eventually runs out</a:t>
            </a:r>
          </a:p>
          <a:p>
            <a:r>
              <a:rPr lang="en-US" dirty="0"/>
              <a:t>Then what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C28A-83C4-4E0A-9230-34EA01ABD047}" type="slidenum">
              <a:rPr lang="en-US"/>
              <a:pPr/>
              <a:t>154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cork cambium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US" dirty="0"/>
              <a:t>First layer develops from cortex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De-differentiation!!!</a:t>
            </a:r>
          </a:p>
          <a:p>
            <a:r>
              <a:rPr lang="en-US" dirty="0"/>
              <a:t>Second layer forms from cortex – same process</a:t>
            </a:r>
          </a:p>
          <a:p>
            <a:r>
              <a:rPr lang="en-US" dirty="0"/>
              <a:t>Third layer forms from cortex…..</a:t>
            </a:r>
          </a:p>
          <a:p>
            <a:r>
              <a:rPr lang="en-US" dirty="0"/>
              <a:t>Cortex eventually runs out</a:t>
            </a:r>
          </a:p>
          <a:p>
            <a:r>
              <a:rPr lang="en-US" dirty="0"/>
              <a:t>Then what???</a:t>
            </a:r>
          </a:p>
          <a:p>
            <a:r>
              <a:rPr lang="en-US" dirty="0"/>
              <a:t>Cork cambium forms from 2</a:t>
            </a:r>
            <a:r>
              <a:rPr lang="en-US" baseline="30000" dirty="0"/>
              <a:t>o</a:t>
            </a:r>
            <a:r>
              <a:rPr lang="en-US" dirty="0"/>
              <a:t> </a:t>
            </a:r>
            <a:r>
              <a:rPr lang="en-US" dirty="0" smtClean="0"/>
              <a:t>phloem</a:t>
            </a:r>
            <a:endParaRPr 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F55AD-A7E9-4BD9-BFA3-0944CA47BE87}" type="slidenum">
              <a:rPr lang="en-US"/>
              <a:pPr/>
              <a:t>155</a:t>
            </a:fld>
            <a:endParaRPr lang="en-US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669925" y="2474913"/>
            <a:ext cx="8093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how undifferentiated cells develop into the tissues of the plant body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z="4000"/>
              <a:t>Stem Tissue Derivations and Fates: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557338" y="5094288"/>
            <a:ext cx="6037262" cy="5286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Cells divide, expand and differentiate</a:t>
            </a:r>
          </a:p>
        </p:txBody>
      </p:sp>
      <p:sp>
        <p:nvSpPr>
          <p:cNvPr id="67592" name="Freeform 8"/>
          <p:cNvSpPr>
            <a:spLocks/>
          </p:cNvSpPr>
          <p:nvPr/>
        </p:nvSpPr>
        <p:spPr bwMode="auto">
          <a:xfrm>
            <a:off x="7924800" y="3057525"/>
            <a:ext cx="995363" cy="914400"/>
          </a:xfrm>
          <a:custGeom>
            <a:avLst/>
            <a:gdLst>
              <a:gd name="T0" fmla="*/ 624 w 627"/>
              <a:gd name="T1" fmla="*/ 0 h 576"/>
              <a:gd name="T2" fmla="*/ 627 w 627"/>
              <a:gd name="T3" fmla="*/ 157 h 576"/>
              <a:gd name="T4" fmla="*/ 572 w 627"/>
              <a:gd name="T5" fmla="*/ 298 h 576"/>
              <a:gd name="T6" fmla="*/ 462 w 627"/>
              <a:gd name="T7" fmla="*/ 458 h 576"/>
              <a:gd name="T8" fmla="*/ 302 w 627"/>
              <a:gd name="T9" fmla="*/ 531 h 576"/>
              <a:gd name="T10" fmla="*/ 0 w 627"/>
              <a:gd name="T11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7" h="576">
                <a:moveTo>
                  <a:pt x="624" y="0"/>
                </a:moveTo>
                <a:lnTo>
                  <a:pt x="627" y="157"/>
                </a:lnTo>
                <a:lnTo>
                  <a:pt x="572" y="298"/>
                </a:lnTo>
                <a:lnTo>
                  <a:pt x="462" y="458"/>
                </a:lnTo>
                <a:lnTo>
                  <a:pt x="302" y="531"/>
                </a:lnTo>
                <a:lnTo>
                  <a:pt x="0" y="576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EC3B4-B77E-4D66-BE61-3CB12E25253F}" type="slidenum">
              <a:rPr lang="en-US"/>
              <a:pPr/>
              <a:t>156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Review:</a:t>
            </a:r>
            <a:r>
              <a:rPr lang="en-US"/>
              <a:t> Key Concepts: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a kingdom? </a:t>
            </a:r>
          </a:p>
          <a:p>
            <a:pPr>
              <a:lnSpc>
                <a:spcPct val="90000"/>
              </a:lnSpc>
            </a:pPr>
            <a:r>
              <a:rPr lang="en-US"/>
              <a:t>Why study plants?</a:t>
            </a:r>
          </a:p>
          <a:p>
            <a:pPr>
              <a:lnSpc>
                <a:spcPct val="90000"/>
              </a:lnSpc>
            </a:pPr>
            <a:r>
              <a:rPr lang="en-US"/>
              <a:t>What makes a plant a plant?</a:t>
            </a:r>
          </a:p>
          <a:p>
            <a:pPr>
              <a:lnSpc>
                <a:spcPct val="90000"/>
              </a:lnSpc>
            </a:pPr>
            <a:r>
              <a:rPr lang="en-US"/>
              <a:t>The hierarchy of structure – plant cells, tissues and organs</a:t>
            </a:r>
          </a:p>
          <a:p>
            <a:pPr>
              <a:lnSpc>
                <a:spcPct val="90000"/>
              </a:lnSpc>
            </a:pPr>
            <a:r>
              <a:rPr lang="en-US"/>
              <a:t>Growth</a:t>
            </a:r>
          </a:p>
          <a:p>
            <a:pPr>
              <a:lnSpc>
                <a:spcPct val="90000"/>
              </a:lnSpc>
            </a:pPr>
            <a:r>
              <a:rPr lang="en-US"/>
              <a:t>Primary growth – elongation</a:t>
            </a:r>
          </a:p>
          <a:p>
            <a:pPr>
              <a:lnSpc>
                <a:spcPct val="90000"/>
              </a:lnSpc>
            </a:pPr>
            <a:r>
              <a:rPr lang="en-US"/>
              <a:t>Secondary growth – diameter expansion</a:t>
            </a:r>
          </a:p>
          <a:p>
            <a:pPr>
              <a:lnSpc>
                <a:spcPct val="90000"/>
              </a:lnSpc>
            </a:pPr>
            <a:r>
              <a:rPr lang="en-US"/>
              <a:t>Morphogenesis occurs during growth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downstairs and find a living woody plant</a:t>
            </a:r>
          </a:p>
          <a:p>
            <a:r>
              <a:rPr lang="en-US" dirty="0" smtClean="0"/>
              <a:t>Snap off a twig – be gentle!</a:t>
            </a:r>
          </a:p>
          <a:p>
            <a:r>
              <a:rPr lang="en-US" dirty="0" smtClean="0"/>
              <a:t>Locate bark – peel off and describe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60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56B0-9970-4177-9B65-E7DF32991362}" type="slidenum">
              <a:rPr lang="en-US"/>
              <a:pPr/>
              <a:t>16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What makes a plant a plant???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10600" cy="5562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dirty="0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6346825" y="6437313"/>
            <a:ext cx="195897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Read this later….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5798-8459-43B5-BF37-0DC89F2848DC}" type="slidenum">
              <a:rPr lang="en-US"/>
              <a:pPr/>
              <a:t>17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4000"/>
              <a:t>Plants were the first organisms to move onto land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/>
              <a:t>Occurred about 475mya</a:t>
            </a:r>
          </a:p>
          <a:p>
            <a:r>
              <a:rPr lang="en-US"/>
              <a:t>Very different conditions from former marine habitat</a:t>
            </a:r>
          </a:p>
          <a:p>
            <a:r>
              <a:rPr lang="en-US"/>
              <a:t>Many new traits emerged in adaptation to life on dry land</a:t>
            </a:r>
          </a:p>
          <a:p>
            <a:r>
              <a:rPr lang="en-US"/>
              <a:t>Extensive adaptive radiation into many new ecological niches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BAA-3D3C-42DF-B519-CE459D7D47EB}" type="slidenum">
              <a:rPr lang="en-US"/>
              <a:pPr/>
              <a:t>18</a:t>
            </a:fld>
            <a:endParaRPr lang="en-US"/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4175125" y="798513"/>
            <a:ext cx="3978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phylogeny of land plants; same on next slide</a:t>
            </a:r>
          </a:p>
        </p:txBody>
      </p:sp>
      <p:sp>
        <p:nvSpPr>
          <p:cNvPr id="180227" name="Line 3"/>
          <p:cNvSpPr>
            <a:spLocks noChangeShapeType="1"/>
          </p:cNvSpPr>
          <p:nvPr/>
        </p:nvSpPr>
        <p:spPr bwMode="auto">
          <a:xfrm>
            <a:off x="1828800" y="3505200"/>
            <a:ext cx="2833688" cy="2024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84150" y="1201738"/>
            <a:ext cx="298767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Four major groups of plants have emerged since plants took to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388-4E0F-4613-BC12-C5DD7C45ED16}" type="slidenum">
              <a:rPr lang="en-US"/>
              <a:pPr/>
              <a:t>19</a:t>
            </a:fld>
            <a:endParaRPr lang="en-US"/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184150" y="304800"/>
            <a:ext cx="2987675" cy="582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We will focus on angiosperms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Next semester in 211 you will learn more about the transition from water to land, and the evolution of reproductive strategies in all plants</a:t>
            </a:r>
          </a:p>
        </p:txBody>
      </p:sp>
      <p:sp>
        <p:nvSpPr>
          <p:cNvPr id="181253" name="Oval 5"/>
          <p:cNvSpPr>
            <a:spLocks noChangeArrowheads="1"/>
          </p:cNvSpPr>
          <p:nvPr/>
        </p:nvSpPr>
        <p:spPr bwMode="auto">
          <a:xfrm>
            <a:off x="7848600" y="838200"/>
            <a:ext cx="990600" cy="1447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CB66-A404-4F44-BF97-8E4274EBF8A5}" type="slidenum">
              <a:rPr lang="en-US"/>
              <a:pPr/>
              <a:t>2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a kingdom?</a:t>
            </a:r>
          </a:p>
          <a:p>
            <a:pPr>
              <a:lnSpc>
                <a:spcPct val="90000"/>
              </a:lnSpc>
            </a:pPr>
            <a:r>
              <a:rPr lang="en-US"/>
              <a:t>Why study plants?</a:t>
            </a:r>
          </a:p>
          <a:p>
            <a:pPr>
              <a:lnSpc>
                <a:spcPct val="90000"/>
              </a:lnSpc>
            </a:pPr>
            <a:r>
              <a:rPr lang="en-US"/>
              <a:t>What makes a plant a plant?</a:t>
            </a:r>
          </a:p>
          <a:p>
            <a:pPr>
              <a:lnSpc>
                <a:spcPct val="90000"/>
              </a:lnSpc>
            </a:pPr>
            <a:r>
              <a:rPr lang="en-US"/>
              <a:t>The hierarchy of structure – plant cells, tissues and organs</a:t>
            </a:r>
          </a:p>
          <a:p>
            <a:pPr>
              <a:lnSpc>
                <a:spcPct val="90000"/>
              </a:lnSpc>
            </a:pPr>
            <a:r>
              <a:rPr lang="en-US"/>
              <a:t>Growth</a:t>
            </a:r>
          </a:p>
          <a:p>
            <a:pPr>
              <a:lnSpc>
                <a:spcPct val="90000"/>
              </a:lnSpc>
            </a:pPr>
            <a:r>
              <a:rPr lang="en-US"/>
              <a:t>Primary growth – elongation</a:t>
            </a:r>
          </a:p>
          <a:p>
            <a:pPr>
              <a:lnSpc>
                <a:spcPct val="90000"/>
              </a:lnSpc>
            </a:pPr>
            <a:r>
              <a:rPr lang="en-US"/>
              <a:t>Secondary growth – diameter expansion</a:t>
            </a:r>
          </a:p>
          <a:p>
            <a:pPr>
              <a:lnSpc>
                <a:spcPct val="90000"/>
              </a:lnSpc>
            </a:pPr>
            <a:r>
              <a:rPr lang="en-US"/>
              <a:t>Morphogenesis occurs during growth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3F155-E777-423E-887F-16DF0E905A55}" type="slidenum">
              <a:rPr lang="en-US"/>
              <a:pPr/>
              <a:t>20</a:t>
            </a:fld>
            <a:endParaRPr lang="en-US"/>
          </a:p>
        </p:txBody>
      </p:sp>
      <p:sp>
        <p:nvSpPr>
          <p:cNvPr id="265234" name="Text Box 18"/>
          <p:cNvSpPr txBox="1">
            <a:spLocks noChangeArrowheads="1"/>
          </p:cNvSpPr>
          <p:nvPr/>
        </p:nvSpPr>
        <p:spPr bwMode="auto">
          <a:xfrm>
            <a:off x="974725" y="3236913"/>
            <a:ext cx="2784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flowering plants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/>
              <a:t>Angiosperms – the flowering plants:</a:t>
            </a:r>
            <a:br>
              <a:rPr lang="en-US" sz="4000"/>
            </a:br>
            <a:r>
              <a:rPr lang="en-US" sz="4000">
                <a:solidFill>
                  <a:schemeClr val="tx1"/>
                </a:solidFill>
              </a:rPr>
              <a:t>90% of the Earth’s modern flora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B8F6-7972-4260-8DBF-ABF6B7955533}" type="slidenum">
              <a:rPr lang="en-US"/>
              <a:pPr/>
              <a:t>21</a:t>
            </a:fld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1965325" y="2551113"/>
            <a:ext cx="4244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plant cell; same on next slide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4000"/>
              <a:t>Basic Structure of the Plant Cell – </a:t>
            </a:r>
            <a:r>
              <a:rPr lang="en-US" sz="4000">
                <a:solidFill>
                  <a:schemeClr val="accent2"/>
                </a:solidFill>
              </a:rPr>
              <a:t>what’s unique???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4BE0-AAF9-434E-ABA5-D6E78A2BE7AC}" type="slidenum">
              <a:rPr lang="en-US"/>
              <a:pPr/>
              <a:t>22</a:t>
            </a:fld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4000"/>
              <a:t>Basic Structure of the Plant Cell</a:t>
            </a:r>
          </a:p>
        </p:txBody>
      </p:sp>
      <p:sp>
        <p:nvSpPr>
          <p:cNvPr id="129028" name="Oval 4"/>
          <p:cNvSpPr>
            <a:spLocks noChangeArrowheads="1"/>
          </p:cNvSpPr>
          <p:nvPr/>
        </p:nvSpPr>
        <p:spPr bwMode="auto">
          <a:xfrm>
            <a:off x="1295400" y="1524000"/>
            <a:ext cx="1066800" cy="6858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29" name="Oval 5"/>
          <p:cNvSpPr>
            <a:spLocks noChangeArrowheads="1"/>
          </p:cNvSpPr>
          <p:nvPr/>
        </p:nvSpPr>
        <p:spPr bwMode="auto">
          <a:xfrm>
            <a:off x="2619375" y="6124575"/>
            <a:ext cx="1066800" cy="5334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7458075" y="5105400"/>
            <a:ext cx="1600200" cy="5334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Oval 7"/>
          <p:cNvSpPr>
            <a:spLocks noChangeArrowheads="1"/>
          </p:cNvSpPr>
          <p:nvPr/>
        </p:nvSpPr>
        <p:spPr bwMode="auto">
          <a:xfrm>
            <a:off x="7796213" y="4038600"/>
            <a:ext cx="1295400" cy="533400"/>
          </a:xfrm>
          <a:prstGeom prst="ellips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B876-54F6-4C85-8D12-9583D55EEE54}" type="slidenum">
              <a:rPr lang="en-US"/>
              <a:pPr/>
              <a:t>23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all plant cells have chloroplasts???</a:t>
            </a:r>
          </a:p>
          <a:p>
            <a:r>
              <a:rPr lang="en-US"/>
              <a:t>How can you tell???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34EF9-81D3-4AAF-87C0-E5052AA7696F}" type="slidenum">
              <a:rPr lang="en-US"/>
              <a:pPr/>
              <a:t>24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all plant cells have chloroplasts???</a:t>
            </a:r>
          </a:p>
          <a:p>
            <a:r>
              <a:rPr lang="en-US" dirty="0" smtClean="0"/>
              <a:t>How </a:t>
            </a:r>
            <a:r>
              <a:rPr lang="en-US" dirty="0"/>
              <a:t>can you tell???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E5A-3DE8-4F51-A772-11103AA5649A}" type="slidenum">
              <a:rPr lang="en-US"/>
              <a:pPr/>
              <a:t>25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Do all plant cells have chloroplasts???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/>
              <a:t>can you tell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456B7-F0C8-44B4-9603-2499D4E98EA1}" type="slidenum">
              <a:rPr lang="en-US"/>
              <a:pPr/>
              <a:t>26</a:t>
            </a:fld>
            <a:endParaRPr lang="en-US"/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4419600" y="2855913"/>
            <a:ext cx="3810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primary and secondary cell walls; same on next slide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More on the cell wall: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411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 cell walls are produced by the cell membrane, outside</a:t>
            </a:r>
          </a:p>
          <a:p>
            <a:pPr>
              <a:lnSpc>
                <a:spcPct val="90000"/>
              </a:lnSpc>
            </a:pPr>
            <a:r>
              <a:rPr lang="en-US" sz="2800"/>
              <a:t>Primary wall is produced first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Mostly cellulose</a:t>
            </a:r>
          </a:p>
          <a:p>
            <a:pPr>
              <a:lnSpc>
                <a:spcPct val="90000"/>
              </a:lnSpc>
            </a:pPr>
            <a:r>
              <a:rPr lang="en-US" sz="2800"/>
              <a:t>Secondary walls are produced later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Lignified, so </a:t>
            </a:r>
            <a:r>
              <a:rPr lang="en-US" sz="2400">
                <a:solidFill>
                  <a:schemeClr val="accent2"/>
                </a:solidFill>
              </a:rPr>
              <a:t>???</a:t>
            </a:r>
          </a:p>
          <a:p>
            <a:pPr>
              <a:lnSpc>
                <a:spcPct val="90000"/>
              </a:lnSpc>
            </a:pPr>
            <a:r>
              <a:rPr lang="en-US" sz="2800"/>
              <a:t>Secondary walls are interior to primary walls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CF31-3595-4127-B42B-505197A4D60E}" type="slidenum">
              <a:rPr lang="en-US"/>
              <a:pPr/>
              <a:t>27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More on the cell wall: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411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All cell walls are produced by the cell membrane</a:t>
            </a:r>
          </a:p>
          <a:p>
            <a:pPr>
              <a:lnSpc>
                <a:spcPct val="90000"/>
              </a:lnSpc>
            </a:pPr>
            <a:r>
              <a:rPr lang="en-US" sz="2800"/>
              <a:t>Primary wall is produced first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Mostly cellulose</a:t>
            </a:r>
          </a:p>
          <a:p>
            <a:pPr>
              <a:lnSpc>
                <a:spcPct val="90000"/>
              </a:lnSpc>
            </a:pPr>
            <a:r>
              <a:rPr lang="en-US" sz="2800"/>
              <a:t>Secondary walls are produced later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Lignified, so </a:t>
            </a:r>
            <a:r>
              <a:rPr lang="en-US" sz="2400">
                <a:solidFill>
                  <a:schemeClr val="accent2"/>
                </a:solidFill>
              </a:rPr>
              <a:t>rigid!</a:t>
            </a:r>
          </a:p>
          <a:p>
            <a:pPr>
              <a:lnSpc>
                <a:spcPct val="90000"/>
              </a:lnSpc>
            </a:pPr>
            <a:r>
              <a:rPr lang="en-US" sz="2800"/>
              <a:t>Secondary walls are interior to primary walls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DD99-AA8D-4FE9-BFB4-F8E419DD9CEA}" type="slidenum">
              <a:rPr lang="en-US"/>
              <a:pPr/>
              <a:t>28</a:t>
            </a:fld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022725" y="14081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plant cell types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3048000" cy="1706562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Five Major Plant Cell Types</a:t>
            </a:r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2408238"/>
            <a:ext cx="3352800" cy="3763962"/>
          </a:xfrm>
        </p:spPr>
        <p:txBody>
          <a:bodyPr/>
          <a:lstStyle/>
          <a:p>
            <a:r>
              <a:rPr lang="en-US" sz="2800"/>
              <a:t>Parenchyma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Collenchyma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Sclerenchyma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Xylem elements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Phloem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F496-49C2-43F6-AC93-C5F56BECBC49}" type="slidenum">
              <a:rPr lang="en-US"/>
              <a:pPr/>
              <a:t>29</a:t>
            </a:fld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355725" y="4760913"/>
            <a:ext cx="3482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parenchyma cells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Parenchyma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590800"/>
          </a:xfrm>
        </p:spPr>
        <p:txBody>
          <a:bodyPr/>
          <a:lstStyle/>
          <a:p>
            <a:r>
              <a:rPr lang="en-US"/>
              <a:t>Thin primary wall</a:t>
            </a:r>
          </a:p>
          <a:p>
            <a:r>
              <a:rPr lang="en-US"/>
              <a:t>No secondary wall</a:t>
            </a:r>
          </a:p>
          <a:p>
            <a:r>
              <a:rPr lang="en-US"/>
              <a:t>Many metabolic and storage functions</a:t>
            </a:r>
          </a:p>
          <a:p>
            <a:r>
              <a:rPr lang="en-US"/>
              <a:t>Bulk of the plant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0080-8B6D-48FC-A81B-A9B149E7D626}" type="slidenum">
              <a:rPr lang="en-US"/>
              <a:pPr/>
              <a:t>3</a:t>
            </a:fld>
            <a:endParaRPr lang="en-US"/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4632325" y="2246313"/>
            <a:ext cx="2009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Linnaeus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381000" y="747713"/>
            <a:ext cx="36576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Carolus Linnaeus (1707-1778)</a:t>
            </a:r>
          </a:p>
          <a:p>
            <a:pPr algn="ctr"/>
            <a:endParaRPr lang="en-US" sz="4000"/>
          </a:p>
          <a:p>
            <a:pPr algn="ctr"/>
            <a:r>
              <a:rPr lang="en-US" sz="3200"/>
              <a:t>The founder of modern taxonomy defined kingdoms by morphological similarity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84C62-FC67-4663-B020-859C956C8CE4}" type="slidenum">
              <a:rPr lang="en-US"/>
              <a:pPr/>
              <a:t>30</a:t>
            </a:fld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165725" y="2932113"/>
            <a:ext cx="3521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collenchyma cells; same on next slide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Collenchyma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57600" cy="4800600"/>
          </a:xfrm>
        </p:spPr>
        <p:txBody>
          <a:bodyPr/>
          <a:lstStyle/>
          <a:p>
            <a:r>
              <a:rPr lang="en-US"/>
              <a:t>Thick primary wall</a:t>
            </a:r>
          </a:p>
          <a:p>
            <a:r>
              <a:rPr lang="en-US"/>
              <a:t>No secondary wall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Implications???</a:t>
            </a:r>
          </a:p>
          <a:p>
            <a:r>
              <a:rPr lang="en-US"/>
              <a:t>Support growing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33FC-CD07-48E5-BDDC-86833BC973E7}" type="slidenum">
              <a:rPr lang="en-US"/>
              <a:pPr/>
              <a:t>31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Collenchyma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733800" cy="5029200"/>
          </a:xfrm>
        </p:spPr>
        <p:txBody>
          <a:bodyPr/>
          <a:lstStyle/>
          <a:p>
            <a:r>
              <a:rPr lang="en-US" dirty="0"/>
              <a:t>Thick primary wall</a:t>
            </a:r>
          </a:p>
          <a:p>
            <a:r>
              <a:rPr lang="en-US" dirty="0"/>
              <a:t>No secondary wall 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Support growing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DD71-7A7F-4934-AB69-3855CB4D56C6}" type="slidenum">
              <a:rPr lang="en-US"/>
              <a:pPr/>
              <a:t>32</a:t>
            </a:fld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622925" y="2322513"/>
            <a:ext cx="2911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sclerenchma cells; same on next slide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Sclerenchyma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/>
              <a:t>Thick secondary wall</a:t>
            </a:r>
          </a:p>
          <a:p>
            <a:r>
              <a:rPr lang="en-US"/>
              <a:t>Secondary walls are lignified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Implications???</a:t>
            </a:r>
          </a:p>
          <a:p>
            <a:r>
              <a:rPr lang="en-US"/>
              <a:t>Support mature plant parts</a:t>
            </a:r>
          </a:p>
          <a:p>
            <a:r>
              <a:rPr lang="en-US"/>
              <a:t>Often dead at maturity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7F5D7-3072-46E3-9E08-1B2E5CA139D1}" type="slidenum">
              <a:rPr lang="en-US"/>
              <a:pPr/>
              <a:t>33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Sclerenchyma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/>
              <a:t>Thick secondary wall</a:t>
            </a:r>
          </a:p>
          <a:p>
            <a:r>
              <a:rPr lang="en-US" dirty="0"/>
              <a:t>Secondary walls are lignified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?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Support mature plant parts</a:t>
            </a:r>
          </a:p>
          <a:p>
            <a:r>
              <a:rPr lang="en-US" dirty="0"/>
              <a:t>Often dead at maturity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325C-8E16-498B-B826-3EAB81DB678C}" type="slidenum">
              <a:rPr lang="en-US"/>
              <a:pPr/>
              <a:t>34</a:t>
            </a:fld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1812925" y="4608513"/>
            <a:ext cx="6543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collenchyma and sclerenchyma cell comparison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/>
              <a:t>Collenchyma </a:t>
            </a:r>
            <a:r>
              <a:rPr lang="en-US" sz="4000" i="1"/>
              <a:t>vs.</a:t>
            </a:r>
            <a:r>
              <a:rPr lang="en-US" sz="4000"/>
              <a:t> Sclerenchyma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r>
              <a:rPr lang="en-US" sz="2800"/>
              <a:t>Both provide structural support</a:t>
            </a:r>
          </a:p>
          <a:p>
            <a:r>
              <a:rPr lang="en-US" sz="2800"/>
              <a:t>Both have thick walls</a:t>
            </a:r>
          </a:p>
          <a:p>
            <a:r>
              <a:rPr lang="en-US" sz="2800"/>
              <a:t>Collenchyma = thick primary wall, no lignin</a:t>
            </a:r>
          </a:p>
          <a:p>
            <a:r>
              <a:rPr lang="en-US" sz="2800"/>
              <a:t>Sclerenchyma = thick secondary wall, lignified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B4F8-AB04-40E8-8E3C-05E96F5BDF62}" type="slidenum">
              <a:rPr lang="en-US"/>
              <a:pPr/>
              <a:t>35</a:t>
            </a:fld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699125" y="1027113"/>
            <a:ext cx="2682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Diagrams and micrograph – tracheids and vessel elements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4343400" cy="868362"/>
          </a:xfrm>
        </p:spPr>
        <p:txBody>
          <a:bodyPr/>
          <a:lstStyle/>
          <a:p>
            <a:r>
              <a:rPr lang="en-US"/>
              <a:t>Xylem Elements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800600" cy="5257800"/>
          </a:xfrm>
        </p:spPr>
        <p:txBody>
          <a:bodyPr/>
          <a:lstStyle/>
          <a:p>
            <a:r>
              <a:rPr lang="en-US"/>
              <a:t>Lignified secondary walls</a:t>
            </a:r>
          </a:p>
          <a:p>
            <a:r>
              <a:rPr lang="en-US"/>
              <a:t>Always dead at maturity (open)</a:t>
            </a:r>
          </a:p>
          <a:p>
            <a:r>
              <a:rPr lang="en-US"/>
              <a:t>Function to transport water and dissolved nutrients, and to support the plant</a:t>
            </a:r>
          </a:p>
          <a:p>
            <a:r>
              <a:rPr lang="en-US"/>
              <a:t>Tracheids and vessel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4A5BC-D085-456F-B532-BDCE2FDFC044}" type="slidenum">
              <a:rPr lang="en-US"/>
              <a:pPr/>
              <a:t>36</a:t>
            </a:fld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xfrm>
            <a:off x="195263" y="274638"/>
            <a:ext cx="4038600" cy="1143000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038600" cy="4525963"/>
          </a:xfrm>
        </p:spPr>
        <p:txBody>
          <a:bodyPr/>
          <a:lstStyle/>
          <a:p>
            <a:r>
              <a:rPr lang="en-US" sz="2800"/>
              <a:t>Vessel elements and the convergent evolution of rings</a:t>
            </a:r>
          </a:p>
          <a:p>
            <a:r>
              <a:rPr lang="en-US" sz="2800"/>
              <a:t>What else looks like this????</a:t>
            </a:r>
          </a:p>
          <a:p>
            <a:r>
              <a:rPr lang="en-US" sz="2800"/>
              <a:t>What is the function????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6107-E4F9-48D9-BE69-4F3585F890DD}" type="slidenum">
              <a:rPr lang="en-US"/>
              <a:pPr/>
              <a:t>37</a:t>
            </a:fld>
            <a:endParaRPr 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195263" y="274638"/>
            <a:ext cx="4038600" cy="1143000"/>
          </a:xfrm>
        </p:spPr>
        <p:txBody>
          <a:bodyPr/>
          <a:lstStyle/>
          <a:p>
            <a:r>
              <a:rPr lang="en-US" sz="400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038600" cy="5105400"/>
          </a:xfrm>
        </p:spPr>
        <p:txBody>
          <a:bodyPr/>
          <a:lstStyle/>
          <a:p>
            <a:r>
              <a:rPr lang="en-US" sz="2800" dirty="0"/>
              <a:t>Vessel elements and the convergent evolution of rings</a:t>
            </a:r>
          </a:p>
          <a:p>
            <a:r>
              <a:rPr lang="en-US" sz="2800" dirty="0"/>
              <a:t>What else looks like this????</a:t>
            </a:r>
          </a:p>
          <a:p>
            <a:r>
              <a:rPr lang="en-US" sz="2800" dirty="0"/>
              <a:t>What is the function</a:t>
            </a:r>
            <a:r>
              <a:rPr lang="en-US" sz="2800" dirty="0" smtClean="0"/>
              <a:t>????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B4AE-18E9-4CEC-BEC2-70500476FDF9}" type="slidenum">
              <a:rPr lang="en-US"/>
              <a:pPr/>
              <a:t>38</a:t>
            </a:fld>
            <a:endParaRPr lang="en-US"/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5241925" y="2017713"/>
            <a:ext cx="3330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phloem elements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4495800" cy="639762"/>
          </a:xfrm>
        </p:spPr>
        <p:txBody>
          <a:bodyPr/>
          <a:lstStyle/>
          <a:p>
            <a:r>
              <a:rPr lang="en-US" sz="4000"/>
              <a:t>Phloem Elements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90500" y="1219200"/>
            <a:ext cx="4495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Sieve tube members + companion cells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STM lack nucleus, ribosomes – their metabolism is controlled by the companion cells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Function to transport the products of metabolism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Non-angiosperms have more primitive phloem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09C8-BDE5-4A3C-9833-7B52110F6F65}" type="slidenum">
              <a:rPr lang="en-US"/>
              <a:pPr/>
              <a:t>39</a:t>
            </a:fld>
            <a:endParaRPr lang="en-US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2955925" y="3541713"/>
            <a:ext cx="3051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phloem elements</a:t>
            </a: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might be the functional advantage of a cell with no nucleus???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778F-AA10-4B47-A7FF-42DFE5B01EE7}" type="slidenum">
              <a:rPr lang="en-US"/>
              <a:pPr/>
              <a:t>4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Linnaeus’</a:t>
            </a:r>
            <a:r>
              <a:rPr lang="en-US"/>
              <a:t> Taxonomic Hierarchy</a:t>
            </a:r>
          </a:p>
        </p:txBody>
      </p:sp>
      <p:graphicFrame>
        <p:nvGraphicFramePr>
          <p:cNvPr id="190504" name="Group 40"/>
          <p:cNvGraphicFramePr>
            <a:graphicFrameLocks noGrp="1"/>
          </p:cNvGraphicFramePr>
          <p:nvPr>
            <p:ph type="tbl" idx="1"/>
          </p:nvPr>
        </p:nvGraphicFramePr>
        <p:xfrm>
          <a:off x="152400" y="1433513"/>
          <a:ext cx="8839200" cy="4968241"/>
        </p:xfrm>
        <a:graphic>
          <a:graphicData uri="http://schemas.openxmlformats.org/drawingml/2006/table">
            <a:tbl>
              <a:tblPr/>
              <a:tblGrid>
                <a:gridCol w="3370263"/>
                <a:gridCol w="5468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Taxonomic Category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(taxon)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Kingdom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Plantae, also Metaphyta = all plants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 (phylum)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Magnoliophyta = all angiosperms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Liliopsida = all monocots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Asparagales = related families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(Orchidaceae, Iridaceae,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Orchidaceae = related genera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Spiranthes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related species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ciliaris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integra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Specific name/epithet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ciliaris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one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275E6-C07C-4BA4-B602-1A967BBDDAFE}" type="slidenum">
              <a:rPr lang="en-US"/>
              <a:pPr/>
              <a:t>40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What might be the functional advantage of a cell with no nucleus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F04F0-E7B6-4A97-8A1D-64BBFC55EFDE}" type="slidenum">
              <a:rPr lang="en-US"/>
              <a:pPr/>
              <a:t>41</a:t>
            </a:fld>
            <a:endParaRPr lang="en-US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4175125" y="17129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plant cell types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3048000" cy="2620962"/>
          </a:xfrm>
        </p:spPr>
        <p:txBody>
          <a:bodyPr/>
          <a:lstStyle/>
          <a:p>
            <a:r>
              <a:rPr lang="en-US" sz="4000">
                <a:solidFill>
                  <a:srgbClr val="008000"/>
                </a:solidFill>
              </a:rPr>
              <a:t>Plants are Simple </a:t>
            </a:r>
            <a:r>
              <a:rPr lang="en-US" sz="4000">
                <a:solidFill>
                  <a:srgbClr val="008000"/>
                </a:solidFill>
                <a:sym typeface="Wingdings" pitchFamily="2" charset="2"/>
              </a:rPr>
              <a:t></a:t>
            </a:r>
            <a:r>
              <a:rPr lang="en-US" sz="40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Only Five Major Cell Types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3170238"/>
            <a:ext cx="3352800" cy="3459162"/>
          </a:xfrm>
        </p:spPr>
        <p:txBody>
          <a:bodyPr/>
          <a:lstStyle/>
          <a:p>
            <a:r>
              <a:rPr lang="en-US" sz="2800"/>
              <a:t>Parenchyma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Collenchyma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Sclerenchyma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Xylem elements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Phloem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dirty="0" smtClean="0"/>
              <a:t>Use thin sections and stains to see different plant cells (Page 13)</a:t>
            </a:r>
          </a:p>
          <a:p>
            <a:r>
              <a:rPr lang="en-US" dirty="0" smtClean="0"/>
              <a:t>Sections must be VERY thin to allow light to pass through</a:t>
            </a:r>
          </a:p>
          <a:p>
            <a:r>
              <a:rPr lang="en-US" dirty="0" smtClean="0"/>
              <a:t>Use toluidine blue to increase contrast</a:t>
            </a:r>
          </a:p>
          <a:p>
            <a:r>
              <a:rPr lang="en-US" dirty="0" smtClean="0"/>
              <a:t>With a fresh section, use phloroglucinol to see lignified areas of the tissues</a:t>
            </a:r>
          </a:p>
          <a:p>
            <a:r>
              <a:rPr lang="en-US" dirty="0" smtClean="0"/>
              <a:t>Follow instructions for staining in manual, and take notes to answer questions on handout – label and keep your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192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DD99-AA8D-4FE9-BFB4-F8E419DD9CEA}" type="slidenum">
              <a:rPr lang="en-US"/>
              <a:pPr/>
              <a:t>43</a:t>
            </a:fld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022725" y="1408113"/>
            <a:ext cx="3216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– plant cell types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3048000" cy="1706562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Five Major Plant Cell Types</a:t>
            </a:r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2408238"/>
            <a:ext cx="3352800" cy="3763962"/>
          </a:xfrm>
        </p:spPr>
        <p:txBody>
          <a:bodyPr/>
          <a:lstStyle/>
          <a:p>
            <a:r>
              <a:rPr lang="en-US" sz="2800"/>
              <a:t>Parenchyma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Collenchyma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Sclerenchyma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Xylem elements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Phloem elements</a:t>
            </a:r>
          </a:p>
        </p:txBody>
      </p:sp>
    </p:spTree>
    <p:extLst>
      <p:ext uri="{BB962C8B-B14F-4D97-AF65-F5344CB8AC3E}">
        <p14:creationId xmlns:p14="http://schemas.microsoft.com/office/powerpoint/2010/main" val="3180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A2BD-8234-484E-9A65-6AE397EF64AD}" type="slidenum">
              <a:rPr lang="en-US"/>
              <a:pPr/>
              <a:t>44</a:t>
            </a:fld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860925" y="1636713"/>
            <a:ext cx="3076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plant tissue types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27038"/>
            <a:ext cx="2743200" cy="1477962"/>
          </a:xfrm>
        </p:spPr>
        <p:txBody>
          <a:bodyPr/>
          <a:lstStyle/>
          <a:p>
            <a:r>
              <a:rPr lang="en-US"/>
              <a:t>Tissue Systems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3429000" cy="2971800"/>
          </a:xfrm>
        </p:spPr>
        <p:txBody>
          <a:bodyPr/>
          <a:lstStyle/>
          <a:p>
            <a:r>
              <a:rPr lang="en-US"/>
              <a:t>Epidermis</a:t>
            </a:r>
          </a:p>
          <a:p>
            <a:r>
              <a:rPr lang="en-US"/>
              <a:t>Vascular</a:t>
            </a:r>
          </a:p>
          <a:p>
            <a:r>
              <a:rPr lang="en-US"/>
              <a:t>Ground</a:t>
            </a:r>
          </a:p>
          <a:p>
            <a:r>
              <a:rPr lang="en-US"/>
              <a:t>Meristem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DB4-135D-4D0D-AC30-90480F90DA23}" type="slidenum">
              <a:rPr lang="en-US"/>
              <a:pPr/>
              <a:t>45</a:t>
            </a:fld>
            <a:endParaRPr lang="en-US"/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6918325" y="1865313"/>
            <a:ext cx="17684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and diagram – epidermis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Epidermis Tissue: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6248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Covers the outer surface of all plant parts</a:t>
            </a:r>
          </a:p>
          <a:p>
            <a:pPr>
              <a:lnSpc>
                <a:spcPct val="90000"/>
              </a:lnSpc>
            </a:pPr>
            <a:r>
              <a:rPr lang="en-US"/>
              <a:t>Shoot surfaces covered with waxy cuticle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Helps to protect the plant and prevent desiccation</a:t>
            </a:r>
          </a:p>
          <a:p>
            <a:pPr>
              <a:lnSpc>
                <a:spcPct val="90000"/>
              </a:lnSpc>
            </a:pPr>
            <a:r>
              <a:rPr lang="en-US"/>
              <a:t>Usually a single, transparent cell layer</a:t>
            </a:r>
          </a:p>
          <a:p>
            <a:pPr>
              <a:lnSpc>
                <a:spcPct val="90000"/>
              </a:lnSpc>
            </a:pPr>
            <a:r>
              <a:rPr lang="en-US"/>
              <a:t>Tight joints; stomata allow for gas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7D0D-DFEB-487A-8D9D-A9CF8C6B3BA8}" type="slidenum">
              <a:rPr lang="en-US"/>
              <a:pPr/>
              <a:t>46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roots have a waxy cuticle???</a:t>
            </a:r>
          </a:p>
          <a:p>
            <a:r>
              <a:rPr lang="en-US"/>
              <a:t>Why or why not???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1444-EB05-44A9-B7F8-A4A5998D8767}" type="slidenum">
              <a:rPr lang="en-US"/>
              <a:pPr/>
              <a:t>47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r>
              <a:rPr lang="en-US" dirty="0"/>
              <a:t>Do roots have a waxy cuticle???</a:t>
            </a:r>
          </a:p>
          <a:p>
            <a:r>
              <a:rPr lang="en-US" dirty="0" smtClean="0"/>
              <a:t>Why </a:t>
            </a:r>
            <a:r>
              <a:rPr lang="en-US" dirty="0"/>
              <a:t>or why not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562100" y="5748338"/>
            <a:ext cx="6019800" cy="9556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</a:rPr>
              <a:t>Never forget the importance of natural selection!!!!!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leaf cross sections</a:t>
            </a:r>
          </a:p>
          <a:p>
            <a:r>
              <a:rPr lang="en-US" dirty="0" smtClean="0"/>
              <a:t>Can you see the epidermis?</a:t>
            </a:r>
          </a:p>
          <a:p>
            <a:r>
              <a:rPr lang="en-US" dirty="0" smtClean="0"/>
              <a:t>Can you see the waxy cuticle?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4267200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leaf tissue 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2F75-4E71-432D-B8D2-059D4A1BFA99}" type="slidenum">
              <a:rPr lang="en-US"/>
              <a:pPr/>
              <a:t>49</a:t>
            </a:fld>
            <a:endParaRPr lang="en-US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5927725" y="2855913"/>
            <a:ext cx="2682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vascular bundle in cross section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Vascular Tissue: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867400" cy="5105400"/>
          </a:xfrm>
        </p:spPr>
        <p:txBody>
          <a:bodyPr/>
          <a:lstStyle/>
          <a:p>
            <a:r>
              <a:rPr lang="en-US"/>
              <a:t>Transports water, solutes, and metabolic products throughout the plant</a:t>
            </a:r>
          </a:p>
          <a:p>
            <a:r>
              <a:rPr lang="en-US"/>
              <a:t>Confers structural support</a:t>
            </a:r>
          </a:p>
          <a:p>
            <a:r>
              <a:rPr lang="en-US"/>
              <a:t>Includes xylem elements, phloem elements, parenchyma and sclerenchyma fibers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742-7DF0-4CB6-B9A8-3F9C45CF0743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Linnaeus’</a:t>
            </a:r>
            <a:r>
              <a:rPr lang="en-US"/>
              <a:t> Taxonomic Hierarchy</a:t>
            </a:r>
          </a:p>
        </p:txBody>
      </p:sp>
      <p:graphicFrame>
        <p:nvGraphicFramePr>
          <p:cNvPr id="324640" name="Group 32"/>
          <p:cNvGraphicFramePr>
            <a:graphicFrameLocks noGrp="1"/>
          </p:cNvGraphicFramePr>
          <p:nvPr>
            <p:ph type="tbl" idx="1"/>
          </p:nvPr>
        </p:nvGraphicFramePr>
        <p:xfrm>
          <a:off x="152400" y="1433513"/>
          <a:ext cx="8839200" cy="4968241"/>
        </p:xfrm>
        <a:graphic>
          <a:graphicData uri="http://schemas.openxmlformats.org/drawingml/2006/table">
            <a:tbl>
              <a:tblPr/>
              <a:tblGrid>
                <a:gridCol w="3370263"/>
                <a:gridCol w="54689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Taxonomic Category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Example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(taxon)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Kingdom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Plantae, also Metaphyta = all plants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 (phylum)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Magnoliophyta = all angiosperms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Class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Liliopsida = all monocots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Asparagales = related families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(Orchidaceae, Iridaceae,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Family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Orchidaceae = related genera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Spiranthes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Genus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Platanthera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related species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ciliaris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integra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Specific name/epithet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ciliaris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 one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ECC80-A408-40A9-BCCB-B63143C0056D}" type="slidenum">
              <a:rPr lang="en-US"/>
              <a:pPr/>
              <a:t>50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does vascular tissue give structural support to a plant???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C77D-887D-4A17-B093-0D98487D59C1}" type="slidenum">
              <a:rPr lang="en-US"/>
              <a:pPr/>
              <a:t>51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does vascular tissue give structural support to a plant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cross sections – leaf and stem</a:t>
            </a:r>
          </a:p>
          <a:p>
            <a:r>
              <a:rPr lang="en-US" dirty="0" smtClean="0"/>
              <a:t>Can you see the vascular tissues?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4495800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leaf tissue 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639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01-8D37-4F44-A57C-75F0B57388B9}" type="slidenum">
              <a:rPr lang="en-US"/>
              <a:pPr/>
              <a:t>53</a:t>
            </a:fld>
            <a:endParaRPr lang="en-US"/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4860925" y="3084513"/>
            <a:ext cx="3673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and diagram – ground tissues in stems and leaves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Ground Tissue: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4114800" cy="3886200"/>
          </a:xfrm>
        </p:spPr>
        <p:txBody>
          <a:bodyPr/>
          <a:lstStyle/>
          <a:p>
            <a:r>
              <a:rPr lang="en-US"/>
              <a:t>Bulk of the plant body – pith, cortex and mesophyll </a:t>
            </a:r>
          </a:p>
          <a:p>
            <a:r>
              <a:rPr lang="en-US"/>
              <a:t>Mostly parenchyma</a:t>
            </a:r>
          </a:p>
          <a:p>
            <a:r>
              <a:rPr lang="en-US"/>
              <a:t>Most metabolic, structural and storage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Look at the stem cross sections</a:t>
            </a:r>
          </a:p>
          <a:p>
            <a:r>
              <a:rPr lang="en-US" dirty="0" smtClean="0"/>
              <a:t>Can you see the ground tissues?</a:t>
            </a:r>
          </a:p>
          <a:p>
            <a:r>
              <a:rPr lang="en-US" dirty="0" smtClean="0"/>
              <a:t>The potatoes are mostly ground tissue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characteristics do they share with other stems?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differences?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function???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90C6E-543C-4D19-970E-75E93CDFC2B7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244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66795-2591-4E83-B24A-A710E4807588}" type="slidenum">
              <a:rPr lang="en-US"/>
              <a:pPr/>
              <a:t>55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/>
              <a:t>Is this what the inside of a tree looks like???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/>
              <a:t>Is this what the inside of a tree looks like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AFAF-2A84-4C21-9054-567057CC7076}" type="slidenum">
              <a:rPr lang="en-US"/>
              <a:pPr/>
              <a:t>56</a:t>
            </a:fld>
            <a:endParaRPr lang="en-US" dirty="0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1127" name="Line 7"/>
          <p:cNvSpPr>
            <a:spLocks noChangeShapeType="1"/>
          </p:cNvSpPr>
          <p:nvPr/>
        </p:nvSpPr>
        <p:spPr bwMode="auto">
          <a:xfrm>
            <a:off x="0" y="3914775"/>
            <a:ext cx="9144000" cy="0"/>
          </a:xfrm>
          <a:prstGeom prst="line">
            <a:avLst/>
          </a:prstGeom>
          <a:noFill/>
          <a:ln w="5715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9B5-0CF1-4239-8009-19E55CA33CDC}" type="slidenum">
              <a:rPr lang="en-US"/>
              <a:pPr/>
              <a:t>57</a:t>
            </a:fld>
            <a:endParaRPr lang="en-US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4403725" y="3541713"/>
            <a:ext cx="3622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new growth at tip of stem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Meristem Tissue: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001000" cy="2362200"/>
          </a:xfrm>
        </p:spPr>
        <p:txBody>
          <a:bodyPr/>
          <a:lstStyle/>
          <a:p>
            <a:r>
              <a:rPr lang="en-US"/>
              <a:t>How the plant grows</a:t>
            </a:r>
          </a:p>
          <a:p>
            <a:r>
              <a:rPr lang="en-US"/>
              <a:t>Cells divide constantly during the growing season to make new tissues</a:t>
            </a:r>
          </a:p>
          <a:p>
            <a:r>
              <a:rPr lang="en-US"/>
              <a:t>More details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EBD99-57E1-4959-9C05-ED08FFD67D4B}" type="slidenum">
              <a:rPr lang="en-US"/>
              <a:pPr/>
              <a:t>58</a:t>
            </a:fld>
            <a:endParaRPr lang="en-US"/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4860925" y="2322513"/>
            <a:ext cx="3368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plant tissue systems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>
          <a:xfrm>
            <a:off x="409575" y="274638"/>
            <a:ext cx="3505200" cy="2697162"/>
          </a:xfrm>
        </p:spPr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Plants are Simple </a:t>
            </a:r>
            <a:r>
              <a:rPr lang="en-US">
                <a:solidFill>
                  <a:srgbClr val="008000"/>
                </a:solidFill>
                <a:sym typeface="Wingdings" pitchFamily="2" charset="2"/>
              </a:rPr>
              <a:t></a:t>
            </a:r>
            <a:r>
              <a:rPr lang="en-US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>
                <a:solidFill>
                  <a:srgbClr val="FF0000"/>
                </a:solidFill>
                <a:sym typeface="Wingdings" pitchFamily="2" charset="2"/>
              </a:rPr>
            </a:br>
            <a:r>
              <a:rPr lang="en-US" sz="3200">
                <a:solidFill>
                  <a:schemeClr val="tx1"/>
                </a:solidFill>
                <a:sym typeface="Wingdings" pitchFamily="2" charset="2"/>
              </a:rPr>
              <a:t>Only Four Major Tissue Types</a:t>
            </a:r>
            <a:endParaRPr lang="en-US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3048000" cy="2971800"/>
          </a:xfrm>
        </p:spPr>
        <p:txBody>
          <a:bodyPr/>
          <a:lstStyle/>
          <a:p>
            <a:r>
              <a:rPr lang="en-US"/>
              <a:t>Epidermis</a:t>
            </a:r>
          </a:p>
          <a:p>
            <a:r>
              <a:rPr lang="en-US"/>
              <a:t>Vascular</a:t>
            </a:r>
          </a:p>
          <a:p>
            <a:r>
              <a:rPr lang="en-US"/>
              <a:t>Ground</a:t>
            </a:r>
          </a:p>
          <a:p>
            <a:r>
              <a:rPr lang="en-US"/>
              <a:t>Meristem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FA65-BA7E-4BDD-9CFA-D8BF01EC03E0}" type="slidenum">
              <a:rPr lang="en-US"/>
              <a:pPr/>
              <a:t>59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Tissues Make Organs: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3429000"/>
          </a:xfrm>
        </p:spPr>
        <p:txBody>
          <a:bodyPr/>
          <a:lstStyle/>
          <a:p>
            <a:r>
              <a:rPr lang="en-US"/>
              <a:t>Roots – anchor the plant, absorb water and nutrients</a:t>
            </a:r>
          </a:p>
          <a:p>
            <a:r>
              <a:rPr lang="en-US"/>
              <a:t>Stems – support the leaves</a:t>
            </a:r>
          </a:p>
          <a:p>
            <a:r>
              <a:rPr lang="en-US"/>
              <a:t>Leaves – main site of photosynthesis</a:t>
            </a:r>
          </a:p>
          <a:p>
            <a:r>
              <a:rPr lang="en-US"/>
              <a:t>Reproductive organs (flowers, cones, etc – more later)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361950" y="5280025"/>
            <a:ext cx="84201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3200">
                <a:solidFill>
                  <a:srgbClr val="006600"/>
                </a:solidFill>
              </a:rPr>
              <a:t>All organs have additional functions – hormone synthesis, transport, etc…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DFFE-3E63-4159-B3A0-0511DF804BA9}" type="slidenum">
              <a:rPr lang="en-US"/>
              <a:pPr/>
              <a:t>6</a:t>
            </a:fld>
            <a:endParaRPr lang="en-US"/>
          </a:p>
        </p:txBody>
      </p:sp>
      <p:sp>
        <p:nvSpPr>
          <p:cNvPr id="325634" name="Text Box 2"/>
          <p:cNvSpPr txBox="1">
            <a:spLocks noChangeArrowheads="1"/>
          </p:cNvSpPr>
          <p:nvPr/>
        </p:nvSpPr>
        <p:spPr bwMode="auto">
          <a:xfrm>
            <a:off x="1584325" y="1941513"/>
            <a:ext cx="366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the yellow fringed orchid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5873750" y="6415088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FFFF"/>
                </a:solidFill>
              </a:rPr>
              <a:t>Platanthera ciliaris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F7AC-FB17-4495-B1D5-9A107A97F700}" type="slidenum">
              <a:rPr lang="en-US"/>
              <a:pPr/>
              <a:t>60</a:t>
            </a:fld>
            <a:endParaRPr lang="en-US"/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2346325" y="2093913"/>
            <a:ext cx="3673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root and shoot systems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/>
              <a:t>Plant Organ Systems</a:t>
            </a:r>
          </a:p>
        </p:txBody>
      </p:sp>
      <p:sp>
        <p:nvSpPr>
          <p:cNvPr id="140291" name="AutoShape 3"/>
          <p:cNvSpPr>
            <a:spLocks noChangeAspect="1" noChangeArrowheads="1" noTextEdit="1"/>
          </p:cNvSpPr>
          <p:nvPr/>
        </p:nvSpPr>
        <p:spPr bwMode="auto">
          <a:xfrm>
            <a:off x="1752600" y="836613"/>
            <a:ext cx="5638800" cy="593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6359525" y="4711700"/>
            <a:ext cx="1247775" cy="919163"/>
          </a:xfrm>
          <a:prstGeom prst="ellipse">
            <a:avLst/>
          </a:prstGeom>
          <a:noFill/>
          <a:ln w="333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>
            <a:off x="6426200" y="2216150"/>
            <a:ext cx="1247775" cy="919163"/>
          </a:xfrm>
          <a:prstGeom prst="ellipse">
            <a:avLst/>
          </a:prstGeom>
          <a:noFill/>
          <a:ln w="33338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‘n’ Tell</a:t>
            </a:r>
          </a:p>
          <a:p>
            <a:r>
              <a:rPr lang="en-US" dirty="0" smtClean="0"/>
              <a:t>What plant parts did </a:t>
            </a:r>
            <a:r>
              <a:rPr lang="en-US" i="1" dirty="0" smtClean="0"/>
              <a:t>you</a:t>
            </a:r>
            <a:r>
              <a:rPr lang="en-US" dirty="0" smtClean="0"/>
              <a:t> bring???</a:t>
            </a:r>
          </a:p>
          <a:p>
            <a:r>
              <a:rPr lang="en-US" dirty="0" smtClean="0"/>
              <a:t>Discuss your plants with your team</a:t>
            </a:r>
          </a:p>
          <a:p>
            <a:r>
              <a:rPr lang="en-US" dirty="0" smtClean="0"/>
              <a:t>Focus on visible tissues and organs</a:t>
            </a:r>
          </a:p>
          <a:p>
            <a:r>
              <a:rPr lang="en-US" dirty="0" smtClean="0"/>
              <a:t>Be prepared to demonstrate your findings to the whole class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088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B5C6-B1AA-42E2-8AA9-2C6AD9E31C27}" type="slidenum">
              <a:rPr lang="en-US"/>
              <a:pPr/>
              <a:t>62</a:t>
            </a:fld>
            <a:endParaRPr lang="en-US"/>
          </a:p>
        </p:txBody>
      </p:sp>
      <p:grpSp>
        <p:nvGrpSpPr>
          <p:cNvPr id="263170" name="Group 2"/>
          <p:cNvGrpSpPr>
            <a:grpSpLocks/>
          </p:cNvGrpSpPr>
          <p:nvPr/>
        </p:nvGrpSpPr>
        <p:grpSpPr bwMode="auto">
          <a:xfrm>
            <a:off x="384175" y="1905000"/>
            <a:ext cx="8375650" cy="4216400"/>
            <a:chOff x="242" y="1200"/>
            <a:chExt cx="5276" cy="2656"/>
          </a:xfrm>
        </p:grpSpPr>
        <p:sp>
          <p:nvSpPr>
            <p:cNvPr id="263171" name="Line 3"/>
            <p:cNvSpPr>
              <a:spLocks noChangeShapeType="1"/>
            </p:cNvSpPr>
            <p:nvPr/>
          </p:nvSpPr>
          <p:spPr bwMode="auto">
            <a:xfrm flipV="1">
              <a:off x="3053" y="1506"/>
              <a:ext cx="2071" cy="199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72" name="Line 4"/>
            <p:cNvSpPr>
              <a:spLocks noChangeShapeType="1"/>
            </p:cNvSpPr>
            <p:nvPr/>
          </p:nvSpPr>
          <p:spPr bwMode="auto">
            <a:xfrm flipH="1" flipV="1">
              <a:off x="3694" y="1506"/>
              <a:ext cx="148" cy="1218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73" name="Line 5"/>
            <p:cNvSpPr>
              <a:spLocks noChangeShapeType="1"/>
            </p:cNvSpPr>
            <p:nvPr/>
          </p:nvSpPr>
          <p:spPr bwMode="auto">
            <a:xfrm flipH="1" flipV="1">
              <a:off x="2313" y="1506"/>
              <a:ext cx="986" cy="174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74" name="Line 6"/>
            <p:cNvSpPr>
              <a:spLocks noChangeShapeType="1"/>
            </p:cNvSpPr>
            <p:nvPr/>
          </p:nvSpPr>
          <p:spPr bwMode="auto">
            <a:xfrm flipH="1" flipV="1">
              <a:off x="942" y="1506"/>
              <a:ext cx="2169" cy="190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175" name="Text Box 7"/>
            <p:cNvSpPr txBox="1">
              <a:spLocks noChangeArrowheads="1"/>
            </p:cNvSpPr>
            <p:nvPr/>
          </p:nvSpPr>
          <p:spPr bwMode="auto">
            <a:xfrm>
              <a:off x="2735" y="3619"/>
              <a:ext cx="70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ancestral</a:t>
              </a:r>
            </a:p>
          </p:txBody>
        </p:sp>
        <p:sp>
          <p:nvSpPr>
            <p:cNvPr id="263176" name="Text Box 8"/>
            <p:cNvSpPr txBox="1">
              <a:spLocks noChangeArrowheads="1"/>
            </p:cNvSpPr>
            <p:nvPr/>
          </p:nvSpPr>
          <p:spPr bwMode="auto">
            <a:xfrm>
              <a:off x="524" y="1200"/>
              <a:ext cx="835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paleoherbs</a:t>
              </a:r>
            </a:p>
          </p:txBody>
        </p:sp>
        <p:sp>
          <p:nvSpPr>
            <p:cNvPr id="263177" name="Text Box 9"/>
            <p:cNvSpPr txBox="1">
              <a:spLocks noChangeArrowheads="1"/>
            </p:cNvSpPr>
            <p:nvPr/>
          </p:nvSpPr>
          <p:spPr bwMode="auto">
            <a:xfrm>
              <a:off x="1914" y="1203"/>
              <a:ext cx="810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magnoliids</a:t>
              </a:r>
            </a:p>
          </p:txBody>
        </p:sp>
        <p:sp>
          <p:nvSpPr>
            <p:cNvPr id="263178" name="Text Box 10"/>
            <p:cNvSpPr txBox="1">
              <a:spLocks noChangeArrowheads="1"/>
            </p:cNvSpPr>
            <p:nvPr/>
          </p:nvSpPr>
          <p:spPr bwMode="auto">
            <a:xfrm>
              <a:off x="3355" y="1203"/>
              <a:ext cx="658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eudicots</a:t>
              </a:r>
            </a:p>
          </p:txBody>
        </p:sp>
        <p:sp>
          <p:nvSpPr>
            <p:cNvPr id="263179" name="Text Box 11"/>
            <p:cNvSpPr txBox="1">
              <a:spLocks noChangeArrowheads="1"/>
            </p:cNvSpPr>
            <p:nvPr/>
          </p:nvSpPr>
          <p:spPr bwMode="auto">
            <a:xfrm>
              <a:off x="4743" y="1203"/>
              <a:ext cx="74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monocots</a:t>
              </a:r>
            </a:p>
          </p:txBody>
        </p:sp>
        <p:sp>
          <p:nvSpPr>
            <p:cNvPr id="263180" name="Rectangle 12"/>
            <p:cNvSpPr>
              <a:spLocks noChangeArrowheads="1"/>
            </p:cNvSpPr>
            <p:nvPr/>
          </p:nvSpPr>
          <p:spPr bwMode="auto">
            <a:xfrm>
              <a:off x="242" y="1456"/>
              <a:ext cx="5276" cy="12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3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19100" y="274638"/>
            <a:ext cx="8305800" cy="1143000"/>
          </a:xfrm>
        </p:spPr>
        <p:txBody>
          <a:bodyPr/>
          <a:lstStyle/>
          <a:p>
            <a:r>
              <a:rPr lang="en-US" sz="3600"/>
              <a:t>Modern molecular evidence indicates four classes of angiosperms</a:t>
            </a:r>
          </a:p>
        </p:txBody>
      </p:sp>
      <p:sp>
        <p:nvSpPr>
          <p:cNvPr id="263182" name="Text Box 14"/>
          <p:cNvSpPr txBox="1">
            <a:spLocks noChangeArrowheads="1"/>
          </p:cNvSpPr>
          <p:nvPr/>
        </p:nvSpPr>
        <p:spPr bwMode="auto">
          <a:xfrm>
            <a:off x="233363" y="6265863"/>
            <a:ext cx="867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/>
              <a:t>Not all plants have the same tissue organization in their organs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19E3-7F56-43E4-98E8-54F4C8671747}" type="slidenum">
              <a:rPr lang="en-US"/>
              <a:pPr/>
              <a:t>63</a:t>
            </a:fld>
            <a:endParaRPr lang="en-US"/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1279525" y="4532313"/>
            <a:ext cx="3521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water lily and magnolia</a:t>
            </a: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274638"/>
            <a:ext cx="8915400" cy="1143000"/>
          </a:xfrm>
        </p:spPr>
        <p:txBody>
          <a:bodyPr/>
          <a:lstStyle/>
          <a:p>
            <a:r>
              <a:rPr lang="en-US" sz="3600"/>
              <a:t>Paleoherbs and Magnoliids comprise about 3% of angiosperms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Paleoherbs</a:t>
            </a:r>
          </a:p>
          <a:p>
            <a:r>
              <a:rPr lang="en-US"/>
              <a:t>Aristolochiaceae, Nymphaeaceae, etc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Magnoliids</a:t>
            </a:r>
          </a:p>
          <a:p>
            <a:r>
              <a:rPr lang="en-US"/>
              <a:t>Magnoliaceae, Lauraceae, nutmeg, black pepper, etc</a:t>
            </a:r>
          </a:p>
        </p:txBody>
      </p:sp>
      <p:sp>
        <p:nvSpPr>
          <p:cNvPr id="285703" name="Line 7"/>
          <p:cNvSpPr>
            <a:spLocks noChangeShapeType="1"/>
          </p:cNvSpPr>
          <p:nvPr/>
        </p:nvSpPr>
        <p:spPr bwMode="auto">
          <a:xfrm>
            <a:off x="4572000" y="1524000"/>
            <a:ext cx="0" cy="5334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04" name="Line 8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0C5D-8CD4-4997-A4E5-31A5466FF27E}" type="slidenum">
              <a:rPr lang="en-US"/>
              <a:pPr/>
              <a:t>64</a:t>
            </a:fld>
            <a:endParaRPr lang="en-US"/>
          </a:p>
        </p:txBody>
      </p:sp>
      <p:grpSp>
        <p:nvGrpSpPr>
          <p:cNvPr id="286722" name="Group 2"/>
          <p:cNvGrpSpPr>
            <a:grpSpLocks/>
          </p:cNvGrpSpPr>
          <p:nvPr/>
        </p:nvGrpSpPr>
        <p:grpSpPr bwMode="auto">
          <a:xfrm>
            <a:off x="384175" y="1905000"/>
            <a:ext cx="8375650" cy="4216400"/>
            <a:chOff x="242" y="1200"/>
            <a:chExt cx="5276" cy="2656"/>
          </a:xfrm>
        </p:grpSpPr>
        <p:sp>
          <p:nvSpPr>
            <p:cNvPr id="286723" name="Line 3"/>
            <p:cNvSpPr>
              <a:spLocks noChangeShapeType="1"/>
            </p:cNvSpPr>
            <p:nvPr/>
          </p:nvSpPr>
          <p:spPr bwMode="auto">
            <a:xfrm flipV="1">
              <a:off x="3053" y="1506"/>
              <a:ext cx="2071" cy="199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4" name="Line 4"/>
            <p:cNvSpPr>
              <a:spLocks noChangeShapeType="1"/>
            </p:cNvSpPr>
            <p:nvPr/>
          </p:nvSpPr>
          <p:spPr bwMode="auto">
            <a:xfrm flipH="1" flipV="1">
              <a:off x="3694" y="1506"/>
              <a:ext cx="148" cy="1218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5" name="Line 5"/>
            <p:cNvSpPr>
              <a:spLocks noChangeShapeType="1"/>
            </p:cNvSpPr>
            <p:nvPr/>
          </p:nvSpPr>
          <p:spPr bwMode="auto">
            <a:xfrm flipH="1" flipV="1">
              <a:off x="2313" y="1506"/>
              <a:ext cx="986" cy="174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6" name="Line 6"/>
            <p:cNvSpPr>
              <a:spLocks noChangeShapeType="1"/>
            </p:cNvSpPr>
            <p:nvPr/>
          </p:nvSpPr>
          <p:spPr bwMode="auto">
            <a:xfrm flipH="1" flipV="1">
              <a:off x="942" y="1506"/>
              <a:ext cx="2169" cy="190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7" name="Text Box 7"/>
            <p:cNvSpPr txBox="1">
              <a:spLocks noChangeArrowheads="1"/>
            </p:cNvSpPr>
            <p:nvPr/>
          </p:nvSpPr>
          <p:spPr bwMode="auto">
            <a:xfrm>
              <a:off x="2735" y="3619"/>
              <a:ext cx="70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ancestral</a:t>
              </a:r>
            </a:p>
          </p:txBody>
        </p:sp>
        <p:sp>
          <p:nvSpPr>
            <p:cNvPr id="286728" name="Text Box 8"/>
            <p:cNvSpPr txBox="1">
              <a:spLocks noChangeArrowheads="1"/>
            </p:cNvSpPr>
            <p:nvPr/>
          </p:nvSpPr>
          <p:spPr bwMode="auto">
            <a:xfrm>
              <a:off x="524" y="1200"/>
              <a:ext cx="835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paleoherbs</a:t>
              </a:r>
            </a:p>
          </p:txBody>
        </p:sp>
        <p:sp>
          <p:nvSpPr>
            <p:cNvPr id="286729" name="Text Box 9"/>
            <p:cNvSpPr txBox="1">
              <a:spLocks noChangeArrowheads="1"/>
            </p:cNvSpPr>
            <p:nvPr/>
          </p:nvSpPr>
          <p:spPr bwMode="auto">
            <a:xfrm>
              <a:off x="1914" y="1203"/>
              <a:ext cx="810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magnoliids</a:t>
              </a:r>
            </a:p>
          </p:txBody>
        </p:sp>
        <p:sp>
          <p:nvSpPr>
            <p:cNvPr id="286730" name="Text Box 10"/>
            <p:cNvSpPr txBox="1">
              <a:spLocks noChangeArrowheads="1"/>
            </p:cNvSpPr>
            <p:nvPr/>
          </p:nvSpPr>
          <p:spPr bwMode="auto">
            <a:xfrm>
              <a:off x="3355" y="1203"/>
              <a:ext cx="658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eudicots</a:t>
              </a:r>
            </a:p>
          </p:txBody>
        </p:sp>
        <p:sp>
          <p:nvSpPr>
            <p:cNvPr id="286731" name="Text Box 11"/>
            <p:cNvSpPr txBox="1">
              <a:spLocks noChangeArrowheads="1"/>
            </p:cNvSpPr>
            <p:nvPr/>
          </p:nvSpPr>
          <p:spPr bwMode="auto">
            <a:xfrm>
              <a:off x="4743" y="1203"/>
              <a:ext cx="74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monocots</a:t>
              </a:r>
            </a:p>
          </p:txBody>
        </p:sp>
        <p:sp>
          <p:nvSpPr>
            <p:cNvPr id="286732" name="Rectangle 12"/>
            <p:cNvSpPr>
              <a:spLocks noChangeArrowheads="1"/>
            </p:cNvSpPr>
            <p:nvPr/>
          </p:nvSpPr>
          <p:spPr bwMode="auto">
            <a:xfrm>
              <a:off x="242" y="1456"/>
              <a:ext cx="5276" cy="12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33" name="Rectangle 13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/>
              <a:t>Modern evidence indicates 4 classes of angiosperms</a:t>
            </a:r>
          </a:p>
        </p:txBody>
      </p:sp>
      <p:sp>
        <p:nvSpPr>
          <p:cNvPr id="286734" name="Oval 14"/>
          <p:cNvSpPr>
            <a:spLocks noChangeArrowheads="1"/>
          </p:cNvSpPr>
          <p:nvPr/>
        </p:nvSpPr>
        <p:spPr bwMode="auto">
          <a:xfrm>
            <a:off x="5105400" y="1524000"/>
            <a:ext cx="3810000" cy="1143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>
            <a:off x="7010400" y="2667000"/>
            <a:ext cx="6096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6765925" y="4360863"/>
            <a:ext cx="1692275" cy="7397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~ 97% of angiosperms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48C-5131-48B7-A635-11590F5F1E22}" type="slidenum">
              <a:rPr lang="en-US"/>
              <a:pPr/>
              <a:t>65</a:t>
            </a:fld>
            <a:endParaRPr lang="en-US"/>
          </a:p>
        </p:txBody>
      </p:sp>
      <p:sp>
        <p:nvSpPr>
          <p:cNvPr id="288786" name="Text Box 18"/>
          <p:cNvSpPr txBox="1">
            <a:spLocks noChangeArrowheads="1"/>
          </p:cNvSpPr>
          <p:nvPr/>
        </p:nvSpPr>
        <p:spPr bwMode="auto">
          <a:xfrm>
            <a:off x="1203325" y="2932113"/>
            <a:ext cx="2187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monocots</a:t>
            </a: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/>
              <a:t>Monocots include grasses, sedges, iris, orchids, lilies, palms, etc…..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Critical Thinking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Grasses are arguably the most important plant family</a:t>
            </a:r>
          </a:p>
          <a:p>
            <a:r>
              <a:rPr lang="en-US" dirty="0" smtClean="0"/>
              <a:t>Why???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461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Critical Thinking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Grasses are arguably the most important plant family</a:t>
            </a:r>
          </a:p>
          <a:p>
            <a:r>
              <a:rPr lang="en-US" dirty="0" smtClean="0"/>
              <a:t>Why</a:t>
            </a:r>
            <a:r>
              <a:rPr lang="en-US" dirty="0" smtClean="0"/>
              <a:t>???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282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092D-463D-4EA8-95FD-99C93A671C4B}" type="slidenum">
              <a:rPr lang="en-US"/>
              <a:pPr/>
              <a:t>68</a:t>
            </a:fld>
            <a:endParaRPr lang="en-US"/>
          </a:p>
        </p:txBody>
      </p:sp>
      <p:sp>
        <p:nvSpPr>
          <p:cNvPr id="290834" name="Text Box 18"/>
          <p:cNvSpPr txBox="1">
            <a:spLocks noChangeArrowheads="1"/>
          </p:cNvSpPr>
          <p:nvPr/>
        </p:nvSpPr>
        <p:spPr bwMode="auto">
          <a:xfrm>
            <a:off x="1203325" y="3998913"/>
            <a:ext cx="2047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eudicots</a:t>
            </a: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Eudicots include 70+% of all angiosperms: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/>
              <a:t>Most broadleaf trees and shrubs</a:t>
            </a:r>
          </a:p>
          <a:p>
            <a:r>
              <a:rPr lang="en-US"/>
              <a:t>Most fruit and vegetable crops</a:t>
            </a:r>
          </a:p>
          <a:p>
            <a:r>
              <a:rPr lang="en-US"/>
              <a:t>Most herbaceous flowering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0B92E-D879-4B5A-9C1E-84B03F4644A7}" type="slidenum">
              <a:rPr lang="en-US"/>
              <a:pPr/>
              <a:t>69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Monocots vs. Eudicots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Monocots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Flower parts in multiples of 3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Parallel leaf venation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Single cotyledon</a:t>
            </a:r>
          </a:p>
          <a:p>
            <a:pPr>
              <a:lnSpc>
                <a:spcPct val="80000"/>
              </a:lnSpc>
            </a:pPr>
            <a:r>
              <a:rPr lang="en-US" sz="2400" b="1"/>
              <a:t>Vascular bundles in a ring in the roots</a:t>
            </a:r>
          </a:p>
          <a:p>
            <a:pPr>
              <a:lnSpc>
                <a:spcPct val="80000"/>
              </a:lnSpc>
            </a:pPr>
            <a:r>
              <a:rPr lang="en-US" sz="2400" b="1"/>
              <a:t>Vascular bundles in complex arrangement in the stem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~90,000 species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Eudicots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Flower parts in multiples of 4 or 5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Netted leaf venation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Two cotyledons</a:t>
            </a:r>
          </a:p>
          <a:p>
            <a:pPr>
              <a:lnSpc>
                <a:spcPct val="80000"/>
              </a:lnSpc>
            </a:pPr>
            <a:r>
              <a:rPr lang="en-US" sz="2400" b="1"/>
              <a:t>Vascular tissues in a solid core in the roots</a:t>
            </a:r>
          </a:p>
          <a:p>
            <a:pPr>
              <a:lnSpc>
                <a:spcPct val="80000"/>
              </a:lnSpc>
            </a:pPr>
            <a:r>
              <a:rPr lang="en-US" sz="2400" b="1"/>
              <a:t>Vascular bundles in a ring around the stem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Modern classification indicates 2 small primitive groups + eudicots</a:t>
            </a:r>
          </a:p>
          <a:p>
            <a:pPr>
              <a:lnSpc>
                <a:spcPct val="80000"/>
              </a:lnSpc>
            </a:pPr>
            <a:endParaRPr lang="en-US" sz="24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chemeClr val="bg2"/>
                </a:solidFill>
              </a:rPr>
              <a:t>200,000+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2BC3-5B73-40E0-B587-22E6DCFBDCB0}" type="slidenum">
              <a:rPr lang="en-US"/>
              <a:pPr/>
              <a:t>7</a:t>
            </a:fld>
            <a:endParaRPr lang="en-US"/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1812925" y="4075113"/>
            <a:ext cx="6670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the 3 multicellular kingdoms, animals, fungi and plants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609600" y="304800"/>
            <a:ext cx="79248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Linnaeus recognized only 2 kingdoms</a:t>
            </a:r>
          </a:p>
          <a:p>
            <a:pPr algn="ctr"/>
            <a:endParaRPr lang="en-US" sz="120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 If it moved – animal; if it didn’t – plant</a:t>
            </a:r>
          </a:p>
          <a:p>
            <a:pPr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 Fungi were lumped with plants</a:t>
            </a:r>
          </a:p>
          <a:p>
            <a:pPr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 The microscopic world was largely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5386-2135-4068-97D3-6FC00432DB72}" type="slidenum">
              <a:rPr lang="en-US"/>
              <a:pPr/>
              <a:t>70</a:t>
            </a:fld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974725" y="2551113"/>
            <a:ext cx="5578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Micrographs – cross sections of eudicot and moncot roots; same on next 3 slides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000"/>
              <a:t>Root System Tissue Organization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584325" y="9509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Eudicots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553200" y="9906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Monocots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160463" y="5943600"/>
            <a:ext cx="6821487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Epidermis, ground, endodermis, pericycle, vascular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0CAF-0ED9-43B5-9779-FF1F7711A7B7}" type="slidenum">
              <a:rPr lang="en-US"/>
              <a:pPr/>
              <a:t>71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4000"/>
              <a:t>Eudicot root – closeup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33400" y="1676400"/>
            <a:ext cx="24384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</a:t>
            </a:r>
          </a:p>
          <a:p>
            <a:endParaRPr lang="en-US" sz="2800"/>
          </a:p>
          <a:p>
            <a:r>
              <a:rPr lang="en-US" sz="2800"/>
              <a:t>Endodermis</a:t>
            </a:r>
          </a:p>
          <a:p>
            <a:endParaRPr lang="en-US" sz="2800"/>
          </a:p>
          <a:p>
            <a:r>
              <a:rPr lang="en-US" sz="2800"/>
              <a:t>Pericycle</a:t>
            </a:r>
          </a:p>
          <a:p>
            <a:endParaRPr lang="en-US" sz="2800"/>
          </a:p>
          <a:p>
            <a:r>
              <a:rPr lang="en-US" sz="2800"/>
              <a:t>Vascular tissues – in solid core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2362200" y="1981200"/>
            <a:ext cx="2057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828800" y="2819400"/>
            <a:ext cx="3200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667000" y="3657600"/>
            <a:ext cx="3048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2209800" y="4114800"/>
            <a:ext cx="35194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2286000" y="4191000"/>
            <a:ext cx="3657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6B203-627E-48EF-A186-05313A768F6A}" type="slidenum">
              <a:rPr lang="en-US"/>
              <a:pPr/>
              <a:t>72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sz="4000"/>
              <a:t>Monocot root – closeup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81000" y="1336675"/>
            <a:ext cx="3657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</a:t>
            </a:r>
          </a:p>
          <a:p>
            <a:endParaRPr lang="en-US" sz="2800"/>
          </a:p>
          <a:p>
            <a:r>
              <a:rPr lang="en-US" sz="2800"/>
              <a:t>Endodermis</a:t>
            </a:r>
          </a:p>
          <a:p>
            <a:endParaRPr lang="en-US" sz="2800"/>
          </a:p>
          <a:p>
            <a:r>
              <a:rPr lang="en-US" sz="2800"/>
              <a:t>Pericycle</a:t>
            </a:r>
          </a:p>
          <a:p>
            <a:endParaRPr lang="en-US" sz="2800"/>
          </a:p>
          <a:p>
            <a:r>
              <a:rPr lang="en-US" sz="2800"/>
              <a:t>Vascular tissues – in ring</a:t>
            </a:r>
          </a:p>
          <a:p>
            <a:endParaRPr lang="en-US" sz="2800"/>
          </a:p>
          <a:p>
            <a:r>
              <a:rPr lang="en-US" sz="2800"/>
              <a:t>Pith in the very center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209800" y="1676400"/>
            <a:ext cx="2819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1676400" y="2438400"/>
            <a:ext cx="3733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2590800" y="3276600"/>
            <a:ext cx="3276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2057400" y="38100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V="1">
            <a:off x="3886200" y="40386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V="1">
            <a:off x="3962400" y="4114800"/>
            <a:ext cx="2667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277A0-5EB0-4661-BC0F-08C0DE4B807E}" type="slidenum">
              <a:rPr lang="en-US"/>
              <a:pPr/>
              <a:t>73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Where do branch roots form???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ED6-9203-478F-A00A-EA2098DB034B}" type="slidenum">
              <a:rPr lang="en-US"/>
              <a:pPr/>
              <a:t>74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do branch roots form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45A9-1248-44DD-AD58-140D39BDA99A}" type="slidenum">
              <a:rPr lang="en-US"/>
              <a:pPr/>
              <a:t>75</a:t>
            </a:fld>
            <a:endParaRPr 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117725" y="3084513"/>
            <a:ext cx="4968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eudicot and monocot stem tissue organization; same on next 4 slides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/>
              <a:t>Stem System Tissue Organization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600200" y="114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Eudicots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858000" y="11430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Monocots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455863" y="6080125"/>
            <a:ext cx="4230687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Epidermis, ground, vascular tissues</a:t>
            </a: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F33D-1A0F-4226-B5BF-2DDAEB49AC19}" type="slidenum">
              <a:rPr lang="en-US"/>
              <a:pPr/>
              <a:t>76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/>
              <a:t>Eudicot stem – closeup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57200" y="1600200"/>
            <a:ext cx="19812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</a:t>
            </a:r>
          </a:p>
          <a:p>
            <a:endParaRPr lang="en-US" sz="2800"/>
          </a:p>
          <a:p>
            <a:r>
              <a:rPr lang="en-US" sz="2800"/>
              <a:t>Vascular tissues – bundles in a ring</a:t>
            </a:r>
          </a:p>
          <a:p>
            <a:endParaRPr lang="en-US" sz="2800"/>
          </a:p>
          <a:p>
            <a:r>
              <a:rPr lang="en-US" sz="2800"/>
              <a:t>Pith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209800" y="19050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V="1">
            <a:off x="1676400" y="2743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 flipV="1">
            <a:off x="2133600" y="358140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1295400" y="3733800"/>
            <a:ext cx="4114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ED4F-DF2C-43F0-AB30-33B5E5FADFE0}" type="slidenum">
              <a:rPr lang="en-US"/>
              <a:pPr/>
              <a:t>77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/>
              <a:t>Monocot stem – closeup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81000" y="1905000"/>
            <a:ext cx="23622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</a:t>
            </a:r>
          </a:p>
          <a:p>
            <a:endParaRPr lang="en-US" sz="2800"/>
          </a:p>
          <a:p>
            <a:r>
              <a:rPr lang="en-US" sz="2800"/>
              <a:t>Vascular      tissues – bundles are scattered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2209800" y="19812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1676400" y="2895600"/>
            <a:ext cx="388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2057400" y="3429000"/>
            <a:ext cx="2895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B8528-8033-46A5-9D79-742F762273C9}" type="slidenum">
              <a:rPr lang="en-US"/>
              <a:pPr/>
              <a:t>78</a:t>
            </a:fld>
            <a:endParaRPr lang="en-US"/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Wood forms from a meristem that links the vascular bundles: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0AA-943F-4D76-8328-0A83C0440642}" type="slidenum">
              <a:rPr lang="en-US"/>
              <a:pPr/>
              <a:t>79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/>
              <a:t>Stem System Tissue Organization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600200" y="11430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Eudicots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6858000" y="11430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Monocots</a:t>
            </a: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73025" y="5924550"/>
            <a:ext cx="8999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accent2"/>
                </a:solidFill>
              </a:rPr>
              <a:t>Monocots cannot make wood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2830513" y="6461125"/>
            <a:ext cx="3482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More on wood formation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33530-2FE7-48E2-B9AB-C1BD29AA4D4B}" type="slidenum">
              <a:rPr lang="en-US"/>
              <a:pPr/>
              <a:t>8</a:t>
            </a:fld>
            <a:endParaRPr lang="en-US"/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2574925" y="3313113"/>
            <a:ext cx="3533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the 5 kingdom system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sz="3200"/>
              <a:t>The 5 kingdom system – developed in the 1960’s and used until recently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7C9C-D3BB-47DE-9A57-1E3D5255440B}" type="slidenum">
              <a:rPr lang="en-US"/>
              <a:pPr/>
              <a:t>80</a:t>
            </a:fld>
            <a:endParaRPr lang="en-US"/>
          </a:p>
        </p:txBody>
      </p:sp>
      <p:sp>
        <p:nvSpPr>
          <p:cNvPr id="338946" name="Text Box 2"/>
          <p:cNvSpPr txBox="1">
            <a:spLocks noChangeArrowheads="1"/>
          </p:cNvSpPr>
          <p:nvPr/>
        </p:nvSpPr>
        <p:spPr bwMode="auto">
          <a:xfrm>
            <a:off x="1447800" y="4997450"/>
            <a:ext cx="6248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Various images and a micrograph of a monocot stem – an example of one influence of plants on American history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00025"/>
            <a:ext cx="8229600" cy="1189038"/>
          </a:xfrm>
        </p:spPr>
        <p:txBody>
          <a:bodyPr/>
          <a:lstStyle/>
          <a:p>
            <a:r>
              <a:rPr lang="en-US" sz="4000"/>
              <a:t>Monocots, Palmetto Trees, </a:t>
            </a:r>
            <a:br>
              <a:rPr lang="en-US" sz="4000"/>
            </a:br>
            <a:r>
              <a:rPr lang="en-US" sz="4000"/>
              <a:t>Ft. Moultrie and the SC State Flag</a:t>
            </a:r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0" y="6816725"/>
            <a:ext cx="3429000" cy="76200"/>
          </a:xfrm>
          <a:prstGeom prst="rect">
            <a:avLst/>
          </a:prstGeom>
          <a:solidFill>
            <a:srgbClr val="000A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the micrographs and discuss with your team (switch </a:t>
            </a:r>
            <a:r>
              <a:rPr lang="en-US" dirty="0" err="1" smtClean="0"/>
              <a:t>PowerPoints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What is the tissue organization in each slide, and how does that tell you what plant part is represented?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233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675-6F06-4744-98D0-60FAAF801E0C}" type="slidenum">
              <a:rPr lang="en-US"/>
              <a:pPr/>
              <a:t>82</a:t>
            </a:fld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584325" y="2855913"/>
            <a:ext cx="5641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 – cross-section of leaf tissue arrangement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/>
              <a:t>Leaf Tissue Arrangement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447925" y="5715000"/>
            <a:ext cx="4248150" cy="406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Epidermis, ground, vascular tissues</a:t>
            </a: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EAB2-8987-49FB-A9C4-C19B5CB651F2}" type="slidenum">
              <a:rPr lang="en-US"/>
              <a:pPr/>
              <a:t>83</a:t>
            </a:fld>
            <a:endParaRPr lang="en-US"/>
          </a:p>
        </p:txBody>
      </p:sp>
      <p:sp>
        <p:nvSpPr>
          <p:cNvPr id="251919" name="Text Box 15"/>
          <p:cNvSpPr txBox="1">
            <a:spLocks noChangeArrowheads="1"/>
          </p:cNvSpPr>
          <p:nvPr/>
        </p:nvSpPr>
        <p:spPr bwMode="auto">
          <a:xfrm>
            <a:off x="4022725" y="2093913"/>
            <a:ext cx="368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leaf tissue arrangement</a:t>
            </a:r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Leaf closeup</a:t>
            </a:r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304800" y="1812925"/>
            <a:ext cx="2819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Epidermis</a:t>
            </a:r>
          </a:p>
          <a:p>
            <a:endParaRPr lang="en-US" sz="2800"/>
          </a:p>
          <a:p>
            <a:r>
              <a:rPr lang="en-US" sz="2800"/>
              <a:t>Cortex – palisade mesophyll</a:t>
            </a:r>
          </a:p>
          <a:p>
            <a:endParaRPr lang="en-US" sz="2800"/>
          </a:p>
          <a:p>
            <a:r>
              <a:rPr lang="en-US" sz="2800"/>
              <a:t>Cortex – spongy mesophyll</a:t>
            </a:r>
          </a:p>
          <a:p>
            <a:endParaRPr lang="en-US" sz="2800"/>
          </a:p>
          <a:p>
            <a:r>
              <a:rPr lang="en-US" sz="2800"/>
              <a:t>Vascular tissues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51915" name="Line 11"/>
          <p:cNvSpPr>
            <a:spLocks noChangeShapeType="1"/>
          </p:cNvSpPr>
          <p:nvPr/>
        </p:nvSpPr>
        <p:spPr bwMode="auto">
          <a:xfrm>
            <a:off x="2133600" y="21336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916" name="Line 12"/>
          <p:cNvSpPr>
            <a:spLocks noChangeShapeType="1"/>
          </p:cNvSpPr>
          <p:nvPr/>
        </p:nvSpPr>
        <p:spPr bwMode="auto">
          <a:xfrm>
            <a:off x="2057400" y="32766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917" name="Line 13"/>
          <p:cNvSpPr>
            <a:spLocks noChangeShapeType="1"/>
          </p:cNvSpPr>
          <p:nvPr/>
        </p:nvSpPr>
        <p:spPr bwMode="auto">
          <a:xfrm flipV="1">
            <a:off x="2209800" y="49530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918" name="Line 14"/>
          <p:cNvSpPr>
            <a:spLocks noChangeShapeType="1"/>
          </p:cNvSpPr>
          <p:nvPr/>
        </p:nvSpPr>
        <p:spPr bwMode="auto">
          <a:xfrm flipV="1">
            <a:off x="3048000" y="5791200"/>
            <a:ext cx="2667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FD54-6637-4880-A3FF-FD69BE3AC2AE}" type="slidenum">
              <a:rPr lang="en-US"/>
              <a:pPr/>
              <a:t>84</a:t>
            </a:fld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803525" y="2779713"/>
            <a:ext cx="3368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Micrograph – epidermis tissue showing stomata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200"/>
              <a:t>Stomata – pores to allow for gas exchange and transpiration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cross section of both monocot and </a:t>
            </a:r>
            <a:r>
              <a:rPr lang="en-US" dirty="0" err="1" smtClean="0"/>
              <a:t>eudicot</a:t>
            </a:r>
            <a:r>
              <a:rPr lang="en-US" dirty="0" smtClean="0"/>
              <a:t> leaves</a:t>
            </a:r>
          </a:p>
          <a:p>
            <a:r>
              <a:rPr lang="en-US" dirty="0" smtClean="0"/>
              <a:t>Stain with T-blue</a:t>
            </a:r>
          </a:p>
          <a:p>
            <a:r>
              <a:rPr lang="en-US" dirty="0" smtClean="0"/>
              <a:t>Position both on the slide for side-by-side comparison</a:t>
            </a:r>
          </a:p>
          <a:p>
            <a:r>
              <a:rPr lang="en-US" dirty="0" smtClean="0"/>
              <a:t>Note the similarities and differences in tissue organization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B010-8620-4993-AD10-392369F8FCCE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1252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3E11-09B5-41CE-BE47-AD959940E560}" type="slidenum">
              <a:rPr lang="en-US"/>
              <a:pPr/>
              <a:t>86</a:t>
            </a:fld>
            <a:endParaRPr lang="en-US"/>
          </a:p>
        </p:txBody>
      </p:sp>
      <p:sp>
        <p:nvSpPr>
          <p:cNvPr id="269318" name="Text Box 6"/>
          <p:cNvSpPr txBox="1">
            <a:spLocks noChangeArrowheads="1"/>
          </p:cNvSpPr>
          <p:nvPr/>
        </p:nvSpPr>
        <p:spPr bwMode="auto">
          <a:xfrm>
            <a:off x="4632325" y="2246313"/>
            <a:ext cx="3673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shoot and root systems</a:t>
            </a: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8000"/>
                </a:solidFill>
              </a:rPr>
              <a:t>See, plants really are simple </a:t>
            </a:r>
            <a:r>
              <a:rPr lang="en-US">
                <a:solidFill>
                  <a:srgbClr val="008000"/>
                </a:solidFill>
                <a:sym typeface="Wingdings" pitchFamily="2" charset="2"/>
              </a:rPr>
              <a:t></a:t>
            </a:r>
            <a:endParaRPr lang="en-US">
              <a:solidFill>
                <a:srgbClr val="008000"/>
              </a:solidFill>
            </a:endParaRP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124200"/>
          </a:xfrm>
        </p:spPr>
        <p:txBody>
          <a:bodyPr/>
          <a:lstStyle/>
          <a:p>
            <a:r>
              <a:rPr lang="en-US"/>
              <a:t>5 cell types</a:t>
            </a:r>
          </a:p>
          <a:p>
            <a:r>
              <a:rPr lang="en-US"/>
              <a:t>4 tissue types</a:t>
            </a:r>
          </a:p>
          <a:p>
            <a:r>
              <a:rPr lang="en-US"/>
              <a:t>4 organ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99D3-46EB-48CE-9BC5-1D47CAC98FD3}" type="slidenum">
              <a:rPr lang="en-US"/>
              <a:pPr/>
              <a:t>87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Plant Growth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Remember, most plants are anchored by roots</a:t>
            </a:r>
          </a:p>
          <a:p>
            <a:r>
              <a:rPr lang="en-US"/>
              <a:t>They can’t move to escape or take advantage of changes in their environment</a:t>
            </a:r>
          </a:p>
          <a:p>
            <a:r>
              <a:rPr lang="en-US"/>
              <a:t>Plants </a:t>
            </a:r>
            <a:r>
              <a:rPr lang="en-US" b="1"/>
              <a:t>adjust to</a:t>
            </a:r>
            <a:r>
              <a:rPr lang="en-US"/>
              <a:t> their environment</a:t>
            </a:r>
          </a:p>
          <a:p>
            <a:r>
              <a:rPr lang="en-US"/>
              <a:t>Simple structure + lots of developmental flexibility allow plants to alter when and how they grow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82638" y="5715000"/>
            <a:ext cx="7577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6600"/>
                </a:solidFill>
              </a:rPr>
              <a:t>Developmental flexibility comes from meristems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6AEA-D3AE-4B60-9495-56BDF62C7D68}" type="slidenum">
              <a:rPr lang="en-US"/>
              <a:pPr/>
              <a:t>88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Meristem Tissues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371600"/>
            <a:ext cx="8310562" cy="4876800"/>
          </a:xfrm>
        </p:spPr>
        <p:txBody>
          <a:bodyPr/>
          <a:lstStyle/>
          <a:p>
            <a:r>
              <a:rPr lang="en-US"/>
              <a:t>Actively dividing cells that generate all other cells in the plant body</a:t>
            </a:r>
          </a:p>
          <a:p>
            <a:r>
              <a:rPr lang="en-US"/>
              <a:t>Cause indeterminate growth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Stems and roots elongate throughout the plant’s life (indeterminate primary growth)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Trees continually expand in diameter (indeterminate secondary growth)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Branches form in roots and 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05CF-ED4C-4795-B5BF-A04A8774CEAF}" type="slidenum">
              <a:rPr lang="en-US"/>
              <a:pPr/>
              <a:t>89</a:t>
            </a:fld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all plant parts have indeterminate growth patterns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609600" y="1981200"/>
            <a:ext cx="3657600" cy="468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/>
              <a:t>Indeterminate:</a:t>
            </a:r>
          </a:p>
          <a:p>
            <a:pPr algn="ctr"/>
            <a:r>
              <a:rPr lang="en-US" sz="3200"/>
              <a:t>Roots</a:t>
            </a:r>
          </a:p>
          <a:p>
            <a:pPr algn="ctr"/>
            <a:r>
              <a:rPr lang="en-US" sz="3200"/>
              <a:t>and</a:t>
            </a:r>
          </a:p>
          <a:p>
            <a:pPr algn="ctr"/>
            <a:r>
              <a:rPr lang="en-US" sz="3200"/>
              <a:t>Stems</a:t>
            </a:r>
            <a:endParaRPr lang="en-US" sz="3200">
              <a:solidFill>
                <a:srgbClr val="0066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</a:rPr>
              <a:t>These parts grow throughout the life of the plant, exploring new environments or responding to damage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4876800" y="1981200"/>
            <a:ext cx="3657600" cy="468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/>
              <a:t>Determinate:</a:t>
            </a:r>
          </a:p>
          <a:p>
            <a:pPr algn="ctr"/>
            <a:r>
              <a:rPr lang="en-US" sz="3200"/>
              <a:t>Leaves</a:t>
            </a:r>
          </a:p>
          <a:p>
            <a:pPr algn="ctr"/>
            <a:r>
              <a:rPr lang="en-US" sz="3200"/>
              <a:t>Flowers</a:t>
            </a:r>
          </a:p>
          <a:p>
            <a:pPr algn="ctr"/>
            <a:r>
              <a:rPr lang="en-US" sz="3200"/>
              <a:t>Fruits</a:t>
            </a:r>
            <a:endParaRPr lang="en-US" sz="3200">
              <a:solidFill>
                <a:srgbClr val="0066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006600"/>
                </a:solidFill>
              </a:rPr>
              <a:t>These parts grow to a genetically +/- predetermined size and shape and then stop – cannot repair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028E-152A-4328-8393-644C2DA837E9}" type="slidenum">
              <a:rPr lang="en-US"/>
              <a:pPr/>
              <a:t>9</a:t>
            </a:fld>
            <a:endParaRPr lang="en-US"/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1889125" y="3084513"/>
            <a:ext cx="4651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3 domain system of classification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Molecular data supports 3 domain classification scheme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217488" y="5897563"/>
            <a:ext cx="8709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Kingdoms are defined by monophyletic lineage </a:t>
            </a:r>
          </a:p>
        </p:txBody>
      </p:sp>
      <p:sp>
        <p:nvSpPr>
          <p:cNvPr id="187397" name="Freeform 5"/>
          <p:cNvSpPr>
            <a:spLocks/>
          </p:cNvSpPr>
          <p:nvPr/>
        </p:nvSpPr>
        <p:spPr bwMode="auto">
          <a:xfrm>
            <a:off x="6846888" y="1900238"/>
            <a:ext cx="1077912" cy="1127125"/>
          </a:xfrm>
          <a:custGeom>
            <a:avLst/>
            <a:gdLst>
              <a:gd name="T0" fmla="*/ 7 w 679"/>
              <a:gd name="T1" fmla="*/ 147 h 710"/>
              <a:gd name="T2" fmla="*/ 54 w 679"/>
              <a:gd name="T3" fmla="*/ 32 h 710"/>
              <a:gd name="T4" fmla="*/ 247 w 679"/>
              <a:gd name="T5" fmla="*/ 3 h 710"/>
              <a:gd name="T6" fmla="*/ 439 w 679"/>
              <a:gd name="T7" fmla="*/ 51 h 710"/>
              <a:gd name="T8" fmla="*/ 391 w 679"/>
              <a:gd name="T9" fmla="*/ 291 h 710"/>
              <a:gd name="T10" fmla="*/ 570 w 679"/>
              <a:gd name="T11" fmla="*/ 359 h 710"/>
              <a:gd name="T12" fmla="*/ 631 w 679"/>
              <a:gd name="T13" fmla="*/ 483 h 710"/>
              <a:gd name="T14" fmla="*/ 613 w 679"/>
              <a:gd name="T15" fmla="*/ 548 h 710"/>
              <a:gd name="T16" fmla="*/ 679 w 679"/>
              <a:gd name="T17" fmla="*/ 579 h 710"/>
              <a:gd name="T18" fmla="*/ 613 w 679"/>
              <a:gd name="T19" fmla="*/ 694 h 710"/>
              <a:gd name="T20" fmla="*/ 295 w 679"/>
              <a:gd name="T21" fmla="*/ 675 h 710"/>
              <a:gd name="T22" fmla="*/ 71 w 679"/>
              <a:gd name="T23" fmla="*/ 514 h 710"/>
              <a:gd name="T24" fmla="*/ 97 w 679"/>
              <a:gd name="T25" fmla="*/ 316 h 710"/>
              <a:gd name="T26" fmla="*/ 7 w 679"/>
              <a:gd name="T27" fmla="*/ 147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79" h="710">
                <a:moveTo>
                  <a:pt x="7" y="147"/>
                </a:moveTo>
                <a:cubicBezTo>
                  <a:pt x="0" y="100"/>
                  <a:pt x="14" y="56"/>
                  <a:pt x="54" y="32"/>
                </a:cubicBezTo>
                <a:cubicBezTo>
                  <a:pt x="94" y="8"/>
                  <a:pt x="183" y="0"/>
                  <a:pt x="247" y="3"/>
                </a:cubicBezTo>
                <a:cubicBezTo>
                  <a:pt x="311" y="6"/>
                  <a:pt x="415" y="3"/>
                  <a:pt x="439" y="51"/>
                </a:cubicBezTo>
                <a:cubicBezTo>
                  <a:pt x="463" y="99"/>
                  <a:pt x="369" y="240"/>
                  <a:pt x="391" y="291"/>
                </a:cubicBezTo>
                <a:cubicBezTo>
                  <a:pt x="413" y="342"/>
                  <a:pt x="530" y="327"/>
                  <a:pt x="570" y="359"/>
                </a:cubicBezTo>
                <a:cubicBezTo>
                  <a:pt x="610" y="391"/>
                  <a:pt x="624" y="452"/>
                  <a:pt x="631" y="483"/>
                </a:cubicBezTo>
                <a:cubicBezTo>
                  <a:pt x="638" y="514"/>
                  <a:pt x="605" y="532"/>
                  <a:pt x="613" y="548"/>
                </a:cubicBezTo>
                <a:cubicBezTo>
                  <a:pt x="621" y="564"/>
                  <a:pt x="679" y="555"/>
                  <a:pt x="679" y="579"/>
                </a:cubicBezTo>
                <a:cubicBezTo>
                  <a:pt x="679" y="603"/>
                  <a:pt x="677" y="678"/>
                  <a:pt x="613" y="694"/>
                </a:cubicBezTo>
                <a:cubicBezTo>
                  <a:pt x="549" y="710"/>
                  <a:pt x="385" y="705"/>
                  <a:pt x="295" y="675"/>
                </a:cubicBezTo>
                <a:cubicBezTo>
                  <a:pt x="205" y="645"/>
                  <a:pt x="104" y="574"/>
                  <a:pt x="71" y="514"/>
                </a:cubicBezTo>
                <a:cubicBezTo>
                  <a:pt x="38" y="454"/>
                  <a:pt x="108" y="377"/>
                  <a:pt x="97" y="316"/>
                </a:cubicBezTo>
                <a:cubicBezTo>
                  <a:pt x="86" y="255"/>
                  <a:pt x="26" y="182"/>
                  <a:pt x="7" y="147"/>
                </a:cubicBezTo>
                <a:close/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EEB5-75F4-4E50-BB8C-883FADFB8413}" type="slidenum">
              <a:rPr lang="en-US"/>
              <a:pPr/>
              <a:t>90</a:t>
            </a:fld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219200" y="271463"/>
            <a:ext cx="6705600" cy="2895600"/>
          </a:xfrm>
          <a:noFill/>
          <a:ln w="76200" cmpd="tri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Some mature cells can de-differentiate to become meristematic once more!!!</a:t>
            </a:r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Primarily occurs in the indeterminate parts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Stems and roots</a:t>
            </a:r>
          </a:p>
          <a:p>
            <a:pPr>
              <a:lnSpc>
                <a:spcPct val="90000"/>
              </a:lnSpc>
            </a:pPr>
            <a:r>
              <a:rPr lang="en-US"/>
              <a:t>A process that very seldom occurs in other kingdoms</a:t>
            </a:r>
          </a:p>
          <a:p>
            <a:pPr>
              <a:lnSpc>
                <a:spcPct val="90000"/>
              </a:lnSpc>
            </a:pPr>
            <a:r>
              <a:rPr lang="en-US"/>
              <a:t>Allows stems and roots to repair damage and form branches and sprouts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B34E-F91A-4E6F-9AB5-F1B56FB7CFC2}" type="slidenum">
              <a:rPr lang="en-US"/>
              <a:pPr/>
              <a:t>91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/>
              <a:t>Not all stem and root cells can de-differentiate….</a:t>
            </a:r>
          </a:p>
          <a:p>
            <a:r>
              <a:rPr lang="en-US"/>
              <a:t>What would control this???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C7F62-5A8E-4BFD-A2C7-7972F94E60AE}" type="slidenum">
              <a:rPr lang="en-US"/>
              <a:pPr/>
              <a:t>92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all stem and root cells can de-differentiate…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What would control this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69D73-B9CE-4989-9B86-D0E001159DE1}" type="slidenum">
              <a:rPr lang="en-US"/>
              <a:pPr/>
              <a:t>93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7924800" cy="24685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Growth in Plants: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an irreversible increase in size due to metabolic processes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(processes that use ATP energy)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382963"/>
          </a:xfrm>
        </p:spPr>
        <p:txBody>
          <a:bodyPr/>
          <a:lstStyle/>
          <a:p>
            <a:r>
              <a:rPr lang="en-US"/>
              <a:t>Cell division produces new cells = function of meristem</a:t>
            </a:r>
          </a:p>
          <a:p>
            <a:r>
              <a:rPr lang="en-US">
                <a:solidFill>
                  <a:schemeClr val="bg2"/>
                </a:solidFill>
              </a:rPr>
              <a:t>Cell expansion increases the size of the new cells = up to 80% of size increase</a:t>
            </a:r>
          </a:p>
          <a:p>
            <a:r>
              <a:rPr lang="en-US">
                <a:solidFill>
                  <a:schemeClr val="bg2"/>
                </a:solidFill>
              </a:rPr>
              <a:t>Cell differentiation occurs during and after expansion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76CF-978F-428B-AFD9-3AC0F7EB487F}" type="slidenum">
              <a:rPr lang="en-US"/>
              <a:pPr/>
              <a:t>94</a:t>
            </a:fld>
            <a:endParaRPr lang="en-US"/>
          </a:p>
        </p:txBody>
      </p:sp>
      <p:sp>
        <p:nvSpPr>
          <p:cNvPr id="312322" name="Text Box 2"/>
          <p:cNvSpPr txBox="1">
            <a:spLocks noChangeArrowheads="1"/>
          </p:cNvSpPr>
          <p:nvPr/>
        </p:nvSpPr>
        <p:spPr bwMode="auto">
          <a:xfrm>
            <a:off x="1127125" y="2398713"/>
            <a:ext cx="6861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planes of cell division and the effect on morphogenesis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0" y="274638"/>
            <a:ext cx="91440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The plane of cell division contributes to morphogenesis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411F-4708-43CC-B62B-08E6E86991B1}" type="slidenum">
              <a:rPr lang="en-US"/>
              <a:pPr/>
              <a:t>95</a:t>
            </a:fld>
            <a:endParaRPr lang="en-US"/>
          </a:p>
        </p:txBody>
      </p:sp>
      <p:grpSp>
        <p:nvGrpSpPr>
          <p:cNvPr id="331789" name="Group 13"/>
          <p:cNvGrpSpPr>
            <a:grpSpLocks/>
          </p:cNvGrpSpPr>
          <p:nvPr/>
        </p:nvGrpSpPr>
        <p:grpSpPr bwMode="auto">
          <a:xfrm>
            <a:off x="1182688" y="4114800"/>
            <a:ext cx="6777037" cy="909638"/>
            <a:chOff x="1008" y="1872"/>
            <a:chExt cx="4269" cy="573"/>
          </a:xfrm>
        </p:grpSpPr>
        <p:sp>
          <p:nvSpPr>
            <p:cNvPr id="331781" name="AutoShape 5"/>
            <p:cNvSpPr>
              <a:spLocks noChangeArrowheads="1"/>
            </p:cNvSpPr>
            <p:nvPr/>
          </p:nvSpPr>
          <p:spPr bwMode="auto">
            <a:xfrm>
              <a:off x="10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2" name="AutoShape 6"/>
            <p:cNvSpPr>
              <a:spLocks noChangeArrowheads="1"/>
            </p:cNvSpPr>
            <p:nvPr/>
          </p:nvSpPr>
          <p:spPr bwMode="auto">
            <a:xfrm>
              <a:off x="153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3" name="AutoShape 7"/>
            <p:cNvSpPr>
              <a:spLocks noChangeArrowheads="1"/>
            </p:cNvSpPr>
            <p:nvPr/>
          </p:nvSpPr>
          <p:spPr bwMode="auto">
            <a:xfrm>
              <a:off x="201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4" name="AutoShape 8"/>
            <p:cNvSpPr>
              <a:spLocks noChangeArrowheads="1"/>
            </p:cNvSpPr>
            <p:nvPr/>
          </p:nvSpPr>
          <p:spPr bwMode="auto">
            <a:xfrm>
              <a:off x="2544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5" name="AutoShape 9"/>
            <p:cNvSpPr>
              <a:spLocks noChangeArrowheads="1"/>
            </p:cNvSpPr>
            <p:nvPr/>
          </p:nvSpPr>
          <p:spPr bwMode="auto">
            <a:xfrm>
              <a:off x="3072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6" name="AutoShape 10"/>
            <p:cNvSpPr>
              <a:spLocks noChangeArrowheads="1"/>
            </p:cNvSpPr>
            <p:nvPr/>
          </p:nvSpPr>
          <p:spPr bwMode="auto">
            <a:xfrm>
              <a:off x="360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7" name="AutoShape 11"/>
            <p:cNvSpPr>
              <a:spLocks noChangeArrowheads="1"/>
            </p:cNvSpPr>
            <p:nvPr/>
          </p:nvSpPr>
          <p:spPr bwMode="auto">
            <a:xfrm>
              <a:off x="408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88" name="AutoShape 12"/>
            <p:cNvSpPr>
              <a:spLocks noChangeArrowheads="1"/>
            </p:cNvSpPr>
            <p:nvPr/>
          </p:nvSpPr>
          <p:spPr bwMode="auto">
            <a:xfrm>
              <a:off x="46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1795" name="Group 19"/>
          <p:cNvGrpSpPr>
            <a:grpSpLocks/>
          </p:cNvGrpSpPr>
          <p:nvPr/>
        </p:nvGrpSpPr>
        <p:grpSpPr bwMode="auto">
          <a:xfrm>
            <a:off x="857250" y="676275"/>
            <a:ext cx="1062038" cy="1884363"/>
            <a:chOff x="1440" y="1152"/>
            <a:chExt cx="669" cy="1187"/>
          </a:xfrm>
        </p:grpSpPr>
        <p:sp>
          <p:nvSpPr>
            <p:cNvPr id="331792" name="AutoShape 16"/>
            <p:cNvSpPr>
              <a:spLocks noChangeArrowheads="1"/>
            </p:cNvSpPr>
            <p:nvPr/>
          </p:nvSpPr>
          <p:spPr bwMode="auto">
            <a:xfrm>
              <a:off x="1440" y="1440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794" name="AutoShape 18"/>
            <p:cNvSpPr>
              <a:spLocks noChangeArrowheads="1"/>
            </p:cNvSpPr>
            <p:nvPr/>
          </p:nvSpPr>
          <p:spPr bwMode="auto">
            <a:xfrm rot="5427806" flipH="1">
              <a:off x="1157" y="1673"/>
              <a:ext cx="1187" cy="145"/>
            </a:xfrm>
            <a:prstGeom prst="parallelogram">
              <a:avLst>
                <a:gd name="adj" fmla="val 204655"/>
              </a:avLst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1796" name="Text Box 20"/>
          <p:cNvSpPr txBox="1">
            <a:spLocks noChangeArrowheads="1"/>
          </p:cNvSpPr>
          <p:nvPr/>
        </p:nvSpPr>
        <p:spPr bwMode="auto">
          <a:xfrm>
            <a:off x="2571750" y="1085850"/>
            <a:ext cx="5883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Division in one plane results in files of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F2F5-6CAA-48CA-9DB7-987105871B3F}" type="slidenum">
              <a:rPr lang="en-US"/>
              <a:pPr/>
              <a:t>96</a:t>
            </a:fld>
            <a:endParaRPr lang="en-US"/>
          </a:p>
        </p:txBody>
      </p:sp>
      <p:grpSp>
        <p:nvGrpSpPr>
          <p:cNvPr id="334888" name="Group 40"/>
          <p:cNvGrpSpPr>
            <a:grpSpLocks/>
          </p:cNvGrpSpPr>
          <p:nvPr/>
        </p:nvGrpSpPr>
        <p:grpSpPr bwMode="auto">
          <a:xfrm>
            <a:off x="765175" y="3733800"/>
            <a:ext cx="7615238" cy="1600200"/>
            <a:chOff x="576" y="2784"/>
            <a:chExt cx="4797" cy="1008"/>
          </a:xfrm>
        </p:grpSpPr>
        <p:sp>
          <p:nvSpPr>
            <p:cNvPr id="334852" name="AutoShape 4"/>
            <p:cNvSpPr>
              <a:spLocks noChangeArrowheads="1"/>
            </p:cNvSpPr>
            <p:nvPr/>
          </p:nvSpPr>
          <p:spPr bwMode="auto">
            <a:xfrm>
              <a:off x="1008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3" name="AutoShape 5"/>
            <p:cNvSpPr>
              <a:spLocks noChangeArrowheads="1"/>
            </p:cNvSpPr>
            <p:nvPr/>
          </p:nvSpPr>
          <p:spPr bwMode="auto">
            <a:xfrm>
              <a:off x="86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4" name="AutoShape 6"/>
            <p:cNvSpPr>
              <a:spLocks noChangeArrowheads="1"/>
            </p:cNvSpPr>
            <p:nvPr/>
          </p:nvSpPr>
          <p:spPr bwMode="auto">
            <a:xfrm>
              <a:off x="1536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5" name="AutoShape 7"/>
            <p:cNvSpPr>
              <a:spLocks noChangeArrowheads="1"/>
            </p:cNvSpPr>
            <p:nvPr/>
          </p:nvSpPr>
          <p:spPr bwMode="auto">
            <a:xfrm>
              <a:off x="1392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6" name="AutoShape 8"/>
            <p:cNvSpPr>
              <a:spLocks noChangeArrowheads="1"/>
            </p:cNvSpPr>
            <p:nvPr/>
          </p:nvSpPr>
          <p:spPr bwMode="auto">
            <a:xfrm>
              <a:off x="2064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7" name="AutoShape 9"/>
            <p:cNvSpPr>
              <a:spLocks noChangeArrowheads="1"/>
            </p:cNvSpPr>
            <p:nvPr/>
          </p:nvSpPr>
          <p:spPr bwMode="auto">
            <a:xfrm>
              <a:off x="1920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8" name="AutoShape 10"/>
            <p:cNvSpPr>
              <a:spLocks noChangeArrowheads="1"/>
            </p:cNvSpPr>
            <p:nvPr/>
          </p:nvSpPr>
          <p:spPr bwMode="auto">
            <a:xfrm>
              <a:off x="2592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59" name="AutoShape 11"/>
            <p:cNvSpPr>
              <a:spLocks noChangeArrowheads="1"/>
            </p:cNvSpPr>
            <p:nvPr/>
          </p:nvSpPr>
          <p:spPr bwMode="auto">
            <a:xfrm>
              <a:off x="2448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1" name="AutoShape 13"/>
            <p:cNvSpPr>
              <a:spLocks noChangeArrowheads="1"/>
            </p:cNvSpPr>
            <p:nvPr/>
          </p:nvSpPr>
          <p:spPr bwMode="auto">
            <a:xfrm>
              <a:off x="3120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2" name="AutoShape 14"/>
            <p:cNvSpPr>
              <a:spLocks noChangeArrowheads="1"/>
            </p:cNvSpPr>
            <p:nvPr/>
          </p:nvSpPr>
          <p:spPr bwMode="auto">
            <a:xfrm>
              <a:off x="2976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3" name="AutoShape 15"/>
            <p:cNvSpPr>
              <a:spLocks noChangeArrowheads="1"/>
            </p:cNvSpPr>
            <p:nvPr/>
          </p:nvSpPr>
          <p:spPr bwMode="auto">
            <a:xfrm>
              <a:off x="3648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4" name="AutoShape 16"/>
            <p:cNvSpPr>
              <a:spLocks noChangeArrowheads="1"/>
            </p:cNvSpPr>
            <p:nvPr/>
          </p:nvSpPr>
          <p:spPr bwMode="auto">
            <a:xfrm>
              <a:off x="350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5" name="AutoShape 17"/>
            <p:cNvSpPr>
              <a:spLocks noChangeArrowheads="1"/>
            </p:cNvSpPr>
            <p:nvPr/>
          </p:nvSpPr>
          <p:spPr bwMode="auto">
            <a:xfrm>
              <a:off x="4176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6" name="AutoShape 18"/>
            <p:cNvSpPr>
              <a:spLocks noChangeArrowheads="1"/>
            </p:cNvSpPr>
            <p:nvPr/>
          </p:nvSpPr>
          <p:spPr bwMode="auto">
            <a:xfrm>
              <a:off x="4032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7" name="AutoShape 19"/>
            <p:cNvSpPr>
              <a:spLocks noChangeArrowheads="1"/>
            </p:cNvSpPr>
            <p:nvPr/>
          </p:nvSpPr>
          <p:spPr bwMode="auto">
            <a:xfrm>
              <a:off x="4704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8" name="AutoShape 20"/>
            <p:cNvSpPr>
              <a:spLocks noChangeArrowheads="1"/>
            </p:cNvSpPr>
            <p:nvPr/>
          </p:nvSpPr>
          <p:spPr bwMode="auto">
            <a:xfrm>
              <a:off x="4560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9" name="AutoShape 21"/>
            <p:cNvSpPr>
              <a:spLocks noChangeArrowheads="1"/>
            </p:cNvSpPr>
            <p:nvPr/>
          </p:nvSpPr>
          <p:spPr bwMode="auto">
            <a:xfrm>
              <a:off x="72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0" name="AutoShape 22"/>
            <p:cNvSpPr>
              <a:spLocks noChangeArrowheads="1"/>
            </p:cNvSpPr>
            <p:nvPr/>
          </p:nvSpPr>
          <p:spPr bwMode="auto">
            <a:xfrm>
              <a:off x="576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1" name="AutoShape 23"/>
            <p:cNvSpPr>
              <a:spLocks noChangeArrowheads="1"/>
            </p:cNvSpPr>
            <p:nvPr/>
          </p:nvSpPr>
          <p:spPr bwMode="auto">
            <a:xfrm>
              <a:off x="124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2" name="AutoShape 24"/>
            <p:cNvSpPr>
              <a:spLocks noChangeArrowheads="1"/>
            </p:cNvSpPr>
            <p:nvPr/>
          </p:nvSpPr>
          <p:spPr bwMode="auto">
            <a:xfrm>
              <a:off x="110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3" name="AutoShape 25"/>
            <p:cNvSpPr>
              <a:spLocks noChangeArrowheads="1"/>
            </p:cNvSpPr>
            <p:nvPr/>
          </p:nvSpPr>
          <p:spPr bwMode="auto">
            <a:xfrm>
              <a:off x="177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4" name="AutoShape 26"/>
            <p:cNvSpPr>
              <a:spLocks noChangeArrowheads="1"/>
            </p:cNvSpPr>
            <p:nvPr/>
          </p:nvSpPr>
          <p:spPr bwMode="auto">
            <a:xfrm>
              <a:off x="1632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5" name="AutoShape 27"/>
            <p:cNvSpPr>
              <a:spLocks noChangeArrowheads="1"/>
            </p:cNvSpPr>
            <p:nvPr/>
          </p:nvSpPr>
          <p:spPr bwMode="auto">
            <a:xfrm>
              <a:off x="2304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6" name="AutoShape 28"/>
            <p:cNvSpPr>
              <a:spLocks noChangeArrowheads="1"/>
            </p:cNvSpPr>
            <p:nvPr/>
          </p:nvSpPr>
          <p:spPr bwMode="auto">
            <a:xfrm>
              <a:off x="2160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7" name="AutoShape 29"/>
            <p:cNvSpPr>
              <a:spLocks noChangeArrowheads="1"/>
            </p:cNvSpPr>
            <p:nvPr/>
          </p:nvSpPr>
          <p:spPr bwMode="auto">
            <a:xfrm>
              <a:off x="2832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8" name="AutoShape 30"/>
            <p:cNvSpPr>
              <a:spLocks noChangeArrowheads="1"/>
            </p:cNvSpPr>
            <p:nvPr/>
          </p:nvSpPr>
          <p:spPr bwMode="auto">
            <a:xfrm>
              <a:off x="2688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79" name="AutoShape 31"/>
            <p:cNvSpPr>
              <a:spLocks noChangeArrowheads="1"/>
            </p:cNvSpPr>
            <p:nvPr/>
          </p:nvSpPr>
          <p:spPr bwMode="auto">
            <a:xfrm>
              <a:off x="336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0" name="AutoShape 32"/>
            <p:cNvSpPr>
              <a:spLocks noChangeArrowheads="1"/>
            </p:cNvSpPr>
            <p:nvPr/>
          </p:nvSpPr>
          <p:spPr bwMode="auto">
            <a:xfrm>
              <a:off x="3216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1" name="AutoShape 33"/>
            <p:cNvSpPr>
              <a:spLocks noChangeArrowheads="1"/>
            </p:cNvSpPr>
            <p:nvPr/>
          </p:nvSpPr>
          <p:spPr bwMode="auto">
            <a:xfrm>
              <a:off x="388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2" name="AutoShape 34"/>
            <p:cNvSpPr>
              <a:spLocks noChangeArrowheads="1"/>
            </p:cNvSpPr>
            <p:nvPr/>
          </p:nvSpPr>
          <p:spPr bwMode="auto">
            <a:xfrm>
              <a:off x="374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3" name="AutoShape 35"/>
            <p:cNvSpPr>
              <a:spLocks noChangeArrowheads="1"/>
            </p:cNvSpPr>
            <p:nvPr/>
          </p:nvSpPr>
          <p:spPr bwMode="auto">
            <a:xfrm>
              <a:off x="441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84" name="AutoShape 36"/>
            <p:cNvSpPr>
              <a:spLocks noChangeArrowheads="1"/>
            </p:cNvSpPr>
            <p:nvPr/>
          </p:nvSpPr>
          <p:spPr bwMode="auto">
            <a:xfrm>
              <a:off x="4272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4893" name="Text Box 45"/>
          <p:cNvSpPr txBox="1">
            <a:spLocks noChangeArrowheads="1"/>
          </p:cNvSpPr>
          <p:nvPr/>
        </p:nvSpPr>
        <p:spPr bwMode="auto">
          <a:xfrm>
            <a:off x="2562225" y="1085850"/>
            <a:ext cx="5883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Division in two planes results in sheets of cells</a:t>
            </a:r>
          </a:p>
        </p:txBody>
      </p:sp>
      <p:grpSp>
        <p:nvGrpSpPr>
          <p:cNvPr id="334896" name="Group 48"/>
          <p:cNvGrpSpPr>
            <a:grpSpLocks/>
          </p:cNvGrpSpPr>
          <p:nvPr/>
        </p:nvGrpSpPr>
        <p:grpSpPr bwMode="auto">
          <a:xfrm>
            <a:off x="866775" y="657225"/>
            <a:ext cx="1062038" cy="1884363"/>
            <a:chOff x="546" y="414"/>
            <a:chExt cx="669" cy="1187"/>
          </a:xfrm>
        </p:grpSpPr>
        <p:sp>
          <p:nvSpPr>
            <p:cNvPr id="334887" name="AutoShape 39"/>
            <p:cNvSpPr>
              <a:spLocks noChangeArrowheads="1"/>
            </p:cNvSpPr>
            <p:nvPr/>
          </p:nvSpPr>
          <p:spPr bwMode="auto">
            <a:xfrm>
              <a:off x="546" y="70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60" name="AutoShape 12"/>
            <p:cNvSpPr>
              <a:spLocks noChangeArrowheads="1"/>
            </p:cNvSpPr>
            <p:nvPr/>
          </p:nvSpPr>
          <p:spPr bwMode="auto">
            <a:xfrm rot="5427806" flipH="1">
              <a:off x="263" y="935"/>
              <a:ext cx="1187" cy="145"/>
            </a:xfrm>
            <a:prstGeom prst="parallelogram">
              <a:avLst>
                <a:gd name="adj" fmla="val 204655"/>
              </a:avLst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95" name="Rectangle 47"/>
            <p:cNvSpPr>
              <a:spLocks noChangeArrowheads="1"/>
            </p:cNvSpPr>
            <p:nvPr/>
          </p:nvSpPr>
          <p:spPr bwMode="auto">
            <a:xfrm>
              <a:off x="546" y="528"/>
              <a:ext cx="606" cy="912"/>
            </a:xfrm>
            <a:prstGeom prst="rect">
              <a:avLst/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7779-F79D-4FEF-8379-851C29E7F19A}" type="slidenum">
              <a:rPr lang="en-US"/>
              <a:pPr/>
              <a:t>97</a:t>
            </a:fld>
            <a:endParaRPr lang="en-US"/>
          </a:p>
        </p:txBody>
      </p:sp>
      <p:grpSp>
        <p:nvGrpSpPr>
          <p:cNvPr id="335984" name="Group 112"/>
          <p:cNvGrpSpPr>
            <a:grpSpLocks/>
          </p:cNvGrpSpPr>
          <p:nvPr/>
        </p:nvGrpSpPr>
        <p:grpSpPr bwMode="auto">
          <a:xfrm>
            <a:off x="333375" y="657225"/>
            <a:ext cx="2132013" cy="1884363"/>
            <a:chOff x="210" y="414"/>
            <a:chExt cx="1343" cy="1187"/>
          </a:xfrm>
        </p:grpSpPr>
        <p:sp>
          <p:nvSpPr>
            <p:cNvPr id="335908" name="AutoShape 36"/>
            <p:cNvSpPr>
              <a:spLocks noChangeArrowheads="1"/>
            </p:cNvSpPr>
            <p:nvPr/>
          </p:nvSpPr>
          <p:spPr bwMode="auto">
            <a:xfrm>
              <a:off x="546" y="70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09" name="AutoShape 37"/>
            <p:cNvSpPr>
              <a:spLocks noChangeArrowheads="1"/>
            </p:cNvSpPr>
            <p:nvPr/>
          </p:nvSpPr>
          <p:spPr bwMode="auto">
            <a:xfrm rot="21577062" flipH="1">
              <a:off x="210" y="947"/>
              <a:ext cx="1343" cy="187"/>
            </a:xfrm>
            <a:prstGeom prst="parallelogram">
              <a:avLst>
                <a:gd name="adj" fmla="val 179545"/>
              </a:avLst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10" name="AutoShape 38"/>
            <p:cNvSpPr>
              <a:spLocks noChangeArrowheads="1"/>
            </p:cNvSpPr>
            <p:nvPr/>
          </p:nvSpPr>
          <p:spPr bwMode="auto">
            <a:xfrm rot="5427806" flipH="1">
              <a:off x="263" y="935"/>
              <a:ext cx="1187" cy="145"/>
            </a:xfrm>
            <a:prstGeom prst="parallelogram">
              <a:avLst>
                <a:gd name="adj" fmla="val 204655"/>
              </a:avLst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13" name="Rectangle 41"/>
            <p:cNvSpPr>
              <a:spLocks noChangeArrowheads="1"/>
            </p:cNvSpPr>
            <p:nvPr/>
          </p:nvSpPr>
          <p:spPr bwMode="auto">
            <a:xfrm>
              <a:off x="546" y="528"/>
              <a:ext cx="606" cy="912"/>
            </a:xfrm>
            <a:prstGeom prst="rect">
              <a:avLst/>
            </a:prstGeom>
            <a:gradFill rotWithShape="1">
              <a:gsLst>
                <a:gs pos="0">
                  <a:srgbClr val="008000">
                    <a:alpha val="2000"/>
                  </a:srgbClr>
                </a:gs>
                <a:gs pos="50000">
                  <a:srgbClr val="008000">
                    <a:gamma/>
                    <a:shade val="46275"/>
                    <a:invGamma/>
                    <a:alpha val="31000"/>
                  </a:srgbClr>
                </a:gs>
                <a:gs pos="100000">
                  <a:srgbClr val="008000">
                    <a:alpha val="2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5980" name="Group 108"/>
          <p:cNvGrpSpPr>
            <a:grpSpLocks/>
          </p:cNvGrpSpPr>
          <p:nvPr/>
        </p:nvGrpSpPr>
        <p:grpSpPr bwMode="auto">
          <a:xfrm>
            <a:off x="762000" y="3048000"/>
            <a:ext cx="7618413" cy="2895600"/>
            <a:chOff x="480" y="1536"/>
            <a:chExt cx="4799" cy="1824"/>
          </a:xfrm>
        </p:grpSpPr>
        <p:grpSp>
          <p:nvGrpSpPr>
            <p:cNvPr id="335874" name="Group 2"/>
            <p:cNvGrpSpPr>
              <a:grpSpLocks/>
            </p:cNvGrpSpPr>
            <p:nvPr/>
          </p:nvGrpSpPr>
          <p:grpSpPr bwMode="auto">
            <a:xfrm>
              <a:off x="482" y="2352"/>
              <a:ext cx="4797" cy="1008"/>
              <a:chOff x="576" y="2784"/>
              <a:chExt cx="4797" cy="1008"/>
            </a:xfrm>
          </p:grpSpPr>
          <p:sp>
            <p:nvSpPr>
              <p:cNvPr id="335875" name="AutoShape 3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76" name="AutoShape 4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77" name="AutoShape 5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78" name="AutoShape 6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79" name="AutoShape 7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0" name="AutoShape 8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1" name="AutoShape 9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2" name="AutoShape 10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3" name="AutoShape 11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4" name="AutoShape 12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5" name="AutoShape 13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6" name="AutoShape 14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7" name="AutoShape 15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8" name="AutoShape 16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89" name="AutoShape 17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0" name="AutoShape 18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1" name="AutoShape 19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2" name="AutoShape 2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3" name="AutoShape 21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4" name="AutoShape 22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5" name="AutoShape 23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6" name="AutoShape 24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7" name="AutoShape 25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8" name="AutoShape 26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899" name="AutoShape 27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0" name="AutoShape 2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1" name="AutoShape 29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2" name="AutoShape 30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3" name="AutoShape 31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4" name="AutoShape 32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5" name="AutoShape 33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06" name="AutoShape 34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5914" name="Group 42"/>
            <p:cNvGrpSpPr>
              <a:grpSpLocks/>
            </p:cNvGrpSpPr>
            <p:nvPr/>
          </p:nvGrpSpPr>
          <p:grpSpPr bwMode="auto">
            <a:xfrm>
              <a:off x="480" y="1968"/>
              <a:ext cx="4797" cy="1008"/>
              <a:chOff x="576" y="2784"/>
              <a:chExt cx="4797" cy="1008"/>
            </a:xfrm>
          </p:grpSpPr>
          <p:sp>
            <p:nvSpPr>
              <p:cNvPr id="335915" name="AutoShape 43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16" name="AutoShape 44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17" name="AutoShape 45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18" name="AutoShape 46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19" name="AutoShape 47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0" name="AutoShape 48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1" name="AutoShape 49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2" name="AutoShape 50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3" name="AutoShape 51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4" name="AutoShape 52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5" name="AutoShape 53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6" name="AutoShape 54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7" name="AutoShape 55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8" name="AutoShape 56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29" name="AutoShape 57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0" name="AutoShape 58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1" name="AutoShape 59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2" name="AutoShape 60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3" name="AutoShape 61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4" name="AutoShape 62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5" name="AutoShape 63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6" name="AutoShape 64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7" name="AutoShape 65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8" name="AutoShape 66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39" name="AutoShape 67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0" name="AutoShape 68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1" name="AutoShape 69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2" name="AutoShape 70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3" name="AutoShape 71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4" name="AutoShape 72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5" name="AutoShape 73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6" name="AutoShape 74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5947" name="Group 75"/>
            <p:cNvGrpSpPr>
              <a:grpSpLocks/>
            </p:cNvGrpSpPr>
            <p:nvPr/>
          </p:nvGrpSpPr>
          <p:grpSpPr bwMode="auto">
            <a:xfrm>
              <a:off x="480" y="1536"/>
              <a:ext cx="4797" cy="1008"/>
              <a:chOff x="576" y="2784"/>
              <a:chExt cx="4797" cy="1008"/>
            </a:xfrm>
          </p:grpSpPr>
          <p:sp>
            <p:nvSpPr>
              <p:cNvPr id="335948" name="AutoShape 76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49" name="AutoShape 77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0" name="AutoShape 78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1" name="AutoShape 79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2" name="AutoShape 80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3" name="AutoShape 81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4" name="AutoShape 82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5" name="AutoShape 83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6" name="AutoShape 84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7" name="AutoShape 85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8" name="AutoShape 86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59" name="AutoShape 87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0" name="AutoShape 88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1" name="AutoShape 89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2" name="AutoShape 90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3" name="AutoShape 91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4" name="AutoShape 92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5" name="AutoShape 93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6" name="AutoShape 94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7" name="AutoShape 95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8" name="AutoShape 96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69" name="AutoShape 97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0" name="AutoShape 98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1" name="AutoShape 99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2" name="AutoShape 100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3" name="AutoShape 101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4" name="AutoShape 102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5" name="AutoShape 103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6" name="AutoShape 104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7" name="AutoShape 105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8" name="AutoShape 106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5979" name="AutoShape 107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5982" name="Text Box 110"/>
          <p:cNvSpPr txBox="1">
            <a:spLocks noChangeArrowheads="1"/>
          </p:cNvSpPr>
          <p:nvPr/>
        </p:nvSpPr>
        <p:spPr bwMode="auto">
          <a:xfrm>
            <a:off x="2552700" y="1085850"/>
            <a:ext cx="5883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Division in three planes results in 3-D masses of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1691-E401-496A-8E83-2C15E1006CCF}" type="slidenum">
              <a:rPr lang="en-US"/>
              <a:pPr/>
              <a:t>98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tissues are files of cells???</a:t>
            </a:r>
          </a:p>
          <a:p>
            <a:r>
              <a:rPr lang="en-US"/>
              <a:t>What tissues are sheets of cells???</a:t>
            </a:r>
          </a:p>
          <a:p>
            <a:r>
              <a:rPr lang="en-US"/>
              <a:t>What tissues are 3-D bulky???</a:t>
            </a:r>
          </a:p>
        </p:txBody>
      </p:sp>
      <p:grpSp>
        <p:nvGrpSpPr>
          <p:cNvPr id="313349" name="Group 5"/>
          <p:cNvGrpSpPr>
            <a:grpSpLocks/>
          </p:cNvGrpSpPr>
          <p:nvPr/>
        </p:nvGrpSpPr>
        <p:grpSpPr bwMode="auto">
          <a:xfrm>
            <a:off x="1905000" y="3397250"/>
            <a:ext cx="5334000" cy="457200"/>
            <a:chOff x="1008" y="1872"/>
            <a:chExt cx="4269" cy="573"/>
          </a:xfrm>
        </p:grpSpPr>
        <p:sp>
          <p:nvSpPr>
            <p:cNvPr id="313350" name="AutoShape 6"/>
            <p:cNvSpPr>
              <a:spLocks noChangeArrowheads="1"/>
            </p:cNvSpPr>
            <p:nvPr/>
          </p:nvSpPr>
          <p:spPr bwMode="auto">
            <a:xfrm>
              <a:off x="10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1" name="AutoShape 7"/>
            <p:cNvSpPr>
              <a:spLocks noChangeArrowheads="1"/>
            </p:cNvSpPr>
            <p:nvPr/>
          </p:nvSpPr>
          <p:spPr bwMode="auto">
            <a:xfrm>
              <a:off x="153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2" name="AutoShape 8"/>
            <p:cNvSpPr>
              <a:spLocks noChangeArrowheads="1"/>
            </p:cNvSpPr>
            <p:nvPr/>
          </p:nvSpPr>
          <p:spPr bwMode="auto">
            <a:xfrm>
              <a:off x="2016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3" name="AutoShape 9"/>
            <p:cNvSpPr>
              <a:spLocks noChangeArrowheads="1"/>
            </p:cNvSpPr>
            <p:nvPr/>
          </p:nvSpPr>
          <p:spPr bwMode="auto">
            <a:xfrm>
              <a:off x="2544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4" name="AutoShape 10"/>
            <p:cNvSpPr>
              <a:spLocks noChangeArrowheads="1"/>
            </p:cNvSpPr>
            <p:nvPr/>
          </p:nvSpPr>
          <p:spPr bwMode="auto">
            <a:xfrm>
              <a:off x="3072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5" name="AutoShape 11"/>
            <p:cNvSpPr>
              <a:spLocks noChangeArrowheads="1"/>
            </p:cNvSpPr>
            <p:nvPr/>
          </p:nvSpPr>
          <p:spPr bwMode="auto">
            <a:xfrm>
              <a:off x="360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6" name="AutoShape 12"/>
            <p:cNvSpPr>
              <a:spLocks noChangeArrowheads="1"/>
            </p:cNvSpPr>
            <p:nvPr/>
          </p:nvSpPr>
          <p:spPr bwMode="auto">
            <a:xfrm>
              <a:off x="4080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57" name="AutoShape 13"/>
            <p:cNvSpPr>
              <a:spLocks noChangeArrowheads="1"/>
            </p:cNvSpPr>
            <p:nvPr/>
          </p:nvSpPr>
          <p:spPr bwMode="auto">
            <a:xfrm>
              <a:off x="4608" y="18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358" name="Group 14"/>
          <p:cNvGrpSpPr>
            <a:grpSpLocks/>
          </p:cNvGrpSpPr>
          <p:nvPr/>
        </p:nvGrpSpPr>
        <p:grpSpPr bwMode="auto">
          <a:xfrm>
            <a:off x="1885950" y="4038600"/>
            <a:ext cx="5370513" cy="990600"/>
            <a:chOff x="576" y="2784"/>
            <a:chExt cx="4797" cy="1008"/>
          </a:xfrm>
        </p:grpSpPr>
        <p:sp>
          <p:nvSpPr>
            <p:cNvPr id="313359" name="AutoShape 15"/>
            <p:cNvSpPr>
              <a:spLocks noChangeArrowheads="1"/>
            </p:cNvSpPr>
            <p:nvPr/>
          </p:nvSpPr>
          <p:spPr bwMode="auto">
            <a:xfrm>
              <a:off x="1008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0" name="AutoShape 16"/>
            <p:cNvSpPr>
              <a:spLocks noChangeArrowheads="1"/>
            </p:cNvSpPr>
            <p:nvPr/>
          </p:nvSpPr>
          <p:spPr bwMode="auto">
            <a:xfrm>
              <a:off x="86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1" name="AutoShape 17"/>
            <p:cNvSpPr>
              <a:spLocks noChangeArrowheads="1"/>
            </p:cNvSpPr>
            <p:nvPr/>
          </p:nvSpPr>
          <p:spPr bwMode="auto">
            <a:xfrm>
              <a:off x="1536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2" name="AutoShape 18"/>
            <p:cNvSpPr>
              <a:spLocks noChangeArrowheads="1"/>
            </p:cNvSpPr>
            <p:nvPr/>
          </p:nvSpPr>
          <p:spPr bwMode="auto">
            <a:xfrm>
              <a:off x="1392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3" name="AutoShape 19"/>
            <p:cNvSpPr>
              <a:spLocks noChangeArrowheads="1"/>
            </p:cNvSpPr>
            <p:nvPr/>
          </p:nvSpPr>
          <p:spPr bwMode="auto">
            <a:xfrm>
              <a:off x="2064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4" name="AutoShape 20"/>
            <p:cNvSpPr>
              <a:spLocks noChangeArrowheads="1"/>
            </p:cNvSpPr>
            <p:nvPr/>
          </p:nvSpPr>
          <p:spPr bwMode="auto">
            <a:xfrm>
              <a:off x="1920" y="293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5" name="AutoShape 21"/>
            <p:cNvSpPr>
              <a:spLocks noChangeArrowheads="1"/>
            </p:cNvSpPr>
            <p:nvPr/>
          </p:nvSpPr>
          <p:spPr bwMode="auto">
            <a:xfrm>
              <a:off x="2592" y="2787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6" name="AutoShape 22"/>
            <p:cNvSpPr>
              <a:spLocks noChangeArrowheads="1"/>
            </p:cNvSpPr>
            <p:nvPr/>
          </p:nvSpPr>
          <p:spPr bwMode="auto">
            <a:xfrm>
              <a:off x="2448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7" name="AutoShape 23"/>
            <p:cNvSpPr>
              <a:spLocks noChangeArrowheads="1"/>
            </p:cNvSpPr>
            <p:nvPr/>
          </p:nvSpPr>
          <p:spPr bwMode="auto">
            <a:xfrm>
              <a:off x="3120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8" name="AutoShape 24"/>
            <p:cNvSpPr>
              <a:spLocks noChangeArrowheads="1"/>
            </p:cNvSpPr>
            <p:nvPr/>
          </p:nvSpPr>
          <p:spPr bwMode="auto">
            <a:xfrm>
              <a:off x="2976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69" name="AutoShape 25"/>
            <p:cNvSpPr>
              <a:spLocks noChangeArrowheads="1"/>
            </p:cNvSpPr>
            <p:nvPr/>
          </p:nvSpPr>
          <p:spPr bwMode="auto">
            <a:xfrm>
              <a:off x="3648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0" name="AutoShape 26"/>
            <p:cNvSpPr>
              <a:spLocks noChangeArrowheads="1"/>
            </p:cNvSpPr>
            <p:nvPr/>
          </p:nvSpPr>
          <p:spPr bwMode="auto">
            <a:xfrm>
              <a:off x="3504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1" name="AutoShape 27"/>
            <p:cNvSpPr>
              <a:spLocks noChangeArrowheads="1"/>
            </p:cNvSpPr>
            <p:nvPr/>
          </p:nvSpPr>
          <p:spPr bwMode="auto">
            <a:xfrm>
              <a:off x="4176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2" name="AutoShape 28"/>
            <p:cNvSpPr>
              <a:spLocks noChangeArrowheads="1"/>
            </p:cNvSpPr>
            <p:nvPr/>
          </p:nvSpPr>
          <p:spPr bwMode="auto">
            <a:xfrm>
              <a:off x="4032" y="2931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3" name="AutoShape 29"/>
            <p:cNvSpPr>
              <a:spLocks noChangeArrowheads="1"/>
            </p:cNvSpPr>
            <p:nvPr/>
          </p:nvSpPr>
          <p:spPr bwMode="auto">
            <a:xfrm>
              <a:off x="4704" y="2784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4" name="AutoShape 30"/>
            <p:cNvSpPr>
              <a:spLocks noChangeArrowheads="1"/>
            </p:cNvSpPr>
            <p:nvPr/>
          </p:nvSpPr>
          <p:spPr bwMode="auto">
            <a:xfrm>
              <a:off x="4560" y="2928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5" name="AutoShape 31"/>
            <p:cNvSpPr>
              <a:spLocks noChangeArrowheads="1"/>
            </p:cNvSpPr>
            <p:nvPr/>
          </p:nvSpPr>
          <p:spPr bwMode="auto">
            <a:xfrm>
              <a:off x="72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6" name="AutoShape 32"/>
            <p:cNvSpPr>
              <a:spLocks noChangeArrowheads="1"/>
            </p:cNvSpPr>
            <p:nvPr/>
          </p:nvSpPr>
          <p:spPr bwMode="auto">
            <a:xfrm>
              <a:off x="576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7" name="AutoShape 33"/>
            <p:cNvSpPr>
              <a:spLocks noChangeArrowheads="1"/>
            </p:cNvSpPr>
            <p:nvPr/>
          </p:nvSpPr>
          <p:spPr bwMode="auto">
            <a:xfrm>
              <a:off x="124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8" name="AutoShape 34"/>
            <p:cNvSpPr>
              <a:spLocks noChangeArrowheads="1"/>
            </p:cNvSpPr>
            <p:nvPr/>
          </p:nvSpPr>
          <p:spPr bwMode="auto">
            <a:xfrm>
              <a:off x="110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79" name="AutoShape 35"/>
            <p:cNvSpPr>
              <a:spLocks noChangeArrowheads="1"/>
            </p:cNvSpPr>
            <p:nvPr/>
          </p:nvSpPr>
          <p:spPr bwMode="auto">
            <a:xfrm>
              <a:off x="177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0" name="AutoShape 36"/>
            <p:cNvSpPr>
              <a:spLocks noChangeArrowheads="1"/>
            </p:cNvSpPr>
            <p:nvPr/>
          </p:nvSpPr>
          <p:spPr bwMode="auto">
            <a:xfrm>
              <a:off x="1632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1" name="AutoShape 37"/>
            <p:cNvSpPr>
              <a:spLocks noChangeArrowheads="1"/>
            </p:cNvSpPr>
            <p:nvPr/>
          </p:nvSpPr>
          <p:spPr bwMode="auto">
            <a:xfrm>
              <a:off x="2304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2" name="AutoShape 38"/>
            <p:cNvSpPr>
              <a:spLocks noChangeArrowheads="1"/>
            </p:cNvSpPr>
            <p:nvPr/>
          </p:nvSpPr>
          <p:spPr bwMode="auto">
            <a:xfrm>
              <a:off x="2160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3" name="AutoShape 39"/>
            <p:cNvSpPr>
              <a:spLocks noChangeArrowheads="1"/>
            </p:cNvSpPr>
            <p:nvPr/>
          </p:nvSpPr>
          <p:spPr bwMode="auto">
            <a:xfrm>
              <a:off x="2832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4" name="AutoShape 40"/>
            <p:cNvSpPr>
              <a:spLocks noChangeArrowheads="1"/>
            </p:cNvSpPr>
            <p:nvPr/>
          </p:nvSpPr>
          <p:spPr bwMode="auto">
            <a:xfrm>
              <a:off x="2688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5" name="AutoShape 41"/>
            <p:cNvSpPr>
              <a:spLocks noChangeArrowheads="1"/>
            </p:cNvSpPr>
            <p:nvPr/>
          </p:nvSpPr>
          <p:spPr bwMode="auto">
            <a:xfrm>
              <a:off x="3360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6" name="AutoShape 42"/>
            <p:cNvSpPr>
              <a:spLocks noChangeArrowheads="1"/>
            </p:cNvSpPr>
            <p:nvPr/>
          </p:nvSpPr>
          <p:spPr bwMode="auto">
            <a:xfrm>
              <a:off x="3216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7" name="AutoShape 43"/>
            <p:cNvSpPr>
              <a:spLocks noChangeArrowheads="1"/>
            </p:cNvSpPr>
            <p:nvPr/>
          </p:nvSpPr>
          <p:spPr bwMode="auto">
            <a:xfrm>
              <a:off x="3888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8" name="AutoShape 44"/>
            <p:cNvSpPr>
              <a:spLocks noChangeArrowheads="1"/>
            </p:cNvSpPr>
            <p:nvPr/>
          </p:nvSpPr>
          <p:spPr bwMode="auto">
            <a:xfrm>
              <a:off x="3744" y="3219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89" name="AutoShape 45"/>
            <p:cNvSpPr>
              <a:spLocks noChangeArrowheads="1"/>
            </p:cNvSpPr>
            <p:nvPr/>
          </p:nvSpPr>
          <p:spPr bwMode="auto">
            <a:xfrm>
              <a:off x="4416" y="3072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90" name="AutoShape 46"/>
            <p:cNvSpPr>
              <a:spLocks noChangeArrowheads="1"/>
            </p:cNvSpPr>
            <p:nvPr/>
          </p:nvSpPr>
          <p:spPr bwMode="auto">
            <a:xfrm>
              <a:off x="4272" y="3216"/>
              <a:ext cx="669" cy="573"/>
            </a:xfrm>
            <a:prstGeom prst="cube">
              <a:avLst>
                <a:gd name="adj" fmla="val 25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3391" name="Group 47"/>
          <p:cNvGrpSpPr>
            <a:grpSpLocks/>
          </p:cNvGrpSpPr>
          <p:nvPr/>
        </p:nvGrpSpPr>
        <p:grpSpPr bwMode="auto">
          <a:xfrm>
            <a:off x="2228850" y="5181600"/>
            <a:ext cx="4686300" cy="1600200"/>
            <a:chOff x="480" y="1536"/>
            <a:chExt cx="4799" cy="1824"/>
          </a:xfrm>
        </p:grpSpPr>
        <p:grpSp>
          <p:nvGrpSpPr>
            <p:cNvPr id="313392" name="Group 48"/>
            <p:cNvGrpSpPr>
              <a:grpSpLocks/>
            </p:cNvGrpSpPr>
            <p:nvPr/>
          </p:nvGrpSpPr>
          <p:grpSpPr bwMode="auto">
            <a:xfrm>
              <a:off x="482" y="2352"/>
              <a:ext cx="4797" cy="1008"/>
              <a:chOff x="576" y="2784"/>
              <a:chExt cx="4797" cy="1008"/>
            </a:xfrm>
          </p:grpSpPr>
          <p:sp>
            <p:nvSpPr>
              <p:cNvPr id="313393" name="AutoShape 49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4" name="AutoShape 50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5" name="AutoShape 51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6" name="AutoShape 52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7" name="AutoShape 53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8" name="AutoShape 54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99" name="AutoShape 55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0" name="AutoShape 56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1" name="AutoShape 57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2" name="AutoShape 58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3" name="AutoShape 59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4" name="AutoShape 60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5" name="AutoShape 61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6" name="AutoShape 62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7" name="AutoShape 63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8" name="AutoShape 64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09" name="AutoShape 65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0" name="AutoShape 66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1" name="AutoShape 67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2" name="AutoShape 68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3" name="AutoShape 69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4" name="AutoShape 70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5" name="AutoShape 71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6" name="AutoShape 72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7" name="AutoShape 73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8" name="AutoShape 74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19" name="AutoShape 75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0" name="AutoShape 76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1" name="AutoShape 77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2" name="AutoShape 78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3" name="AutoShape 79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4" name="AutoShape 80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425" name="Group 81"/>
            <p:cNvGrpSpPr>
              <a:grpSpLocks/>
            </p:cNvGrpSpPr>
            <p:nvPr/>
          </p:nvGrpSpPr>
          <p:grpSpPr bwMode="auto">
            <a:xfrm>
              <a:off x="480" y="1968"/>
              <a:ext cx="4797" cy="1008"/>
              <a:chOff x="576" y="2784"/>
              <a:chExt cx="4797" cy="1008"/>
            </a:xfrm>
          </p:grpSpPr>
          <p:sp>
            <p:nvSpPr>
              <p:cNvPr id="313426" name="AutoShape 82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7" name="AutoShape 83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8" name="AutoShape 84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29" name="AutoShape 85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0" name="AutoShape 86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1" name="AutoShape 87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2" name="AutoShape 88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3" name="AutoShape 89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4" name="AutoShape 90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5" name="AutoShape 91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6" name="AutoShape 92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7" name="AutoShape 93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8" name="AutoShape 94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39" name="AutoShape 95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0" name="AutoShape 96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1" name="AutoShape 97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2" name="AutoShape 98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3" name="AutoShape 99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4" name="AutoShape 100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5" name="AutoShape 101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6" name="AutoShape 102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7" name="AutoShape 103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8" name="AutoShape 104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49" name="AutoShape 105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0" name="AutoShape 106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1" name="AutoShape 107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2" name="AutoShape 108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3" name="AutoShape 109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4" name="AutoShape 110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5" name="AutoShape 111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6" name="AutoShape 112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57" name="AutoShape 113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458" name="Group 114"/>
            <p:cNvGrpSpPr>
              <a:grpSpLocks/>
            </p:cNvGrpSpPr>
            <p:nvPr/>
          </p:nvGrpSpPr>
          <p:grpSpPr bwMode="auto">
            <a:xfrm>
              <a:off x="480" y="1536"/>
              <a:ext cx="4797" cy="1008"/>
              <a:chOff x="576" y="2784"/>
              <a:chExt cx="4797" cy="1008"/>
            </a:xfrm>
          </p:grpSpPr>
          <p:sp>
            <p:nvSpPr>
              <p:cNvPr id="313459" name="AutoShape 115"/>
              <p:cNvSpPr>
                <a:spLocks noChangeArrowheads="1"/>
              </p:cNvSpPr>
              <p:nvPr/>
            </p:nvSpPr>
            <p:spPr bwMode="auto">
              <a:xfrm>
                <a:off x="1008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0" name="AutoShape 116"/>
              <p:cNvSpPr>
                <a:spLocks noChangeArrowheads="1"/>
              </p:cNvSpPr>
              <p:nvPr/>
            </p:nvSpPr>
            <p:spPr bwMode="auto">
              <a:xfrm>
                <a:off x="86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1" name="AutoShape 117"/>
              <p:cNvSpPr>
                <a:spLocks noChangeArrowheads="1"/>
              </p:cNvSpPr>
              <p:nvPr/>
            </p:nvSpPr>
            <p:spPr bwMode="auto">
              <a:xfrm>
                <a:off x="1536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2" name="AutoShape 118"/>
              <p:cNvSpPr>
                <a:spLocks noChangeArrowheads="1"/>
              </p:cNvSpPr>
              <p:nvPr/>
            </p:nvSpPr>
            <p:spPr bwMode="auto">
              <a:xfrm>
                <a:off x="1392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3" name="AutoShape 119"/>
              <p:cNvSpPr>
                <a:spLocks noChangeArrowheads="1"/>
              </p:cNvSpPr>
              <p:nvPr/>
            </p:nvSpPr>
            <p:spPr bwMode="auto">
              <a:xfrm>
                <a:off x="2064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4" name="AutoShape 120"/>
              <p:cNvSpPr>
                <a:spLocks noChangeArrowheads="1"/>
              </p:cNvSpPr>
              <p:nvPr/>
            </p:nvSpPr>
            <p:spPr bwMode="auto">
              <a:xfrm>
                <a:off x="1920" y="293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5" name="AutoShape 121"/>
              <p:cNvSpPr>
                <a:spLocks noChangeArrowheads="1"/>
              </p:cNvSpPr>
              <p:nvPr/>
            </p:nvSpPr>
            <p:spPr bwMode="auto">
              <a:xfrm>
                <a:off x="2592" y="2787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6" name="AutoShape 122"/>
              <p:cNvSpPr>
                <a:spLocks noChangeArrowheads="1"/>
              </p:cNvSpPr>
              <p:nvPr/>
            </p:nvSpPr>
            <p:spPr bwMode="auto">
              <a:xfrm>
                <a:off x="2448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7" name="AutoShape 123"/>
              <p:cNvSpPr>
                <a:spLocks noChangeArrowheads="1"/>
              </p:cNvSpPr>
              <p:nvPr/>
            </p:nvSpPr>
            <p:spPr bwMode="auto">
              <a:xfrm>
                <a:off x="3120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8" name="AutoShape 124"/>
              <p:cNvSpPr>
                <a:spLocks noChangeArrowheads="1"/>
              </p:cNvSpPr>
              <p:nvPr/>
            </p:nvSpPr>
            <p:spPr bwMode="auto">
              <a:xfrm>
                <a:off x="2976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69" name="AutoShape 125"/>
              <p:cNvSpPr>
                <a:spLocks noChangeArrowheads="1"/>
              </p:cNvSpPr>
              <p:nvPr/>
            </p:nvSpPr>
            <p:spPr bwMode="auto">
              <a:xfrm>
                <a:off x="3648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0" name="AutoShape 126"/>
              <p:cNvSpPr>
                <a:spLocks noChangeArrowheads="1"/>
              </p:cNvSpPr>
              <p:nvPr/>
            </p:nvSpPr>
            <p:spPr bwMode="auto">
              <a:xfrm>
                <a:off x="3504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1" name="AutoShape 127"/>
              <p:cNvSpPr>
                <a:spLocks noChangeArrowheads="1"/>
              </p:cNvSpPr>
              <p:nvPr/>
            </p:nvSpPr>
            <p:spPr bwMode="auto">
              <a:xfrm>
                <a:off x="4176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2" name="AutoShape 128"/>
              <p:cNvSpPr>
                <a:spLocks noChangeArrowheads="1"/>
              </p:cNvSpPr>
              <p:nvPr/>
            </p:nvSpPr>
            <p:spPr bwMode="auto">
              <a:xfrm>
                <a:off x="4032" y="2931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3" name="AutoShape 129"/>
              <p:cNvSpPr>
                <a:spLocks noChangeArrowheads="1"/>
              </p:cNvSpPr>
              <p:nvPr/>
            </p:nvSpPr>
            <p:spPr bwMode="auto">
              <a:xfrm>
                <a:off x="4704" y="2784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4" name="AutoShape 130"/>
              <p:cNvSpPr>
                <a:spLocks noChangeArrowheads="1"/>
              </p:cNvSpPr>
              <p:nvPr/>
            </p:nvSpPr>
            <p:spPr bwMode="auto">
              <a:xfrm>
                <a:off x="4560" y="2928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5" name="AutoShape 131"/>
              <p:cNvSpPr>
                <a:spLocks noChangeArrowheads="1"/>
              </p:cNvSpPr>
              <p:nvPr/>
            </p:nvSpPr>
            <p:spPr bwMode="auto">
              <a:xfrm>
                <a:off x="72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6" name="AutoShape 132"/>
              <p:cNvSpPr>
                <a:spLocks noChangeArrowheads="1"/>
              </p:cNvSpPr>
              <p:nvPr/>
            </p:nvSpPr>
            <p:spPr bwMode="auto">
              <a:xfrm>
                <a:off x="576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7" name="AutoShape 133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8" name="AutoShape 134"/>
              <p:cNvSpPr>
                <a:spLocks noChangeArrowheads="1"/>
              </p:cNvSpPr>
              <p:nvPr/>
            </p:nvSpPr>
            <p:spPr bwMode="auto">
              <a:xfrm>
                <a:off x="110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79" name="AutoShape 135"/>
              <p:cNvSpPr>
                <a:spLocks noChangeArrowheads="1"/>
              </p:cNvSpPr>
              <p:nvPr/>
            </p:nvSpPr>
            <p:spPr bwMode="auto">
              <a:xfrm>
                <a:off x="177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0" name="AutoShape 136"/>
              <p:cNvSpPr>
                <a:spLocks noChangeArrowheads="1"/>
              </p:cNvSpPr>
              <p:nvPr/>
            </p:nvSpPr>
            <p:spPr bwMode="auto">
              <a:xfrm>
                <a:off x="1632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1" name="AutoShape 137"/>
              <p:cNvSpPr>
                <a:spLocks noChangeArrowheads="1"/>
              </p:cNvSpPr>
              <p:nvPr/>
            </p:nvSpPr>
            <p:spPr bwMode="auto">
              <a:xfrm>
                <a:off x="2304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2" name="AutoShape 138"/>
              <p:cNvSpPr>
                <a:spLocks noChangeArrowheads="1"/>
              </p:cNvSpPr>
              <p:nvPr/>
            </p:nvSpPr>
            <p:spPr bwMode="auto">
              <a:xfrm>
                <a:off x="2160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3" name="AutoShape 139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4" name="AutoShape 140"/>
              <p:cNvSpPr>
                <a:spLocks noChangeArrowheads="1"/>
              </p:cNvSpPr>
              <p:nvPr/>
            </p:nvSpPr>
            <p:spPr bwMode="auto">
              <a:xfrm>
                <a:off x="2688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5" name="AutoShape 141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6" name="AutoShape 142"/>
              <p:cNvSpPr>
                <a:spLocks noChangeArrowheads="1"/>
              </p:cNvSpPr>
              <p:nvPr/>
            </p:nvSpPr>
            <p:spPr bwMode="auto">
              <a:xfrm>
                <a:off x="3216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7" name="AutoShape 143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8" name="AutoShape 144"/>
              <p:cNvSpPr>
                <a:spLocks noChangeArrowheads="1"/>
              </p:cNvSpPr>
              <p:nvPr/>
            </p:nvSpPr>
            <p:spPr bwMode="auto">
              <a:xfrm>
                <a:off x="3744" y="3219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89" name="AutoShape 145"/>
              <p:cNvSpPr>
                <a:spLocks noChangeArrowheads="1"/>
              </p:cNvSpPr>
              <p:nvPr/>
            </p:nvSpPr>
            <p:spPr bwMode="auto">
              <a:xfrm>
                <a:off x="4416" y="3072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90" name="AutoShape 146"/>
              <p:cNvSpPr>
                <a:spLocks noChangeArrowheads="1"/>
              </p:cNvSpPr>
              <p:nvPr/>
            </p:nvSpPr>
            <p:spPr bwMode="auto">
              <a:xfrm>
                <a:off x="4272" y="3216"/>
                <a:ext cx="669" cy="573"/>
              </a:xfrm>
              <a:prstGeom prst="cube">
                <a:avLst>
                  <a:gd name="adj" fmla="val 25000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7E41-C027-4BFF-992C-6378754D722F}" type="slidenum">
              <a:rPr lang="en-US"/>
              <a:pPr/>
              <a:t>99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tissues are files of cells???</a:t>
            </a:r>
          </a:p>
          <a:p>
            <a:r>
              <a:rPr lang="en-US" dirty="0" smtClean="0"/>
              <a:t>What </a:t>
            </a:r>
            <a:r>
              <a:rPr lang="en-US" dirty="0"/>
              <a:t>tissues are sheets of cells???</a:t>
            </a:r>
          </a:p>
          <a:p>
            <a:r>
              <a:rPr lang="en-US" dirty="0" smtClean="0"/>
              <a:t>What </a:t>
            </a:r>
            <a:r>
              <a:rPr lang="en-US" dirty="0"/>
              <a:t>tissues are 3-D bulky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7361</TotalTime>
  <Words>4133</Words>
  <Application>Microsoft Office PowerPoint</Application>
  <PresentationFormat>On-screen Show (4:3)</PresentationFormat>
  <Paragraphs>904</Paragraphs>
  <Slides>157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157</vt:i4>
      </vt:variant>
    </vt:vector>
  </HeadingPairs>
  <TitlesOfParts>
    <vt:vector size="158" baseType="lpstr">
      <vt:lpstr>Default Design</vt:lpstr>
      <vt:lpstr>Lecture #4 – Plant Structure, Growth And Development</vt:lpstr>
      <vt:lpstr>Key Concepts:</vt:lpstr>
      <vt:lpstr>PowerPoint Presentation</vt:lpstr>
      <vt:lpstr>Linnaeus’ Taxonomic Hierarchy</vt:lpstr>
      <vt:lpstr>Linnaeus’ Taxonomic Hierarchy</vt:lpstr>
      <vt:lpstr>PowerPoint Presentation</vt:lpstr>
      <vt:lpstr>PowerPoint Presentation</vt:lpstr>
      <vt:lpstr>The 5 kingdom system – developed in the 1960’s and used until recently</vt:lpstr>
      <vt:lpstr>Molecular data supports 3 domain classification scheme</vt:lpstr>
      <vt:lpstr>Classification is Dynamic!</vt:lpstr>
      <vt:lpstr>Current Taxonomic Hierarchy</vt:lpstr>
      <vt:lpstr>Why Plants?</vt:lpstr>
      <vt:lpstr>Why Plants?</vt:lpstr>
      <vt:lpstr>What makes a plant a plant???</vt:lpstr>
      <vt:lpstr>PowerPoint Presentation</vt:lpstr>
      <vt:lpstr>What makes a plant a plant???</vt:lpstr>
      <vt:lpstr>Plants were the first organisms to move onto land</vt:lpstr>
      <vt:lpstr>PowerPoint Presentation</vt:lpstr>
      <vt:lpstr>PowerPoint Presentation</vt:lpstr>
      <vt:lpstr>Angiosperms – the flowering plants: 90% of the Earth’s modern flora</vt:lpstr>
      <vt:lpstr>Basic Structure of the Plant Cell – what’s unique???</vt:lpstr>
      <vt:lpstr>Basic Structure of the Plant Cell</vt:lpstr>
      <vt:lpstr>Critical Thinking</vt:lpstr>
      <vt:lpstr>Critical Thinking</vt:lpstr>
      <vt:lpstr>Critical Thinking</vt:lpstr>
      <vt:lpstr>More on the cell wall:</vt:lpstr>
      <vt:lpstr>More on the cell wall:</vt:lpstr>
      <vt:lpstr>Five Major Plant Cell Types</vt:lpstr>
      <vt:lpstr>Parenchyma</vt:lpstr>
      <vt:lpstr>Collenchyma</vt:lpstr>
      <vt:lpstr>Collenchyma</vt:lpstr>
      <vt:lpstr>Sclerenchyma</vt:lpstr>
      <vt:lpstr>Sclerenchyma</vt:lpstr>
      <vt:lpstr>Collenchyma vs. Sclerenchyma</vt:lpstr>
      <vt:lpstr>Xylem Elements</vt:lpstr>
      <vt:lpstr>Critical Thinking</vt:lpstr>
      <vt:lpstr>Critical Thinking</vt:lpstr>
      <vt:lpstr>Phloem Elements</vt:lpstr>
      <vt:lpstr>Critical Thinking</vt:lpstr>
      <vt:lpstr>Critical Thinking</vt:lpstr>
      <vt:lpstr>Plants are Simple  Only Five Major Cell Types</vt:lpstr>
      <vt:lpstr>Hands On</vt:lpstr>
      <vt:lpstr>Five Major Plant Cell Types</vt:lpstr>
      <vt:lpstr>Tissue Systems</vt:lpstr>
      <vt:lpstr>Epidermis Tissue:</vt:lpstr>
      <vt:lpstr>Critical Thinking</vt:lpstr>
      <vt:lpstr>Critical Thinking</vt:lpstr>
      <vt:lpstr>Hands On</vt:lpstr>
      <vt:lpstr>Vascular Tissue:</vt:lpstr>
      <vt:lpstr>Critical Thinking</vt:lpstr>
      <vt:lpstr>Critical Thinking</vt:lpstr>
      <vt:lpstr>Hands On</vt:lpstr>
      <vt:lpstr>Ground Tissue:</vt:lpstr>
      <vt:lpstr>Hands On</vt:lpstr>
      <vt:lpstr>Critical Thinking</vt:lpstr>
      <vt:lpstr>Critical Thinking</vt:lpstr>
      <vt:lpstr>Meristem Tissue:</vt:lpstr>
      <vt:lpstr>Plants are Simple  Only Four Major Tissue Types</vt:lpstr>
      <vt:lpstr>Tissues Make Organs:</vt:lpstr>
      <vt:lpstr>Plant Organ Systems</vt:lpstr>
      <vt:lpstr>Hands On</vt:lpstr>
      <vt:lpstr>Modern molecular evidence indicates four classes of angiosperms</vt:lpstr>
      <vt:lpstr>Paleoherbs and Magnoliids comprise about 3% of angiosperms</vt:lpstr>
      <vt:lpstr>Modern evidence indicates 4 classes of angiosperms</vt:lpstr>
      <vt:lpstr>Monocots include grasses, sedges, iris, orchids, lilies, palms, etc…..</vt:lpstr>
      <vt:lpstr>Critical Thinking</vt:lpstr>
      <vt:lpstr>Critical Thinking</vt:lpstr>
      <vt:lpstr>Eudicots include 70+% of all angiosperms:</vt:lpstr>
      <vt:lpstr>Monocots vs. Eudicots</vt:lpstr>
      <vt:lpstr>Root System Tissue Organization</vt:lpstr>
      <vt:lpstr>Eudicot root – closeup</vt:lpstr>
      <vt:lpstr>Monocot root – closeup</vt:lpstr>
      <vt:lpstr>Critical Thinking</vt:lpstr>
      <vt:lpstr>Critical Thinking</vt:lpstr>
      <vt:lpstr>Stem System Tissue Organization</vt:lpstr>
      <vt:lpstr>Eudicot stem – closeup</vt:lpstr>
      <vt:lpstr>Monocot stem – closeup</vt:lpstr>
      <vt:lpstr>Wood forms from a meristem that links the vascular bundles:</vt:lpstr>
      <vt:lpstr>Stem System Tissue Organization</vt:lpstr>
      <vt:lpstr>Monocots, Palmetto Trees,  Ft. Moultrie and the SC State Flag</vt:lpstr>
      <vt:lpstr>Hands On</vt:lpstr>
      <vt:lpstr>Leaf Tissue Arrangement</vt:lpstr>
      <vt:lpstr>Leaf closeup</vt:lpstr>
      <vt:lpstr>Stomata – pores to allow for gas exchange and transpiration</vt:lpstr>
      <vt:lpstr>Hands On</vt:lpstr>
      <vt:lpstr>See, plants really are simple </vt:lpstr>
      <vt:lpstr>Plant Growth</vt:lpstr>
      <vt:lpstr>Meristem Tissues</vt:lpstr>
      <vt:lpstr>Not all plant parts have indeterminate growth patterns</vt:lpstr>
      <vt:lpstr>Some mature cells can de-differentiate to become meristematic once more!!!</vt:lpstr>
      <vt:lpstr>Critical Thinking</vt:lpstr>
      <vt:lpstr>Critical Thinking</vt:lpstr>
      <vt:lpstr>Growth in Plants: an irreversible increase in size due to metabolic processes (processes that use ATP energy)</vt:lpstr>
      <vt:lpstr>PowerPoint Presentation</vt:lpstr>
      <vt:lpstr>PowerPoint Presentation</vt:lpstr>
      <vt:lpstr>PowerPoint Presentation</vt:lpstr>
      <vt:lpstr>PowerPoint Presentation</vt:lpstr>
      <vt:lpstr>Critical Thinking</vt:lpstr>
      <vt:lpstr>Critical Thinking</vt:lpstr>
      <vt:lpstr>Hands On</vt:lpstr>
      <vt:lpstr>Growth in Plants: an irreversible increase in size due to metabolic processes (processes that use ATP energy)</vt:lpstr>
      <vt:lpstr>Auxin-mediated cell expansion</vt:lpstr>
      <vt:lpstr>The direction of cell expansion depends on cellulose orientation, and contributes to morphogenesis</vt:lpstr>
      <vt:lpstr>Growth in Plants: an irreversible increase in size due to metabolic processes (processes that use ATP energy)</vt:lpstr>
      <vt:lpstr>PowerPoint Presentation</vt:lpstr>
      <vt:lpstr>REVIEW: Growth in Plants: an irreversible increase in size due to metabolic processes (processes that use ATP energy)</vt:lpstr>
      <vt:lpstr>PowerPoint Presentation</vt:lpstr>
      <vt:lpstr>PowerPoint Presentation</vt:lpstr>
      <vt:lpstr>PowerPoint Presentation</vt:lpstr>
      <vt:lpstr>Root Cap</vt:lpstr>
      <vt:lpstr>PowerPoint Presentation</vt:lpstr>
      <vt:lpstr>Primary Growth in Roots</vt:lpstr>
      <vt:lpstr>Primary Growth in Roots</vt:lpstr>
      <vt:lpstr>Primary Growth in Roots</vt:lpstr>
      <vt:lpstr>Root Hairs</vt:lpstr>
      <vt:lpstr>Critical Thinking</vt:lpstr>
      <vt:lpstr>Critical Thinking</vt:lpstr>
      <vt:lpstr>Root Hairs</vt:lpstr>
      <vt:lpstr>PowerPoint Presentation</vt:lpstr>
      <vt:lpstr>Apical Meristems in Shoots</vt:lpstr>
      <vt:lpstr>Critical Thinking</vt:lpstr>
      <vt:lpstr>Critical Thinking</vt:lpstr>
      <vt:lpstr>PowerPoint Presentation</vt:lpstr>
      <vt:lpstr>Axillary Meristems in Shoots</vt:lpstr>
      <vt:lpstr>Primary Growth in Shoots</vt:lpstr>
      <vt:lpstr>PowerPoint Presentation</vt:lpstr>
      <vt:lpstr>PowerPoint Presentation</vt:lpstr>
      <vt:lpstr>Hands On</vt:lpstr>
      <vt:lpstr>PowerPoint Presentation</vt:lpstr>
      <vt:lpstr>PowerPoint Presentation</vt:lpstr>
      <vt:lpstr>Lateral Meristems = Cambiums</vt:lpstr>
      <vt:lpstr>PowerPoint Presentation</vt:lpstr>
      <vt:lpstr>Eudicot Stem – recall the arrangement of vascular bundles</vt:lpstr>
      <vt:lpstr>Eudicot Stem – recall the arrangement of vascular bundles</vt:lpstr>
      <vt:lpstr>Eudicot Stem – recall the arrangement of vascular bundles</vt:lpstr>
      <vt:lpstr>Secondary xylem and phloem form through cell division by the vascular cambium</vt:lpstr>
      <vt:lpstr>PowerPoint Presentation</vt:lpstr>
      <vt:lpstr>PowerPoint Presentation</vt:lpstr>
      <vt:lpstr>Secondary Xylem = Wood!</vt:lpstr>
      <vt:lpstr>Annual growth rings are accumulating rings of secondary xylem</vt:lpstr>
      <vt:lpstr>PowerPoint Presentation</vt:lpstr>
      <vt:lpstr>Critical Thinking</vt:lpstr>
      <vt:lpstr>Critical Thinking</vt:lpstr>
      <vt:lpstr>Bark</vt:lpstr>
      <vt:lpstr>Bark Formation</vt:lpstr>
      <vt:lpstr>Cork Cambium</vt:lpstr>
      <vt:lpstr>More on cork cambium</vt:lpstr>
      <vt:lpstr>More on cork cambium</vt:lpstr>
      <vt:lpstr>More on cork cambium</vt:lpstr>
      <vt:lpstr>More on cork cambium</vt:lpstr>
      <vt:lpstr>Critical Thinking</vt:lpstr>
      <vt:lpstr>Critical Thinking</vt:lpstr>
      <vt:lpstr>More on cork cambium</vt:lpstr>
      <vt:lpstr>More on cork cambium</vt:lpstr>
      <vt:lpstr>Stem Tissue Derivations and Fates:</vt:lpstr>
      <vt:lpstr>Review: Key Concepts:</vt:lpstr>
      <vt:lpstr>Hands On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Tissue systems</dc:title>
  <dc:creator>EverettJ</dc:creator>
  <cp:lastModifiedBy>Everett, Jean B</cp:lastModifiedBy>
  <cp:revision>787</cp:revision>
  <dcterms:created xsi:type="dcterms:W3CDTF">2003-10-02T02:49:46Z</dcterms:created>
  <dcterms:modified xsi:type="dcterms:W3CDTF">2011-07-10T15:17:30Z</dcterms:modified>
</cp:coreProperties>
</file>