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7"/>
  </p:notesMasterIdLst>
  <p:sldIdLst>
    <p:sldId id="308" r:id="rId2"/>
    <p:sldId id="330" r:id="rId3"/>
    <p:sldId id="329" r:id="rId4"/>
    <p:sldId id="331" r:id="rId5"/>
    <p:sldId id="366" r:id="rId6"/>
    <p:sldId id="365" r:id="rId7"/>
    <p:sldId id="334" r:id="rId8"/>
    <p:sldId id="340" r:id="rId9"/>
    <p:sldId id="368" r:id="rId10"/>
    <p:sldId id="367" r:id="rId11"/>
    <p:sldId id="339" r:id="rId12"/>
    <p:sldId id="341" r:id="rId13"/>
    <p:sldId id="342" r:id="rId14"/>
    <p:sldId id="369" r:id="rId15"/>
    <p:sldId id="396" r:id="rId16"/>
    <p:sldId id="343" r:id="rId17"/>
    <p:sldId id="363" r:id="rId18"/>
    <p:sldId id="370" r:id="rId19"/>
    <p:sldId id="344" r:id="rId20"/>
    <p:sldId id="345" r:id="rId21"/>
    <p:sldId id="371" r:id="rId22"/>
    <p:sldId id="373" r:id="rId23"/>
    <p:sldId id="374" r:id="rId24"/>
    <p:sldId id="375" r:id="rId25"/>
    <p:sldId id="347" r:id="rId26"/>
    <p:sldId id="377" r:id="rId27"/>
    <p:sldId id="393" r:id="rId28"/>
    <p:sldId id="394" r:id="rId29"/>
    <p:sldId id="282" r:id="rId30"/>
    <p:sldId id="283" r:id="rId31"/>
    <p:sldId id="350" r:id="rId32"/>
    <p:sldId id="379" r:id="rId33"/>
    <p:sldId id="307" r:id="rId34"/>
    <p:sldId id="380" r:id="rId35"/>
    <p:sldId id="398" r:id="rId36"/>
    <p:sldId id="351" r:id="rId37"/>
    <p:sldId id="352" r:id="rId38"/>
    <p:sldId id="378" r:id="rId39"/>
    <p:sldId id="353" r:id="rId40"/>
    <p:sldId id="381" r:id="rId41"/>
    <p:sldId id="382" r:id="rId42"/>
    <p:sldId id="395" r:id="rId43"/>
    <p:sldId id="354" r:id="rId44"/>
    <p:sldId id="309" r:id="rId45"/>
    <p:sldId id="285" r:id="rId46"/>
    <p:sldId id="384" r:id="rId47"/>
    <p:sldId id="383" r:id="rId48"/>
    <p:sldId id="355" r:id="rId49"/>
    <p:sldId id="337" r:id="rId50"/>
    <p:sldId id="310" r:id="rId51"/>
    <p:sldId id="325" r:id="rId52"/>
    <p:sldId id="360" r:id="rId53"/>
    <p:sldId id="356" r:id="rId54"/>
    <p:sldId id="327" r:id="rId55"/>
    <p:sldId id="328" r:id="rId56"/>
    <p:sldId id="338" r:id="rId57"/>
    <p:sldId id="315" r:id="rId58"/>
    <p:sldId id="385" r:id="rId59"/>
    <p:sldId id="386" r:id="rId60"/>
    <p:sldId id="317" r:id="rId61"/>
    <p:sldId id="318" r:id="rId62"/>
    <p:sldId id="389" r:id="rId63"/>
    <p:sldId id="357" r:id="rId64"/>
    <p:sldId id="319" r:id="rId65"/>
    <p:sldId id="390" r:id="rId66"/>
    <p:sldId id="387" r:id="rId67"/>
    <p:sldId id="388" r:id="rId68"/>
    <p:sldId id="358" r:id="rId69"/>
    <p:sldId id="320" r:id="rId70"/>
    <p:sldId id="392" r:id="rId71"/>
    <p:sldId id="391" r:id="rId72"/>
    <p:sldId id="359" r:id="rId73"/>
    <p:sldId id="323" r:id="rId74"/>
    <p:sldId id="364" r:id="rId75"/>
    <p:sldId id="399" r:id="rId7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E967"/>
    <a:srgbClr val="FFFF66"/>
    <a:srgbClr val="00FF00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56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4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002D32-2184-4A3E-BB4B-22879F2A8C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105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D36B2C-D612-4356-858B-3AB37B73E1A0}" type="slidenum">
              <a:rPr lang="en-US"/>
              <a:pPr/>
              <a:t>12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Reproductive barriers are the essence of speciation.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A1375-C131-4758-8D23-B3DD227A5182}" type="slidenum">
              <a:rPr lang="en-US"/>
              <a:pPr/>
              <a:t>19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Gene flow is interrupted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836B6D-31D1-4AD0-A3B8-9DB71AC8F625}" type="slidenum">
              <a:rPr lang="en-US"/>
              <a:pPr/>
              <a:t>25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 gene flow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4F6F4E-4B00-4BF7-8E50-782361C227C4}" type="slidenum">
              <a:rPr lang="en-US"/>
              <a:pPr/>
              <a:t>36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Interesting form of speciation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4D1430-69DB-49AA-8ECF-26EED7FCC23E}" type="slidenum">
              <a:rPr lang="en-US"/>
              <a:pPr/>
              <a:t>38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Endemism also common in odd, isolated habitats – serpentine, etc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A0983-0798-4820-A5D3-7C65BF7A5895}" type="slidenum">
              <a:rPr lang="en-US"/>
              <a:pPr/>
              <a:t>48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Flexibility characterizes good scientific systems!!!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5B064-E5AC-4B0A-B963-248DAF0B27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30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6837B-43AF-4185-9267-9A84825289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42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527D7-FF7E-4518-A5FE-08E9791BE0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5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36AB27-3B7D-4BF3-803F-ECB6CC0AFC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79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F2FFC-E326-4772-ABE9-2639BCD4DF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8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87504-A8B4-4D43-9A2E-18342F8604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3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FF92C-0EAB-4B90-AA35-585F958DD2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45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FCC7E-D0B5-4210-B3FD-CDD1AA8944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30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E2ADE-C6D4-4B09-B169-ABBDDC90DD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4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A69BF-A90C-4ED9-8169-18D4C44ACD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951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557FB-2BDD-47A4-A950-9FECAD62F8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84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48632-6EE7-420B-B1FF-EB2ABE3C12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31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DE83DCF-55E7-4892-945C-2E610DFCFC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2ABA-26E9-454C-8165-FAC115A0794B}" type="slidenum">
              <a:rPr lang="en-US"/>
              <a:pPr/>
              <a:t>1</a:t>
            </a:fld>
            <a:endParaRPr lang="en-US"/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#3 – Origin of Species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43200" y="2895600"/>
            <a:ext cx="3236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Cartoon – gentleman and ape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4105-E35D-4378-8487-692FA6204EAB}" type="slidenum">
              <a:rPr lang="en-US"/>
              <a:pPr/>
              <a:t>10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325562"/>
          </a:xfrm>
        </p:spPr>
        <p:txBody>
          <a:bodyPr/>
          <a:lstStyle/>
          <a:p>
            <a:r>
              <a:rPr lang="en-US" sz="4000">
                <a:solidFill>
                  <a:schemeClr val="accent2"/>
                </a:solidFill>
              </a:rPr>
              <a:t>Critical Thinking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Morphological species are defined by differences in form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/>
              <a:t>Individuals with the same morphology and/or anatomy are considered the same species</a:t>
            </a:r>
          </a:p>
          <a:p>
            <a:pPr>
              <a:lnSpc>
                <a:spcPct val="90000"/>
              </a:lnSpc>
            </a:pPr>
            <a:r>
              <a:rPr lang="en-US" dirty="0"/>
              <a:t>Definition doesn't always </a:t>
            </a:r>
            <a:r>
              <a:rPr lang="en-US" dirty="0" smtClean="0"/>
              <a:t>work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4927-7B41-43E8-B8DE-31AB3DDDD810}" type="slidenum">
              <a:rPr lang="en-US"/>
              <a:pPr/>
              <a:t>11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325562"/>
          </a:xfrm>
        </p:spPr>
        <p:txBody>
          <a:bodyPr/>
          <a:lstStyle/>
          <a:p>
            <a:r>
              <a:rPr lang="en-US" sz="4000"/>
              <a:t>Phylogenetic species – the new standard for separating species???</a:t>
            </a:r>
            <a:endParaRPr lang="en-US" sz="280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Species are defined based on evolutionary history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Species defined by the smallest monophyletic group in an evolutionary tree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Monophyletic = lineage is derived from a common ancestor</a:t>
            </a:r>
          </a:p>
          <a:p>
            <a:pPr>
              <a:lnSpc>
                <a:spcPct val="90000"/>
              </a:lnSpc>
            </a:pPr>
            <a:r>
              <a:rPr lang="en-US"/>
              <a:t>Definition doesn't always work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Don’t have good phylogenies for all species or groups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Also, imperfect agreement on interpretations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714F-BCD6-4450-8649-F99F285A5B4D}" type="slidenum">
              <a:rPr lang="en-US"/>
              <a:pPr/>
              <a:t>12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/>
          <a:lstStyle/>
          <a:p>
            <a:r>
              <a:rPr lang="en-US" sz="4000"/>
              <a:t>Development And Maintenance Of Reproductive Isolation: the essence of speciation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53000"/>
            <a:ext cx="8229600" cy="1752600"/>
          </a:xfrm>
        </p:spPr>
        <p:txBody>
          <a:bodyPr/>
          <a:lstStyle/>
          <a:p>
            <a:r>
              <a:rPr lang="en-US"/>
              <a:t>What constitutes a barrier to reproduction?</a:t>
            </a:r>
          </a:p>
          <a:p>
            <a:r>
              <a:rPr lang="en-US"/>
              <a:t>How do reproductive barriers develop?</a:t>
            </a:r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571500" y="2514600"/>
            <a:ext cx="8001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200" b="1">
                <a:solidFill>
                  <a:schemeClr val="accent2"/>
                </a:solidFill>
              </a:rPr>
              <a:t>It is generally accepted that natural reproductive isolation defines and preserves separate species in sexually reproducing organisms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D993-CF1D-4D42-B51A-ED1746A16CC1}" type="slidenum">
              <a:rPr lang="en-US"/>
              <a:pPr/>
              <a:t>13</a:t>
            </a:fld>
            <a:endParaRPr lang="en-US"/>
          </a:p>
        </p:txBody>
      </p:sp>
      <p:sp>
        <p:nvSpPr>
          <p:cNvPr id="196614" name="Text Box 6"/>
          <p:cNvSpPr txBox="1">
            <a:spLocks noChangeArrowheads="1"/>
          </p:cNvSpPr>
          <p:nvPr/>
        </p:nvSpPr>
        <p:spPr bwMode="auto">
          <a:xfrm>
            <a:off x="4937125" y="4151313"/>
            <a:ext cx="35210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Image – blue-footed boobies mating behavior</a:t>
            </a:r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Pre-zygotic Barriers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r>
              <a:rPr lang="en-US" sz="2800"/>
              <a:t>Remember, the zygote is the fertilized egg cell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The first cell of the new offspring</a:t>
            </a:r>
          </a:p>
          <a:p>
            <a:r>
              <a:rPr lang="en-US" sz="2800"/>
              <a:t>Pre-zygotic barriers prevent the formation of the zygote</a:t>
            </a:r>
          </a:p>
          <a:p>
            <a:r>
              <a:rPr lang="en-US" sz="2800"/>
              <a:t>Natural, evolved incompatibilities prevent successful fertilization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Habitat isolation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Behavioral isolation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Temporal isolation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Structural isolation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Chemical isolation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F20A-FF63-4148-9479-A93FD81A26F0}" type="slidenum">
              <a:rPr lang="en-US"/>
              <a:pPr/>
              <a:t>14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/>
              <a:t>Natural, evolved incompatibilities prevent successful fertilization</a:t>
            </a:r>
          </a:p>
          <a:p>
            <a:r>
              <a:rPr lang="en-US"/>
              <a:t>Think of some examples of: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Habitat isolation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Behavioral isolation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Temporal isolation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Structural isolation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Chemical isolation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27C3-9363-450A-A749-825A2E2DB04C}" type="slidenum">
              <a:rPr lang="en-US"/>
              <a:pPr/>
              <a:t>15</a:t>
            </a:fld>
            <a:endParaRPr lang="en-US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Habitat isolation</a:t>
            </a:r>
            <a:r>
              <a:rPr lang="en-US" dirty="0">
                <a:solidFill>
                  <a:srgbClr val="000099"/>
                </a:solidFill>
              </a:rPr>
              <a:t> </a:t>
            </a:r>
            <a:endParaRPr lang="en-US" dirty="0" smtClean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Behavioral </a:t>
            </a:r>
            <a:r>
              <a:rPr lang="en-US" dirty="0"/>
              <a:t>isolation</a:t>
            </a:r>
            <a:r>
              <a:rPr lang="en-US" dirty="0">
                <a:solidFill>
                  <a:srgbClr val="000099"/>
                </a:solidFill>
              </a:rPr>
              <a:t> </a:t>
            </a:r>
            <a:endParaRPr lang="en-US" dirty="0" smtClean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Temporal </a:t>
            </a:r>
            <a:r>
              <a:rPr lang="en-US" dirty="0"/>
              <a:t>isolation</a:t>
            </a:r>
            <a:r>
              <a:rPr lang="en-US" dirty="0">
                <a:solidFill>
                  <a:srgbClr val="000099"/>
                </a:solidFill>
              </a:rPr>
              <a:t> </a:t>
            </a:r>
            <a:endParaRPr lang="en-US" dirty="0" smtClean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Structural </a:t>
            </a:r>
            <a:r>
              <a:rPr lang="en-US" dirty="0"/>
              <a:t>isolation</a:t>
            </a:r>
            <a:r>
              <a:rPr lang="en-US" dirty="0">
                <a:solidFill>
                  <a:srgbClr val="000099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Chemical isolation</a:t>
            </a:r>
            <a:endParaRPr lang="en-US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6CE3-5099-4289-B0C8-0DA24212DC66}" type="slidenum">
              <a:rPr lang="en-US"/>
              <a:pPr/>
              <a:t>16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Post-zygotic Barriers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257800"/>
          </a:xfrm>
        </p:spPr>
        <p:txBody>
          <a:bodyPr/>
          <a:lstStyle/>
          <a:p>
            <a:r>
              <a:rPr lang="en-US" sz="2800"/>
              <a:t>Post-zygotic barriers prevent successful development of offspring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Hybrids don’t develop properly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Hybrids don’t reach sexual maturity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Hybrids don’t produce viable gametes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Hybrid lineages fail over time</a:t>
            </a:r>
          </a:p>
          <a:p>
            <a:r>
              <a:rPr lang="en-US" sz="2800"/>
              <a:t>Natural genetic incompatibilities prevent successful long-term reproduction</a:t>
            </a:r>
          </a:p>
        </p:txBody>
      </p:sp>
      <p:pic>
        <p:nvPicPr>
          <p:cNvPr id="197637" name="Picture 5" descr="MCAN01619_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905250"/>
            <a:ext cx="396240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7638" name="Text Box 6"/>
          <p:cNvSpPr txBox="1">
            <a:spLocks noChangeArrowheads="1"/>
          </p:cNvSpPr>
          <p:nvPr/>
        </p:nvSpPr>
        <p:spPr bwMode="auto">
          <a:xfrm>
            <a:off x="990600" y="5273675"/>
            <a:ext cx="3810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chemeClr val="accent2"/>
                </a:solidFill>
              </a:rPr>
              <a:t>Horse x Donkey = robust but sterile Mule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74A53-F149-483E-9EEA-E6EF5F829D42}" type="slidenum">
              <a:rPr lang="en-US"/>
              <a:pPr/>
              <a:t>17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27332" name="Text Box 4"/>
          <p:cNvSpPr txBox="1">
            <a:spLocks noChangeArrowheads="1"/>
          </p:cNvSpPr>
          <p:nvPr/>
        </p:nvSpPr>
        <p:spPr bwMode="auto">
          <a:xfrm>
            <a:off x="914400" y="2057400"/>
            <a:ext cx="73152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sz="2800"/>
          </a:p>
          <a:p>
            <a:pPr lvl="1">
              <a:buFontTx/>
              <a:buAutoNum type="alphaLcPeriod"/>
            </a:pPr>
            <a:r>
              <a:rPr lang="en-US" sz="2800"/>
              <a:t>its ability to reproduce.</a:t>
            </a:r>
          </a:p>
          <a:p>
            <a:pPr lvl="1">
              <a:buFontTx/>
              <a:buAutoNum type="alphaLcPeriod"/>
            </a:pPr>
            <a:r>
              <a:rPr lang="en-US" sz="2800"/>
              <a:t>how long it lives.</a:t>
            </a:r>
          </a:p>
          <a:p>
            <a:pPr lvl="1">
              <a:buFontTx/>
              <a:buAutoNum type="alphaLcPeriod"/>
            </a:pPr>
            <a:r>
              <a:rPr lang="en-US" sz="2800"/>
              <a:t>the number of mates it attracts.</a:t>
            </a:r>
          </a:p>
          <a:p>
            <a:pPr lvl="1">
              <a:buFontTx/>
              <a:buAutoNum type="alphaLcPeriod"/>
            </a:pPr>
            <a:r>
              <a:rPr lang="en-US" sz="2800"/>
              <a:t>the number of its offspring that survive to reproduce.</a:t>
            </a:r>
          </a:p>
          <a:p>
            <a:pPr lvl="1">
              <a:buFontTx/>
              <a:buAutoNum type="alphaLcPeriod"/>
            </a:pPr>
            <a:r>
              <a:rPr lang="en-US" sz="2800"/>
              <a:t>its physical strength.</a:t>
            </a:r>
          </a:p>
        </p:txBody>
      </p:sp>
      <p:sp>
        <p:nvSpPr>
          <p:cNvPr id="227335" name="Text Box 7"/>
          <p:cNvSpPr txBox="1">
            <a:spLocks noChangeArrowheads="1"/>
          </p:cNvSpPr>
          <p:nvPr/>
        </p:nvSpPr>
        <p:spPr bwMode="auto">
          <a:xfrm>
            <a:off x="914400" y="1447800"/>
            <a:ext cx="7315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/>
              <a:t>The Darwinian fitness of an individual is measured by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D036-92CA-4A43-A074-BE14F817FDDA}" type="slidenum">
              <a:rPr lang="en-US"/>
              <a:pPr/>
              <a:t>18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5523" name="Text Box 3"/>
          <p:cNvSpPr txBox="1">
            <a:spLocks noChangeArrowheads="1"/>
          </p:cNvSpPr>
          <p:nvPr/>
        </p:nvSpPr>
        <p:spPr bwMode="auto">
          <a:xfrm>
            <a:off x="914400" y="2057400"/>
            <a:ext cx="73152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sz="2800" dirty="0"/>
          </a:p>
          <a:p>
            <a:pPr lvl="1">
              <a:buFontTx/>
              <a:buAutoNum type="alphaLcPeriod"/>
            </a:pPr>
            <a:r>
              <a:rPr lang="en-US" sz="2800" dirty="0"/>
              <a:t>its ability to reproduce.</a:t>
            </a:r>
          </a:p>
          <a:p>
            <a:pPr lvl="1">
              <a:buFontTx/>
              <a:buAutoNum type="alphaLcPeriod"/>
            </a:pPr>
            <a:r>
              <a:rPr lang="en-US" sz="2800" dirty="0"/>
              <a:t>how long it lives.</a:t>
            </a:r>
          </a:p>
          <a:p>
            <a:pPr lvl="1">
              <a:buFontTx/>
              <a:buAutoNum type="alphaLcPeriod"/>
            </a:pPr>
            <a:r>
              <a:rPr lang="en-US" sz="2800" dirty="0"/>
              <a:t>the number of mates it attracts.</a:t>
            </a:r>
          </a:p>
          <a:p>
            <a:pPr lvl="1">
              <a:buFontTx/>
              <a:buAutoNum type="alphaLcPeriod"/>
            </a:pPr>
            <a:r>
              <a:rPr lang="en-US" sz="2800" dirty="0"/>
              <a:t>the number of its offspring that survive to reproduce.</a:t>
            </a:r>
          </a:p>
          <a:p>
            <a:pPr lvl="1">
              <a:buFontTx/>
              <a:buAutoNum type="alphaLcPeriod"/>
            </a:pPr>
            <a:r>
              <a:rPr lang="en-US" sz="2800" dirty="0"/>
              <a:t>its physical strength.</a:t>
            </a:r>
          </a:p>
        </p:txBody>
      </p:sp>
      <p:sp>
        <p:nvSpPr>
          <p:cNvPr id="235524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7315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/>
              <a:t>The Darwinian fitness of an individual is measured by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1EA39-CB05-461D-B0AB-58538F036A74}" type="slidenum">
              <a:rPr lang="en-US"/>
              <a:pPr/>
              <a:t>19</a:t>
            </a:fld>
            <a:endParaRPr lang="en-US"/>
          </a:p>
        </p:txBody>
      </p:sp>
      <p:sp>
        <p:nvSpPr>
          <p:cNvPr id="198663" name="Text Box 7"/>
          <p:cNvSpPr txBox="1">
            <a:spLocks noChangeArrowheads="1"/>
          </p:cNvSpPr>
          <p:nvPr/>
        </p:nvSpPr>
        <p:spPr bwMode="auto">
          <a:xfrm>
            <a:off x="2041525" y="3694113"/>
            <a:ext cx="5654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different species of fish in separated ponds</a:t>
            </a:r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763000" cy="1782762"/>
          </a:xfrm>
        </p:spPr>
        <p:txBody>
          <a:bodyPr/>
          <a:lstStyle/>
          <a:p>
            <a:r>
              <a:rPr lang="en-US" sz="4000"/>
              <a:t>Patterns of Speciation</a:t>
            </a:r>
            <a:br>
              <a:rPr lang="en-US" sz="4000"/>
            </a:br>
            <a:r>
              <a:rPr lang="en-US" sz="2800"/>
              <a:t>Barriers result from separations </a:t>
            </a:r>
            <a:r>
              <a:rPr lang="en-US" sz="2800">
                <a:sym typeface="Wingdings" pitchFamily="2" charset="2"/>
              </a:rPr>
              <a:t>that persist long enough that eventually</a:t>
            </a:r>
            <a:r>
              <a:rPr lang="en-US" sz="2800"/>
              <a:t> new species have developed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A7FB-CD8C-4926-B447-1A181265925D}" type="slidenum">
              <a:rPr lang="en-US"/>
              <a:pPr/>
              <a:t>2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Key Concepts: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Species concepts</a:t>
            </a:r>
          </a:p>
          <a:p>
            <a:r>
              <a:rPr lang="en-US"/>
              <a:t>Development of reproductive isolation</a:t>
            </a:r>
          </a:p>
          <a:p>
            <a:r>
              <a:rPr lang="en-US"/>
              <a:t>Patterns of speciation</a:t>
            </a:r>
          </a:p>
          <a:p>
            <a:r>
              <a:rPr lang="en-US"/>
              <a:t>Macroevolution</a:t>
            </a:r>
          </a:p>
          <a:p>
            <a:r>
              <a:rPr lang="en-US"/>
              <a:t>Human evolution</a:t>
            </a:r>
          </a:p>
          <a:p>
            <a:r>
              <a:rPr lang="en-US"/>
              <a:t>Evolution continues…..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4E27-E6C6-494F-837D-F5589AD302EF}" type="slidenum">
              <a:rPr lang="en-US"/>
              <a:pPr/>
              <a:t>20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Patterns of Speciation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848600" cy="4495800"/>
          </a:xfrm>
        </p:spPr>
        <p:txBody>
          <a:bodyPr/>
          <a:lstStyle/>
          <a:p>
            <a:r>
              <a:rPr lang="en-US" sz="2800"/>
              <a:t>Pattern depends on the mechanism of gene flow interruption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Allopatric speciation occurs when populations are separated by a geographical barrier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Sympatric speciation occurs in the absence of a geographic barrier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C81F-7BDD-405B-97EE-CD77EEE85037}" type="slidenum">
              <a:rPr lang="en-US"/>
              <a:pPr/>
              <a:t>21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334000"/>
          </a:xfrm>
        </p:spPr>
        <p:txBody>
          <a:bodyPr/>
          <a:lstStyle/>
          <a:p>
            <a:r>
              <a:rPr lang="en-US" sz="2800"/>
              <a:t>Allopatric speciation occurs when populations are separated by a geographical barrier </a:t>
            </a:r>
          </a:p>
          <a:p>
            <a:r>
              <a:rPr lang="en-US" sz="2800"/>
              <a:t>Such as????</a:t>
            </a:r>
          </a:p>
          <a:p>
            <a:r>
              <a:rPr lang="en-US" sz="2800"/>
              <a:t>How could such barriers form???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E0705-6F9C-485B-B2BB-B4CD868A24D9}" type="slidenum">
              <a:rPr lang="en-US"/>
              <a:pPr/>
              <a:t>22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334000"/>
          </a:xfrm>
        </p:spPr>
        <p:txBody>
          <a:bodyPr/>
          <a:lstStyle/>
          <a:p>
            <a:r>
              <a:rPr lang="en-US" sz="2800" dirty="0"/>
              <a:t>Allopatric speciation occurs when populations are separated by a geographical barrier </a:t>
            </a:r>
          </a:p>
          <a:p>
            <a:r>
              <a:rPr lang="en-US" sz="2800" dirty="0" smtClean="0"/>
              <a:t>How </a:t>
            </a:r>
            <a:r>
              <a:rPr lang="en-US" sz="2800" dirty="0"/>
              <a:t>could such barriers form???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F4EF-2FC7-49E2-8CFE-49D4F6E1519B}" type="slidenum">
              <a:rPr lang="en-US"/>
              <a:pPr/>
              <a:t>23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334000"/>
          </a:xfrm>
        </p:spPr>
        <p:txBody>
          <a:bodyPr/>
          <a:lstStyle/>
          <a:p>
            <a:r>
              <a:rPr lang="en-US" sz="2800" dirty="0"/>
              <a:t>Allopatric speciation occurs when populations are separated by a geographical barrier </a:t>
            </a:r>
          </a:p>
          <a:p>
            <a:r>
              <a:rPr lang="en-US" sz="2800" dirty="0" smtClean="0"/>
              <a:t>How </a:t>
            </a:r>
            <a:r>
              <a:rPr lang="en-US" sz="2800" dirty="0"/>
              <a:t>could such barriers form</a:t>
            </a:r>
            <a:r>
              <a:rPr lang="en-US" sz="2800" dirty="0" smtClean="0"/>
              <a:t>???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338D-62AD-45FB-AF79-E66A84BBE08C}" type="slidenum">
              <a:rPr lang="en-US"/>
              <a:pPr/>
              <a:t>24</a:t>
            </a:fld>
            <a:endParaRPr 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334000"/>
          </a:xfrm>
        </p:spPr>
        <p:txBody>
          <a:bodyPr/>
          <a:lstStyle/>
          <a:p>
            <a:endParaRPr lang="en-US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2D98-D553-4B34-AF3E-CC3C0D2EEB98}" type="slidenum">
              <a:rPr lang="en-US"/>
              <a:pPr/>
              <a:t>25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Allopatric Speciation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/>
              <a:t>Once populations are physically isolated, speciation may occur due to all the evolutionary processes we talked about earlier 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Selection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Drift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Selective mating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23AF-B8E6-4918-B5E9-B3E2B749A85D}" type="slidenum">
              <a:rPr lang="en-US"/>
              <a:pPr/>
              <a:t>26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if the isolated population is small???</a:t>
            </a:r>
          </a:p>
          <a:p>
            <a:r>
              <a:rPr lang="en-US"/>
              <a:t>What if the isolated population is from edge of the range of the original population???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9BA3-3618-4887-9D31-FF50BAF986CB}" type="slidenum">
              <a:rPr lang="en-US"/>
              <a:pPr/>
              <a:t>27</a:t>
            </a:fld>
            <a:endParaRPr 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/>
              <a:t>What if the isolated population is small???</a:t>
            </a:r>
            <a:endParaRPr lang="en-US" dirty="0">
              <a:solidFill>
                <a:srgbClr val="000099"/>
              </a:solidFill>
            </a:endParaRPr>
          </a:p>
          <a:p>
            <a:r>
              <a:rPr lang="en-US" dirty="0" smtClean="0"/>
              <a:t>What </a:t>
            </a:r>
            <a:r>
              <a:rPr lang="en-US" dirty="0"/>
              <a:t>if the isolated population is from edge of the range of the original population???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6AB0-3BF9-4365-AFAF-CC59537F43EB}" type="slidenum">
              <a:rPr lang="en-US"/>
              <a:pPr/>
              <a:t>28</a:t>
            </a:fld>
            <a:endParaRPr 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/>
              <a:t>What if the isolated population is small???</a:t>
            </a:r>
            <a:endParaRPr lang="en-US" dirty="0">
              <a:solidFill>
                <a:srgbClr val="000099"/>
              </a:solidFill>
            </a:endParaRPr>
          </a:p>
          <a:p>
            <a:r>
              <a:rPr lang="en-US" dirty="0" smtClean="0"/>
              <a:t>What </a:t>
            </a:r>
            <a:r>
              <a:rPr lang="en-US" dirty="0"/>
              <a:t>if the isolated population is from edge of the range of the original population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Allopatric Speciation due to geographic separation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A26E-C66E-42DD-92EB-E61178D5AE1B}" type="slidenum">
              <a:rPr lang="en-US"/>
              <a:pPr/>
              <a:t>29</a:t>
            </a:fld>
            <a:endParaRPr lang="en-US"/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2819400" y="3389313"/>
            <a:ext cx="4206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Images – different species of chipmunk on either side of the Grand Canyon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 rot="16200000">
            <a:off x="-817562" y="2555875"/>
            <a:ext cx="2224087" cy="5889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chemeClr val="accent2"/>
                </a:solidFill>
              </a:rPr>
              <a:t>Plants????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 rot="5400000">
            <a:off x="7766844" y="2537619"/>
            <a:ext cx="2159000" cy="5889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chemeClr val="accent2"/>
                </a:solidFill>
              </a:rPr>
              <a:t>Birds????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9A0A-4BDA-4D5E-B7E4-8284B742F9CD}" type="slidenum">
              <a:rPr lang="en-US"/>
              <a:pPr/>
              <a:t>3</a:t>
            </a:fld>
            <a:endParaRPr lang="en-US"/>
          </a:p>
        </p:txBody>
      </p:sp>
      <p:grpSp>
        <p:nvGrpSpPr>
          <p:cNvPr id="180237" name="Group 13"/>
          <p:cNvGrpSpPr>
            <a:grpSpLocks/>
          </p:cNvGrpSpPr>
          <p:nvPr/>
        </p:nvGrpSpPr>
        <p:grpSpPr bwMode="auto">
          <a:xfrm>
            <a:off x="5562600" y="1524000"/>
            <a:ext cx="3144838" cy="3048000"/>
            <a:chOff x="3504" y="960"/>
            <a:chExt cx="1981" cy="1920"/>
          </a:xfrm>
        </p:grpSpPr>
        <p:sp>
          <p:nvSpPr>
            <p:cNvPr id="180229" name="Text Box 5"/>
            <p:cNvSpPr txBox="1">
              <a:spLocks noChangeArrowheads="1"/>
            </p:cNvSpPr>
            <p:nvPr/>
          </p:nvSpPr>
          <p:spPr bwMode="auto">
            <a:xfrm>
              <a:off x="3835" y="1701"/>
              <a:ext cx="1273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4400"/>
                <a:t>specie</a:t>
              </a:r>
            </a:p>
          </p:txBody>
        </p:sp>
        <p:sp>
          <p:nvSpPr>
            <p:cNvPr id="180230" name="Line 6"/>
            <p:cNvSpPr>
              <a:spLocks noChangeShapeType="1"/>
            </p:cNvSpPr>
            <p:nvPr/>
          </p:nvSpPr>
          <p:spPr bwMode="auto">
            <a:xfrm>
              <a:off x="4082" y="1488"/>
              <a:ext cx="826" cy="96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231" name="Line 7"/>
            <p:cNvSpPr>
              <a:spLocks noChangeShapeType="1"/>
            </p:cNvSpPr>
            <p:nvPr/>
          </p:nvSpPr>
          <p:spPr bwMode="auto">
            <a:xfrm flipH="1">
              <a:off x="4032" y="1536"/>
              <a:ext cx="912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232" name="Oval 8"/>
            <p:cNvSpPr>
              <a:spLocks noChangeArrowheads="1"/>
            </p:cNvSpPr>
            <p:nvPr/>
          </p:nvSpPr>
          <p:spPr bwMode="auto">
            <a:xfrm>
              <a:off x="3504" y="960"/>
              <a:ext cx="1981" cy="192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0234" name="Text Box 10"/>
          <p:cNvSpPr txBox="1">
            <a:spLocks noChangeArrowheads="1"/>
          </p:cNvSpPr>
          <p:nvPr/>
        </p:nvSpPr>
        <p:spPr bwMode="auto">
          <a:xfrm>
            <a:off x="441325" y="5251450"/>
            <a:ext cx="82629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/>
              <a:t>“Species” is both singular and plural</a:t>
            </a:r>
          </a:p>
        </p:txBody>
      </p:sp>
      <p:pic>
        <p:nvPicPr>
          <p:cNvPr id="180235" name="Picture 11" descr="MCj043488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25908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0236" name="AutoShape 12"/>
          <p:cNvSpPr>
            <a:spLocks noChangeArrowheads="1"/>
          </p:cNvSpPr>
          <p:nvPr/>
        </p:nvSpPr>
        <p:spPr bwMode="auto">
          <a:xfrm>
            <a:off x="2667000" y="914400"/>
            <a:ext cx="2590800" cy="1447800"/>
          </a:xfrm>
          <a:prstGeom prst="cloudCallout">
            <a:avLst>
              <a:gd name="adj1" fmla="val -76532"/>
              <a:gd name="adj2" fmla="val 103838"/>
            </a:avLst>
          </a:prstGeom>
          <a:solidFill>
            <a:srgbClr val="FFE967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400"/>
              <a:t>My pet peeve is….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E61B-2AEE-4714-A794-22CF624C23CD}" type="slidenum">
              <a:rPr lang="en-US"/>
              <a:pPr/>
              <a:t>30</a:t>
            </a:fld>
            <a:endParaRPr lang="en-US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812925" y="2932113"/>
            <a:ext cx="6569075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Diagram – sympatric </a:t>
            </a:r>
            <a:r>
              <a:rPr lang="en-US" dirty="0">
                <a:sym typeface="Wingdings" pitchFamily="2" charset="2"/>
              </a:rPr>
              <a:t> allopatric  either sympatric again or </a:t>
            </a:r>
            <a:r>
              <a:rPr lang="en-US" dirty="0" smtClean="0">
                <a:sym typeface="Wingdings" pitchFamily="2" charset="2"/>
              </a:rPr>
              <a:t>not, as a population separates around a mountain range and then re-unites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xfrm>
            <a:off x="342900" y="152400"/>
            <a:ext cx="8458200" cy="533400"/>
          </a:xfrm>
        </p:spPr>
        <p:txBody>
          <a:bodyPr/>
          <a:lstStyle/>
          <a:p>
            <a:r>
              <a:rPr lang="en-US" sz="4000"/>
              <a:t>Speciation may, or may not, occur…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5D684-BA9C-44A1-A081-BEB258D9F6EF}" type="slidenum">
              <a:rPr lang="en-US"/>
              <a:pPr/>
              <a:t>31</a:t>
            </a:fld>
            <a:endParaRPr lang="en-US"/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6994525" y="2093913"/>
            <a:ext cx="1768475" cy="1474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sympatric speciation in a forest environment</a:t>
            </a:r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Sympatric Speciation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5943600" cy="5334000"/>
          </a:xfrm>
        </p:spPr>
        <p:txBody>
          <a:bodyPr/>
          <a:lstStyle/>
          <a:p>
            <a:r>
              <a:rPr lang="en-US" sz="2800"/>
              <a:t>Occurs when a population becomes reproductively isolated without geographic barriers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Mutations or selection pressures that lead to changes in behavior, habitat, food source, phenology….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chemeClr val="bg2"/>
                </a:solidFill>
              </a:rPr>
              <a:t>Errors in meiosis that lead to polyploidy (some plants can be self-fertile, vegetative reproduction)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chemeClr val="bg2"/>
                </a:solidFill>
              </a:rPr>
              <a:t>Hybrids that develop into fertile populations through vegetative reproduction or multiple events (mostly plants)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2944-47A3-4AD0-9788-82D7E81C4022}" type="slidenum">
              <a:rPr lang="en-US"/>
              <a:pPr/>
              <a:t>32</a:t>
            </a:fld>
            <a:endParaRPr lang="en-US"/>
          </a:p>
        </p:txBody>
      </p:sp>
      <p:sp>
        <p:nvSpPr>
          <p:cNvPr id="245771" name="Text Box 11"/>
          <p:cNvSpPr txBox="1">
            <a:spLocks noChangeArrowheads="1"/>
          </p:cNvSpPr>
          <p:nvPr/>
        </p:nvSpPr>
        <p:spPr bwMode="auto">
          <a:xfrm>
            <a:off x="6232525" y="3846513"/>
            <a:ext cx="27463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meiosis errors</a:t>
            </a:r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Sympatric Speciation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5943600" cy="5334000"/>
          </a:xfrm>
        </p:spPr>
        <p:txBody>
          <a:bodyPr/>
          <a:lstStyle/>
          <a:p>
            <a:r>
              <a:rPr lang="en-US" sz="2800"/>
              <a:t>Occurs when a population becomes reproductively isolated without geographic barriers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chemeClr val="bg2"/>
                </a:solidFill>
              </a:rPr>
              <a:t>Mutations or selection pressures that lead to changes in behavior, habitat, food source, phenology….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Errors in meiosis that lead to polyploidy (some plants can be self-fertile, vegetative reproduction)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chemeClr val="bg2"/>
                </a:solidFill>
              </a:rPr>
              <a:t>Hybrids that develop into fertile populations through vegetative reproduction or multiple events (mostly plants)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Polyploidy – one mechanism for sympatric speciation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4836-B2B0-433B-AF7C-8808E3FBEB7D}" type="slidenum">
              <a:rPr lang="en-US"/>
              <a:pPr/>
              <a:t>33</a:t>
            </a:fld>
            <a:endParaRPr lang="en-US"/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1889125" y="2855913"/>
            <a:ext cx="52482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errors in meiosis can lead to polyploids</a:t>
            </a: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309563" y="5715000"/>
            <a:ext cx="85248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Some plants can self-pollinate, or vegetative reproduction can produce multiple fertile individuals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2EC8-ADCF-444A-AAAB-39D0F3EF91A4}" type="slidenum">
              <a:rPr lang="en-US"/>
              <a:pPr/>
              <a:t>34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Sympatric Speciation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55626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Occurs when a population becomes reproductively isolated without geographic barriers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chemeClr val="bg2"/>
                </a:solidFill>
              </a:rPr>
              <a:t>Mutations or selection pressures that lead to changes in behavior, habitat, food source, phenology….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chemeClr val="bg2"/>
                </a:solidFill>
              </a:rPr>
              <a:t>Errors in meiosis that lead to polyploidy (some plants can be self-fertile, vegetative reproduction)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/>
              <a:t>Hybrids that develop into fertile populations through vegetative reproduction or multiple events (mostly plants)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34200" y="4953000"/>
            <a:ext cx="1676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showing hybrid asters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CD7E-1DA9-4544-B3F9-00C84756956C}" type="slidenum">
              <a:rPr lang="en-US"/>
              <a:pPr/>
              <a:t>35</a:t>
            </a:fld>
            <a:endParaRPr lang="en-US"/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Speciation is NOT a Given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3124200"/>
          </a:xfrm>
        </p:spPr>
        <p:txBody>
          <a:bodyPr/>
          <a:lstStyle/>
          <a:p>
            <a:r>
              <a:rPr lang="en-US"/>
              <a:t>Must have an interruption to gene flow</a:t>
            </a:r>
          </a:p>
          <a:p>
            <a:pPr>
              <a:buFontTx/>
              <a:buNone/>
            </a:pPr>
            <a:endParaRPr lang="en-US" sz="1000"/>
          </a:p>
          <a:p>
            <a:pPr algn="ctr">
              <a:buFontTx/>
              <a:buNone/>
            </a:pPr>
            <a:r>
              <a:rPr lang="en-US"/>
              <a:t>PLUS</a:t>
            </a:r>
          </a:p>
          <a:p>
            <a:pPr>
              <a:buFontTx/>
              <a:buNone/>
            </a:pPr>
            <a:endParaRPr lang="en-US" sz="1000"/>
          </a:p>
          <a:p>
            <a:r>
              <a:rPr lang="en-US"/>
              <a:t>Must have enough change in the separated populations to produce a barrier to reproduction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D4BD-AA8E-4C82-B151-6D27BDBA636D}" type="slidenum">
              <a:rPr lang="en-US"/>
              <a:pPr/>
              <a:t>36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868362"/>
          </a:xfrm>
        </p:spPr>
        <p:txBody>
          <a:bodyPr/>
          <a:lstStyle/>
          <a:p>
            <a:r>
              <a:rPr lang="en-US" sz="3600"/>
              <a:t>Endemic Species and Adaptive Radiation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257800"/>
          </a:xfrm>
        </p:spPr>
        <p:txBody>
          <a:bodyPr/>
          <a:lstStyle/>
          <a:p>
            <a:r>
              <a:rPr lang="en-US" sz="2800"/>
              <a:t>Endemic species = restricted in distribution to a particular place, generally because they evolved in place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Volcanic island chains often contain many endemic species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No biota until they were colonized by a few individuals (founder effect)</a:t>
            </a:r>
          </a:p>
          <a:p>
            <a:r>
              <a:rPr lang="en-US" sz="2800"/>
              <a:t>These small populations then evolved into new species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Allopatric speciation due to the geographic barrier from the founder effect</a:t>
            </a:r>
          </a:p>
          <a:p>
            <a:r>
              <a:rPr lang="en-US" sz="2800"/>
              <a:t>But also……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9704-1608-484F-9AFF-15EAF95925FE}" type="slidenum">
              <a:rPr lang="en-US"/>
              <a:pPr/>
              <a:t>37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868362"/>
          </a:xfrm>
        </p:spPr>
        <p:txBody>
          <a:bodyPr/>
          <a:lstStyle/>
          <a:p>
            <a:r>
              <a:rPr lang="en-US" sz="3600"/>
              <a:t>Endemic Species and Adaptive Radiation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2971800"/>
          </a:xfrm>
        </p:spPr>
        <p:txBody>
          <a:bodyPr/>
          <a:lstStyle/>
          <a:p>
            <a:r>
              <a:rPr lang="en-US" sz="2800"/>
              <a:t>Many new species develop that are adapted to the diverse new habitats found in such islands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Sympatric speciation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No geographic barriers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Adaptive radiation into new habitats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71800" y="4572000"/>
            <a:ext cx="3852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showing adaptive radiation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5E0D-0EF0-4CFB-9D57-6D7F446A9A9A}" type="slidenum">
              <a:rPr lang="en-US"/>
              <a:pPr/>
              <a:t>38</a:t>
            </a:fld>
            <a:endParaRPr lang="en-US"/>
          </a:p>
        </p:txBody>
      </p:sp>
      <p:sp>
        <p:nvSpPr>
          <p:cNvPr id="243719" name="Text Box 7"/>
          <p:cNvSpPr txBox="1">
            <a:spLocks noChangeArrowheads="1"/>
          </p:cNvSpPr>
          <p:nvPr/>
        </p:nvSpPr>
        <p:spPr bwMode="auto">
          <a:xfrm>
            <a:off x="1203325" y="3694113"/>
            <a:ext cx="40290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Diagrams – adaptive radiation in birds</a:t>
            </a: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Adaptive Radiation</a:t>
            </a:r>
          </a:p>
        </p:txBody>
      </p:sp>
      <p:sp>
        <p:nvSpPr>
          <p:cNvPr id="243718" name="Text Box 6"/>
          <p:cNvSpPr txBox="1">
            <a:spLocks noChangeArrowheads="1"/>
          </p:cNvSpPr>
          <p:nvPr/>
        </p:nvSpPr>
        <p:spPr bwMode="auto">
          <a:xfrm>
            <a:off x="304800" y="1600200"/>
            <a:ext cx="50450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Galapagos finches and Hawaiian honeycreepers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4446-0279-4E33-813C-289DC2F13C34}" type="slidenum">
              <a:rPr lang="en-US"/>
              <a:pPr/>
              <a:t>39</a:t>
            </a:fld>
            <a:endParaRPr lang="en-US"/>
          </a:p>
        </p:txBody>
      </p:sp>
      <p:sp>
        <p:nvSpPr>
          <p:cNvPr id="209931" name="Text Box 11"/>
          <p:cNvSpPr txBox="1">
            <a:spLocks noChangeArrowheads="1"/>
          </p:cNvSpPr>
          <p:nvPr/>
        </p:nvSpPr>
        <p:spPr bwMode="auto">
          <a:xfrm>
            <a:off x="4860925" y="2322513"/>
            <a:ext cx="29876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diversification of mammals after extinction of the dinosaurs</a:t>
            </a:r>
          </a:p>
        </p:txBody>
      </p:sp>
      <p:sp>
        <p:nvSpPr>
          <p:cNvPr id="209930" name="Text Box 10"/>
          <p:cNvSpPr txBox="1">
            <a:spLocks noChangeArrowheads="1"/>
          </p:cNvSpPr>
          <p:nvPr/>
        </p:nvSpPr>
        <p:spPr bwMode="auto">
          <a:xfrm>
            <a:off x="898525" y="2246313"/>
            <a:ext cx="23018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mass extinctions over the past 2.5 billion years</a:t>
            </a:r>
          </a:p>
        </p:txBody>
      </p:sp>
      <p:sp>
        <p:nvSpPr>
          <p:cNvPr id="209926" name="Rectangle 6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/>
              <a:t>Adaptive Radiation is a common theme – both between and within lineages</a:t>
            </a:r>
          </a:p>
        </p:txBody>
      </p:sp>
      <p:sp>
        <p:nvSpPr>
          <p:cNvPr id="209928" name="Text Box 8"/>
          <p:cNvSpPr txBox="1">
            <a:spLocks noChangeArrowheads="1"/>
          </p:cNvSpPr>
          <p:nvPr/>
        </p:nvSpPr>
        <p:spPr bwMode="auto">
          <a:xfrm>
            <a:off x="7883525" y="6491288"/>
            <a:ext cx="1184275" cy="376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Mammals</a:t>
            </a:r>
          </a:p>
        </p:txBody>
      </p:sp>
      <p:sp>
        <p:nvSpPr>
          <p:cNvPr id="209929" name="Text Box 9"/>
          <p:cNvSpPr txBox="1">
            <a:spLocks noChangeArrowheads="1"/>
          </p:cNvSpPr>
          <p:nvPr/>
        </p:nvSpPr>
        <p:spPr bwMode="auto">
          <a:xfrm>
            <a:off x="1392238" y="6481763"/>
            <a:ext cx="2555875" cy="376237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Mass Extinction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2E019-0618-401E-8090-88AB6723F28F}" type="slidenum">
              <a:rPr lang="en-US"/>
              <a:pPr/>
              <a:t>4</a:t>
            </a:fld>
            <a:endParaRPr lang="en-US"/>
          </a:p>
        </p:txBody>
      </p:sp>
      <p:sp>
        <p:nvSpPr>
          <p:cNvPr id="182282" name="Text Box 10"/>
          <p:cNvSpPr txBox="1">
            <a:spLocks noChangeArrowheads="1"/>
          </p:cNvSpPr>
          <p:nvPr/>
        </p:nvSpPr>
        <p:spPr bwMode="auto">
          <a:xfrm>
            <a:off x="5241925" y="2627313"/>
            <a:ext cx="1920875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variation in beaks between species</a:t>
            </a:r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Major Species Concepts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Biological</a:t>
            </a:r>
          </a:p>
          <a:p>
            <a:r>
              <a:rPr lang="en-US"/>
              <a:t>Morphological</a:t>
            </a:r>
          </a:p>
          <a:p>
            <a:r>
              <a:rPr lang="en-US"/>
              <a:t>Phylogenetic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6C3A-7F4D-48C4-8FE3-7B5F6420A22B}" type="slidenum">
              <a:rPr lang="en-US"/>
              <a:pPr/>
              <a:t>40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Humans have initiated a mass extinction event</a:t>
            </a:r>
          </a:p>
          <a:p>
            <a:r>
              <a:rPr lang="en-US"/>
              <a:t>Will life cease to exist on the planet???</a:t>
            </a:r>
          </a:p>
          <a:p>
            <a:r>
              <a:rPr lang="en-US"/>
              <a:t>Can we destroy the planet???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5D53-DAE1-42D4-A15E-23C1A14F14F0}" type="slidenum">
              <a:rPr lang="en-US"/>
              <a:pPr/>
              <a:t>41</a:t>
            </a:fld>
            <a:endParaRPr lang="en-US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/>
              <a:t>Humans have initiated a mass extinction event</a:t>
            </a:r>
          </a:p>
          <a:p>
            <a:r>
              <a:rPr lang="en-US" dirty="0"/>
              <a:t>Will life cease to exist on the planet???</a:t>
            </a:r>
          </a:p>
          <a:p>
            <a:r>
              <a:rPr lang="en-US" dirty="0" smtClean="0"/>
              <a:t>Can </a:t>
            </a:r>
            <a:r>
              <a:rPr lang="en-US" dirty="0"/>
              <a:t>we destroy the planet???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CF90-4BF4-40B2-B7B5-195CFF6AAF4A}" type="slidenum">
              <a:rPr lang="en-US"/>
              <a:pPr/>
              <a:t>42</a:t>
            </a:fld>
            <a:endParaRPr lang="en-US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Humans have initiated a mass extinction event</a:t>
            </a:r>
          </a:p>
          <a:p>
            <a:pPr>
              <a:lnSpc>
                <a:spcPct val="90000"/>
              </a:lnSpc>
            </a:pPr>
            <a:r>
              <a:rPr lang="en-US" dirty="0"/>
              <a:t>Will life cease to exist on the planet???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Can </a:t>
            </a:r>
            <a:r>
              <a:rPr lang="en-US" dirty="0"/>
              <a:t>we destroy the planet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7532-73FA-4B71-ACAE-3A92399121D1}" type="slidenum">
              <a:rPr lang="en-US"/>
              <a:pPr/>
              <a:t>43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Speciation is a Constant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/>
              <a:t>When migration, isolation or other selection pressures force divergence, reproductive isolation can eventually lead to speciation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Speciation might be gradual or abrupt (punctuated equilibrium)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Transitions (either gradual or abrupt) may or may not be captured in the fossil record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8C36-9D34-490D-8514-645D5BA5485C}" type="slidenum">
              <a:rPr lang="en-US"/>
              <a:pPr/>
              <a:t>44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28600"/>
            <a:ext cx="8458200" cy="1782763"/>
          </a:xfrm>
        </p:spPr>
        <p:txBody>
          <a:bodyPr/>
          <a:lstStyle/>
          <a:p>
            <a:r>
              <a:rPr lang="en-US" sz="4000"/>
              <a:t>Macroevolution: larger-scale changes in organisms</a:t>
            </a:r>
            <a:br>
              <a:rPr lang="en-US" sz="4000"/>
            </a:br>
            <a:r>
              <a:rPr lang="en-US" sz="3600">
                <a:solidFill>
                  <a:schemeClr val="accent2"/>
                </a:solidFill>
              </a:rPr>
              <a:t>Also contributes to speciation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6868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Small, population-scale changes can accumulate</a:t>
            </a:r>
          </a:p>
          <a:p>
            <a:pPr>
              <a:lnSpc>
                <a:spcPct val="90000"/>
              </a:lnSpc>
            </a:pPr>
            <a:r>
              <a:rPr lang="en-US"/>
              <a:t>Exaptations – traits can be co-opted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Feathers for thermoregulation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feathers for flight </a:t>
            </a:r>
          </a:p>
          <a:p>
            <a:pPr>
              <a:lnSpc>
                <a:spcPct val="90000"/>
              </a:lnSpc>
            </a:pPr>
            <a:r>
              <a:rPr lang="en-US"/>
              <a:t>Large phenotypic changes can result from small changes in regulatory genes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Control over the timing and length of developmental events, or the spatial organization of body parts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1FB5B-DE02-49FE-ADB6-16EDD844D7B0}" type="slidenum">
              <a:rPr lang="en-US"/>
              <a:pPr/>
              <a:t>45</a:t>
            </a:fld>
            <a:endParaRPr lang="en-US"/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3260725" y="2779713"/>
            <a:ext cx="4460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phylogeny of the modern horse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90500" y="274638"/>
            <a:ext cx="8763000" cy="868362"/>
          </a:xfrm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90500" y="1981200"/>
            <a:ext cx="2057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Was the evolution of the modern horse a series of directed events</a:t>
            </a:r>
          </a:p>
          <a:p>
            <a:pPr algn="ctr"/>
            <a:r>
              <a:rPr lang="en-US" sz="2800"/>
              <a:t>????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6D3A6-A5D9-4DED-9435-7117AD32ACE5}" type="slidenum">
              <a:rPr lang="en-US"/>
              <a:pPr/>
              <a:t>46</a:t>
            </a:fld>
            <a:endParaRPr lang="en-US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508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3886200" cy="3382963"/>
          </a:xfrm>
        </p:spPr>
        <p:txBody>
          <a:bodyPr/>
          <a:lstStyle/>
          <a:p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250887" name="Text Box 7"/>
          <p:cNvSpPr txBox="1">
            <a:spLocks noChangeArrowheads="1"/>
          </p:cNvSpPr>
          <p:nvPr/>
        </p:nvSpPr>
        <p:spPr bwMode="auto">
          <a:xfrm>
            <a:off x="595313" y="1371600"/>
            <a:ext cx="79533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Was the evolution of the modern horse a series of directed events???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0CC-E756-4EB3-A63C-39355EB5F9B9}" type="slidenum">
              <a:rPr lang="en-US"/>
              <a:pPr/>
              <a:t>47</a:t>
            </a:fld>
            <a:endParaRPr lang="en-US"/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90500" y="152400"/>
            <a:ext cx="8763000" cy="639763"/>
          </a:xfrm>
        </p:spPr>
        <p:txBody>
          <a:bodyPr/>
          <a:lstStyle/>
          <a:p>
            <a:r>
              <a:rPr lang="en-US" sz="3600">
                <a:solidFill>
                  <a:srgbClr val="000099"/>
                </a:solidFill>
              </a:rPr>
              <a:t>Selection is a series of gates!!!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667A-7201-4EBE-A1BE-6D0E7C2997BE}" type="slidenum">
              <a:rPr lang="en-US"/>
              <a:pPr/>
              <a:t>48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/>
              <a:t>A Preview of the Taxonomic Hierarchy:</a:t>
            </a:r>
            <a:br>
              <a:rPr lang="en-US" sz="3600"/>
            </a:br>
            <a:r>
              <a:rPr lang="en-US" sz="3200"/>
              <a:t>this is how we classify diversity</a:t>
            </a:r>
            <a:endParaRPr lang="en-US" sz="3200">
              <a:solidFill>
                <a:srgbClr val="FF0000"/>
              </a:solidFill>
            </a:endParaRPr>
          </a:p>
        </p:txBody>
      </p:sp>
      <p:graphicFrame>
        <p:nvGraphicFramePr>
          <p:cNvPr id="214052" name="Group 36"/>
          <p:cNvGraphicFramePr>
            <a:graphicFrameLocks noGrp="1"/>
          </p:cNvGraphicFramePr>
          <p:nvPr>
            <p:ph type="tbl" idx="1"/>
          </p:nvPr>
        </p:nvGraphicFramePr>
        <p:xfrm>
          <a:off x="152400" y="1219200"/>
          <a:ext cx="8839200" cy="5577841"/>
        </p:xfrm>
        <a:graphic>
          <a:graphicData uri="http://schemas.openxmlformats.org/drawingml/2006/table">
            <a:tbl>
              <a:tblPr/>
              <a:tblGrid>
                <a:gridCol w="3370263"/>
                <a:gridCol w="5468937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Taxonomic Category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Example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(taxon)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Domain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Eukarya = all eukaryotic organisms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Kingdom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Plantae, also Metaphyta = all plants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Division (phylum)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Magnoliophyta = all angiosperms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Class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Liliopsida = all monocots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Asparagales = related families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(Orchidaceae, Iridaceae,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Family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Orchidaceae = related genera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Platanthera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Spiranthes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Genus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Platanthera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= related species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ciliaris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integra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Specific name/epithet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ciliaris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= one species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271D-5EAD-4E9C-9FFD-5B6145F62306}" type="slidenum">
              <a:rPr lang="en-US"/>
              <a:pPr/>
              <a:t>49</a:t>
            </a:fld>
            <a:endParaRPr lang="en-US"/>
          </a:p>
        </p:txBody>
      </p:sp>
      <p:sp>
        <p:nvSpPr>
          <p:cNvPr id="191493" name="Text Box 5"/>
          <p:cNvSpPr txBox="1">
            <a:spLocks noChangeArrowheads="1"/>
          </p:cNvSpPr>
          <p:nvPr/>
        </p:nvSpPr>
        <p:spPr bwMode="auto">
          <a:xfrm>
            <a:off x="1584325" y="1941513"/>
            <a:ext cx="3660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the yellow fringed orchid</a:t>
            </a:r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5873750" y="6415088"/>
            <a:ext cx="2051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FFFF"/>
                </a:solidFill>
              </a:rPr>
              <a:t>Platanthera ciliaris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A7E1-C862-4F61-BD10-7E5806B59D6E}" type="slidenum">
              <a:rPr lang="en-US"/>
              <a:pPr/>
              <a:t>5</a:t>
            </a:fld>
            <a:endParaRPr lang="en-US"/>
          </a:p>
        </p:txBody>
      </p:sp>
      <p:sp>
        <p:nvSpPr>
          <p:cNvPr id="230416" name="Text Box 16"/>
          <p:cNvSpPr txBox="1">
            <a:spLocks noChangeArrowheads="1"/>
          </p:cNvSpPr>
          <p:nvPr/>
        </p:nvSpPr>
        <p:spPr bwMode="auto">
          <a:xfrm>
            <a:off x="441325" y="4456113"/>
            <a:ext cx="2733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 – </a:t>
            </a:r>
            <a:r>
              <a:rPr lang="en-US" i="1"/>
              <a:t>Sarracenia flava</a:t>
            </a:r>
          </a:p>
        </p:txBody>
      </p:sp>
      <p:sp>
        <p:nvSpPr>
          <p:cNvPr id="230417" name="Text Box 17"/>
          <p:cNvSpPr txBox="1">
            <a:spLocks noChangeArrowheads="1"/>
          </p:cNvSpPr>
          <p:nvPr/>
        </p:nvSpPr>
        <p:spPr bwMode="auto">
          <a:xfrm>
            <a:off x="5927725" y="4389438"/>
            <a:ext cx="2784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 – </a:t>
            </a:r>
            <a:r>
              <a:rPr lang="en-US" i="1"/>
              <a:t>Sarracenia rubra</a:t>
            </a:r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325562"/>
          </a:xfrm>
        </p:spPr>
        <p:txBody>
          <a:bodyPr/>
          <a:lstStyle/>
          <a:p>
            <a:r>
              <a:rPr lang="en-US" sz="3600"/>
              <a:t>Biological species – the basic standard for separating species</a:t>
            </a:r>
            <a:r>
              <a:rPr lang="en-US" sz="4000"/>
              <a:t> </a:t>
            </a:r>
            <a:r>
              <a:rPr lang="en-US" sz="2400"/>
              <a:t>(Ernst Mayr, 1942)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r>
              <a:rPr lang="en-US"/>
              <a:t>Species are defined by natural reproductive isolation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Individuals that can produce successful offspring are considered the same species</a:t>
            </a:r>
          </a:p>
        </p:txBody>
      </p:sp>
      <p:sp>
        <p:nvSpPr>
          <p:cNvPr id="230412" name="Text Box 12"/>
          <p:cNvSpPr txBox="1">
            <a:spLocks noChangeArrowheads="1"/>
          </p:cNvSpPr>
          <p:nvPr/>
        </p:nvSpPr>
        <p:spPr bwMode="auto">
          <a:xfrm>
            <a:off x="4173538" y="4891088"/>
            <a:ext cx="796925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800">
                <a:cs typeface="Arial" pitchFamily="34" charset="0"/>
              </a:rPr>
              <a:t>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AE8A2-44EC-482B-A6B8-C15330F9EFF4}" type="slidenum">
              <a:rPr lang="en-US"/>
              <a:pPr/>
              <a:t>50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Humans can also be classified!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5867400" cy="5486400"/>
          </a:xfrm>
        </p:spPr>
        <p:txBody>
          <a:bodyPr/>
          <a:lstStyle/>
          <a:p>
            <a:r>
              <a:rPr lang="en-US"/>
              <a:t>Domain – eukarya</a:t>
            </a:r>
          </a:p>
          <a:p>
            <a:r>
              <a:rPr lang="en-US"/>
              <a:t>Kingdom – animal</a:t>
            </a:r>
          </a:p>
          <a:p>
            <a:r>
              <a:rPr lang="en-US"/>
              <a:t>Phylum – chordates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Sub-phylum – vertebrates</a:t>
            </a:r>
          </a:p>
          <a:p>
            <a:r>
              <a:rPr lang="en-US"/>
              <a:t>Class – mammals</a:t>
            </a:r>
          </a:p>
          <a:p>
            <a:r>
              <a:rPr lang="en-US"/>
              <a:t>Order – primates</a:t>
            </a:r>
          </a:p>
          <a:p>
            <a:r>
              <a:rPr lang="en-US"/>
              <a:t>Family – hominoids</a:t>
            </a:r>
          </a:p>
          <a:p>
            <a:r>
              <a:rPr lang="en-US"/>
              <a:t>Genus – </a:t>
            </a:r>
            <a:r>
              <a:rPr lang="en-US" i="1"/>
              <a:t>Homo</a:t>
            </a:r>
          </a:p>
          <a:p>
            <a:r>
              <a:rPr lang="en-US"/>
              <a:t>Specific epithet – </a:t>
            </a:r>
            <a:r>
              <a:rPr lang="en-US" i="1"/>
              <a:t>sapiens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24600" y="2667000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of human fossil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2B93-2246-4DC7-B6BF-EF76E65A27CA}" type="slidenum">
              <a:rPr lang="en-US"/>
              <a:pPr/>
              <a:t>51</a:t>
            </a:fld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b="1" dirty="0"/>
              <a:t>Phyla</a:t>
            </a:r>
            <a:r>
              <a:rPr lang="en-US" dirty="0"/>
              <a:t> in the Animal Kingdom:</a:t>
            </a:r>
            <a:br>
              <a:rPr lang="en-US" dirty="0"/>
            </a:br>
            <a:r>
              <a:rPr lang="en-US" i="1" dirty="0"/>
              <a:t>Chordates</a:t>
            </a:r>
          </a:p>
        </p:txBody>
      </p:sp>
      <p:sp>
        <p:nvSpPr>
          <p:cNvPr id="176132" name="Oval 4"/>
          <p:cNvSpPr>
            <a:spLocks noChangeArrowheads="1"/>
          </p:cNvSpPr>
          <p:nvPr/>
        </p:nvSpPr>
        <p:spPr bwMode="auto">
          <a:xfrm>
            <a:off x="8229600" y="2209800"/>
            <a:ext cx="914400" cy="1828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00200" y="3472934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and next 6 slides show the phylogenetic placement of humans in the animal kingdom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A864-09AB-4E4D-84E2-B1060C3720BC}" type="slidenum">
              <a:rPr lang="en-US"/>
              <a:pPr/>
              <a:t>52</a:t>
            </a:fld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 b="1" dirty="0"/>
              <a:t>Sub-phyla</a:t>
            </a:r>
            <a:r>
              <a:rPr lang="en-US" sz="4000" dirty="0"/>
              <a:t> in the Chordate Phylum: </a:t>
            </a:r>
            <a:r>
              <a:rPr lang="en-US" sz="4000" i="1" dirty="0"/>
              <a:t>Vertebrates</a:t>
            </a:r>
          </a:p>
        </p:txBody>
      </p:sp>
      <p:sp>
        <p:nvSpPr>
          <p:cNvPr id="224261" name="Oval 5"/>
          <p:cNvSpPr>
            <a:spLocks noChangeArrowheads="1"/>
          </p:cNvSpPr>
          <p:nvPr/>
        </p:nvSpPr>
        <p:spPr bwMode="auto">
          <a:xfrm>
            <a:off x="4876800" y="2514600"/>
            <a:ext cx="1066800" cy="381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5927725" y="1789113"/>
            <a:ext cx="1403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Sub-phylum</a:t>
            </a:r>
          </a:p>
        </p:txBody>
      </p:sp>
      <p:sp>
        <p:nvSpPr>
          <p:cNvPr id="224263" name="Line 7"/>
          <p:cNvSpPr>
            <a:spLocks noChangeShapeType="1"/>
          </p:cNvSpPr>
          <p:nvPr/>
        </p:nvSpPr>
        <p:spPr bwMode="auto">
          <a:xfrm flipH="1">
            <a:off x="5715000" y="2133600"/>
            <a:ext cx="3810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A945-E76D-479E-A626-C011028492C7}" type="slidenum">
              <a:rPr lang="en-US"/>
              <a:pPr/>
              <a:t>53</a:t>
            </a:fld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Classes</a:t>
            </a:r>
            <a:r>
              <a:rPr lang="en-US" sz="4000" dirty="0"/>
              <a:t> in the Vertebrate Sub-phylum: </a:t>
            </a:r>
            <a:r>
              <a:rPr lang="en-US" sz="4000" i="1" dirty="0"/>
              <a:t>Mammals</a:t>
            </a:r>
          </a:p>
        </p:txBody>
      </p:sp>
      <p:sp>
        <p:nvSpPr>
          <p:cNvPr id="219141" name="Oval 5"/>
          <p:cNvSpPr>
            <a:spLocks noChangeArrowheads="1"/>
          </p:cNvSpPr>
          <p:nvPr/>
        </p:nvSpPr>
        <p:spPr bwMode="auto">
          <a:xfrm>
            <a:off x="8382000" y="3048000"/>
            <a:ext cx="762000" cy="838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C2F4-48E4-4DCA-ADC9-8B119B0AE509}" type="slidenum">
              <a:rPr lang="en-US"/>
              <a:pPr/>
              <a:t>54</a:t>
            </a:fld>
            <a:endParaRPr lang="en-US"/>
          </a:p>
        </p:txBody>
      </p:sp>
      <p:sp>
        <p:nvSpPr>
          <p:cNvPr id="178180" name="Oval 4"/>
          <p:cNvSpPr>
            <a:spLocks noChangeArrowheads="1"/>
          </p:cNvSpPr>
          <p:nvPr/>
        </p:nvSpPr>
        <p:spPr bwMode="auto">
          <a:xfrm>
            <a:off x="7924800" y="638175"/>
            <a:ext cx="1219200" cy="1143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81" name="Text Box 5"/>
          <p:cNvSpPr txBox="1">
            <a:spLocks noChangeArrowheads="1"/>
          </p:cNvSpPr>
          <p:nvPr/>
        </p:nvSpPr>
        <p:spPr bwMode="auto">
          <a:xfrm>
            <a:off x="152400" y="957263"/>
            <a:ext cx="25146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/>
              <a:t>Close-up: </a:t>
            </a:r>
            <a:r>
              <a:rPr lang="en-US" sz="3200"/>
              <a:t>Classes in the Vertebrate Sub-phylum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CBF7-56C9-4264-AC29-34D6B633FF2B}" type="slidenum">
              <a:rPr lang="en-US"/>
              <a:pPr/>
              <a:t>55</a:t>
            </a:fld>
            <a:endParaRPr lang="en-US"/>
          </a:p>
        </p:txBody>
      </p:sp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441325" y="1719263"/>
            <a:ext cx="37496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 dirty="0"/>
              <a:t>Orders</a:t>
            </a:r>
            <a:r>
              <a:rPr lang="en-US" sz="3600" dirty="0"/>
              <a:t> in the Mammal Class: </a:t>
            </a:r>
            <a:r>
              <a:rPr lang="en-US" sz="3600" i="1" dirty="0"/>
              <a:t>Primates</a:t>
            </a:r>
          </a:p>
        </p:txBody>
      </p:sp>
      <p:sp>
        <p:nvSpPr>
          <p:cNvPr id="179204" name="Oval 4"/>
          <p:cNvSpPr>
            <a:spLocks noChangeArrowheads="1"/>
          </p:cNvSpPr>
          <p:nvPr/>
        </p:nvSpPr>
        <p:spPr bwMode="auto">
          <a:xfrm>
            <a:off x="4419600" y="1981200"/>
            <a:ext cx="2895600" cy="1752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4C928-EA5A-4696-9DD6-7B1556E8D9CE}" type="slidenum">
              <a:rPr lang="en-US"/>
              <a:pPr/>
              <a:t>56</a:t>
            </a:fld>
            <a:endParaRPr lang="en-US"/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212725" y="881063"/>
            <a:ext cx="291147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 dirty="0"/>
              <a:t>Families</a:t>
            </a:r>
            <a:r>
              <a:rPr lang="en-US" sz="3600" dirty="0"/>
              <a:t> in the Primate Order: </a:t>
            </a:r>
            <a:r>
              <a:rPr lang="en-US" sz="3600" i="1" dirty="0" smtClean="0"/>
              <a:t>Hominoids – a monotypic family</a:t>
            </a:r>
            <a:endParaRPr lang="en-US" sz="3600" i="1" dirty="0"/>
          </a:p>
        </p:txBody>
      </p:sp>
      <p:sp>
        <p:nvSpPr>
          <p:cNvPr id="192516" name="Oval 4"/>
          <p:cNvSpPr>
            <a:spLocks noChangeArrowheads="1"/>
          </p:cNvSpPr>
          <p:nvPr/>
        </p:nvSpPr>
        <p:spPr bwMode="auto">
          <a:xfrm>
            <a:off x="8229600" y="457200"/>
            <a:ext cx="914400" cy="1905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B2F1-941A-4A6C-80BB-3DFBD4775B82}" type="slidenum">
              <a:rPr lang="en-US"/>
              <a:pPr/>
              <a:t>57</a:t>
            </a:fld>
            <a:endParaRPr lang="en-US"/>
          </a:p>
        </p:txBody>
      </p:sp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76200" y="1033463"/>
            <a:ext cx="28194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Some key steps in the evolution of primates – note that our last common ancestor with other modern primates was 6 to 10 MILLION years ago </a:t>
            </a:r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519113" y="6096000"/>
            <a:ext cx="2047875" cy="650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Loss of dinosaurs,</a:t>
            </a:r>
          </a:p>
          <a:p>
            <a:r>
              <a:rPr lang="en-US"/>
              <a:t>Rise of mammals</a:t>
            </a:r>
          </a:p>
        </p:txBody>
      </p:sp>
      <p:sp>
        <p:nvSpPr>
          <p:cNvPr id="158725" name="Line 5"/>
          <p:cNvSpPr>
            <a:spLocks noChangeShapeType="1"/>
          </p:cNvSpPr>
          <p:nvPr/>
        </p:nvSpPr>
        <p:spPr bwMode="auto">
          <a:xfrm>
            <a:off x="2557463" y="6415088"/>
            <a:ext cx="1819275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726" name="Freeform 6"/>
          <p:cNvSpPr>
            <a:spLocks/>
          </p:cNvSpPr>
          <p:nvPr/>
        </p:nvSpPr>
        <p:spPr bwMode="auto">
          <a:xfrm>
            <a:off x="2590800" y="1814513"/>
            <a:ext cx="6030913" cy="1233487"/>
          </a:xfrm>
          <a:custGeom>
            <a:avLst/>
            <a:gdLst>
              <a:gd name="T0" fmla="*/ 0 w 3799"/>
              <a:gd name="T1" fmla="*/ 777 h 777"/>
              <a:gd name="T2" fmla="*/ 471 w 3799"/>
              <a:gd name="T3" fmla="*/ 18 h 777"/>
              <a:gd name="T4" fmla="*/ 3799 w 3799"/>
              <a:gd name="T5" fmla="*/ 0 h 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99" h="777">
                <a:moveTo>
                  <a:pt x="0" y="777"/>
                </a:moveTo>
                <a:lnTo>
                  <a:pt x="471" y="18"/>
                </a:lnTo>
                <a:lnTo>
                  <a:pt x="3799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257800" y="29718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Diagram showing the different orders of primates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043B-64A3-4E9A-8DEE-AF0541C3D76C}" type="slidenum">
              <a:rPr lang="en-US"/>
              <a:pPr/>
              <a:t>58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 your uncle a monkey???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43200" y="3352800"/>
            <a:ext cx="3954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Cartoon showing gentleman and ape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8D9A-F70E-4BDA-8688-84EA82AF662E}" type="slidenum">
              <a:rPr lang="en-US"/>
              <a:pPr/>
              <a:t>59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your uncle a monkey???</a:t>
            </a:r>
          </a:p>
          <a:p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8800" y="4343400"/>
            <a:ext cx="6571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showing phylogenetic relationships between primates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1ED1-5CBA-4B7B-BE6B-20C5220E77A6}" type="slidenum">
              <a:rPr lang="en-US"/>
              <a:pPr/>
              <a:t>6</a:t>
            </a:fld>
            <a:endParaRPr 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325562"/>
          </a:xfrm>
        </p:spPr>
        <p:txBody>
          <a:bodyPr/>
          <a:lstStyle/>
          <a:p>
            <a:r>
              <a:rPr lang="en-US" sz="4000">
                <a:solidFill>
                  <a:srgbClr val="000099"/>
                </a:solidFill>
              </a:rPr>
              <a:t>Critical Thinking</a:t>
            </a:r>
            <a:endParaRPr lang="en-US" sz="2800">
              <a:solidFill>
                <a:srgbClr val="000099"/>
              </a:solidFill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686800" cy="4724400"/>
          </a:xfrm>
        </p:spPr>
        <p:txBody>
          <a:bodyPr/>
          <a:lstStyle/>
          <a:p>
            <a:r>
              <a:rPr lang="en-US"/>
              <a:t>Biological species are defined by natural reproductive isolation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Individuals that can produce successful offspring are considered the same species</a:t>
            </a:r>
          </a:p>
          <a:p>
            <a:r>
              <a:rPr lang="en-US"/>
              <a:t>Definition doesn't always work – </a:t>
            </a:r>
            <a:r>
              <a:rPr lang="en-US">
                <a:solidFill>
                  <a:schemeClr val="accent2"/>
                </a:solidFill>
              </a:rPr>
              <a:t>why not???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7C5D-F4DE-418E-BA91-1AF837B008D7}" type="slidenum">
              <a:rPr lang="en-US"/>
              <a:pPr/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7709-4284-49E7-91B1-A5411D943447}" type="slidenum">
              <a:rPr lang="en-US"/>
              <a:pPr/>
              <a:t>61</a:t>
            </a:fld>
            <a:endParaRPr lang="en-US"/>
          </a:p>
        </p:txBody>
      </p:sp>
      <p:sp>
        <p:nvSpPr>
          <p:cNvPr id="161798" name="Text Box 6"/>
          <p:cNvSpPr txBox="1">
            <a:spLocks noChangeArrowheads="1"/>
          </p:cNvSpPr>
          <p:nvPr/>
        </p:nvSpPr>
        <p:spPr bwMode="auto">
          <a:xfrm>
            <a:off x="1889125" y="2779713"/>
            <a:ext cx="3634328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Diagram – phylogeny of </a:t>
            </a:r>
            <a:r>
              <a:rPr lang="en-US" dirty="0" smtClean="0"/>
              <a:t>humans</a:t>
            </a:r>
            <a:endParaRPr lang="en-US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/>
          <a:p>
            <a:r>
              <a:rPr lang="en-US" sz="3600"/>
              <a:t>Two key steps – bi-pedalism and large brain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54A2-7C9B-4DBC-A4DA-05344AB04FF2}" type="slidenum">
              <a:rPr lang="en-US"/>
              <a:pPr/>
              <a:t>62</a:t>
            </a:fld>
            <a:endParaRPr 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34400" cy="4876800"/>
          </a:xfrm>
        </p:spPr>
        <p:txBody>
          <a:bodyPr/>
          <a:lstStyle/>
          <a:p>
            <a:r>
              <a:rPr lang="en-US"/>
              <a:t>Why is bi-pedalism so important?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D826-F303-4D69-872B-618A902E9EBA}" type="slidenum">
              <a:rPr lang="en-US"/>
              <a:pPr/>
              <a:t>63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34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Why is bi-</a:t>
            </a:r>
            <a:r>
              <a:rPr lang="en-US" dirty="0" err="1"/>
              <a:t>pedalism</a:t>
            </a:r>
            <a:r>
              <a:rPr lang="en-US" dirty="0"/>
              <a:t> so important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8F69-AF2B-4BC2-8A17-6550AE9E89FC}" type="slidenum">
              <a:rPr lang="en-US"/>
              <a:pPr/>
              <a:t>64</a:t>
            </a:fld>
            <a:endParaRPr lang="en-US"/>
          </a:p>
        </p:txBody>
      </p:sp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2193925" y="2779713"/>
            <a:ext cx="4511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human fossil and fossil footprints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67F6-ED85-4258-AC4A-14FDEFBE44CB}" type="slidenum">
              <a:rPr lang="en-US"/>
              <a:pPr/>
              <a:t>65</a:t>
            </a:fld>
            <a:endParaRPr 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 sz="4000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876800"/>
          </a:xfrm>
        </p:spPr>
        <p:txBody>
          <a:bodyPr/>
          <a:lstStyle/>
          <a:p>
            <a:r>
              <a:rPr lang="en-US"/>
              <a:t>Why is a large brain so important?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BA89-F2F7-4750-B95F-F8300A308E89}" type="slidenum">
              <a:rPr lang="en-US"/>
              <a:pPr/>
              <a:t>66</a:t>
            </a:fld>
            <a:endParaRPr 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 sz="4000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876800"/>
          </a:xfrm>
        </p:spPr>
        <p:txBody>
          <a:bodyPr/>
          <a:lstStyle/>
          <a:p>
            <a:r>
              <a:rPr lang="en-US" dirty="0"/>
              <a:t>Why is a large brain so important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DB1E-059F-4C92-8D1B-992AE504C533}" type="slidenum">
              <a:rPr lang="en-US"/>
              <a:pPr/>
              <a:t>67</a:t>
            </a:fld>
            <a:endParaRPr 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The fossil record shows changes in our species over time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534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path of human evolution is not ladder-like</a:t>
            </a:r>
          </a:p>
          <a:p>
            <a:pPr>
              <a:lnSpc>
                <a:spcPct val="90000"/>
              </a:lnSpc>
            </a:pPr>
            <a:r>
              <a:rPr lang="en-US"/>
              <a:t>We are currently a mono-specific family, but….</a:t>
            </a:r>
          </a:p>
          <a:p>
            <a:pPr>
              <a:lnSpc>
                <a:spcPct val="90000"/>
              </a:lnSpc>
            </a:pPr>
            <a:r>
              <a:rPr lang="en-US"/>
              <a:t>Human phylogeny reveals many extinct lineages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We are animals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We are subject to natural selection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There is a record!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135C-7F5B-45A6-B319-6F1A7655140F}" type="slidenum">
              <a:rPr lang="en-US"/>
              <a:pPr/>
              <a:t>68</a:t>
            </a:fld>
            <a:endParaRPr lang="en-US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/>
          <a:p>
            <a:r>
              <a:rPr lang="en-US" sz="3600"/>
              <a:t>All but one lineage of hominids are extinct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852072" y="2779713"/>
            <a:ext cx="3634328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Diagram – phylogeny of </a:t>
            </a:r>
            <a:r>
              <a:rPr lang="en-US" dirty="0" smtClean="0"/>
              <a:t>humans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BED11-124B-4E5F-A0A5-115023DE11F7}" type="slidenum">
              <a:rPr lang="en-US"/>
              <a:pPr/>
              <a:t>69</a:t>
            </a:fld>
            <a:endParaRPr lang="en-US"/>
          </a:p>
        </p:txBody>
      </p:sp>
      <p:sp>
        <p:nvSpPr>
          <p:cNvPr id="163847" name="Text Box 7"/>
          <p:cNvSpPr txBox="1">
            <a:spLocks noChangeArrowheads="1"/>
          </p:cNvSpPr>
          <p:nvPr/>
        </p:nvSpPr>
        <p:spPr bwMode="auto">
          <a:xfrm>
            <a:off x="1584325" y="2398713"/>
            <a:ext cx="6492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multi-regional vs. “out of Africa” hypotheses for human migration patterns; same diagram on following 2 slides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/>
              <a:t>Out of Africa – Human Migration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AAF8-3121-4C0D-9A22-53C40B5C349F}" type="slidenum">
              <a:rPr lang="en-US"/>
              <a:pPr/>
              <a:t>7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325562"/>
          </a:xfrm>
        </p:spPr>
        <p:txBody>
          <a:bodyPr/>
          <a:lstStyle/>
          <a:p>
            <a:r>
              <a:rPr lang="en-US" sz="4000">
                <a:solidFill>
                  <a:schemeClr val="accent2"/>
                </a:solidFill>
              </a:rPr>
              <a:t>Critical Thinking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Biological species are defined by natural reproductive isolation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/>
              <a:t>Individuals that can produce successful offspring are considered the same species</a:t>
            </a:r>
          </a:p>
          <a:p>
            <a:pPr>
              <a:lnSpc>
                <a:spcPct val="90000"/>
              </a:lnSpc>
            </a:pPr>
            <a:r>
              <a:rPr lang="en-US" dirty="0"/>
              <a:t>Definition doesn't always </a:t>
            </a:r>
            <a:r>
              <a:rPr lang="en-US" dirty="0" smtClean="0"/>
              <a:t>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4CB1E-8D52-40A3-8980-E5E8851F9B51}" type="slidenum">
              <a:rPr lang="en-US"/>
              <a:pPr/>
              <a:t>70</a:t>
            </a:fld>
            <a:endParaRPr lang="en-US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61124" name="Text Box 4"/>
          <p:cNvSpPr txBox="1">
            <a:spLocks noChangeArrowheads="1"/>
          </p:cNvSpPr>
          <p:nvPr/>
        </p:nvSpPr>
        <p:spPr bwMode="auto">
          <a:xfrm>
            <a:off x="3275013" y="4572000"/>
            <a:ext cx="3368675" cy="141128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How would you test these alternate hypotheses???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89B4-C656-4418-9898-DEFFDD5DB830}" type="slidenum">
              <a:rPr lang="en-US"/>
              <a:pPr/>
              <a:t>71</a:t>
            </a:fld>
            <a:endParaRPr lang="en-US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60100" name="Text Box 4"/>
          <p:cNvSpPr txBox="1">
            <a:spLocks noChangeArrowheads="1"/>
          </p:cNvSpPr>
          <p:nvPr/>
        </p:nvSpPr>
        <p:spPr bwMode="auto">
          <a:xfrm>
            <a:off x="3457575" y="4572000"/>
            <a:ext cx="2971800" cy="523220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sz="28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5B751-634C-4884-8504-F5C1FA18A109}" type="slidenum">
              <a:rPr lang="en-US"/>
              <a:pPr/>
              <a:t>72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Evolution is a Constant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334000"/>
          </a:xfrm>
        </p:spPr>
        <p:txBody>
          <a:bodyPr/>
          <a:lstStyle/>
          <a:p>
            <a:r>
              <a:rPr lang="en-US"/>
              <a:t>Constant supply of genetic variation + constant application of selection pressures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All species are in some degree of flux</a:t>
            </a:r>
          </a:p>
          <a:p>
            <a:r>
              <a:rPr lang="en-US"/>
              <a:t>New species are constantly diverging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….and going extinct</a:t>
            </a:r>
          </a:p>
          <a:p>
            <a:r>
              <a:rPr lang="en-US"/>
              <a:t>At any given time, we are just looking at a cross section of the process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 slice through the crown of a multi-dimensional tree</a:t>
            </a:r>
          </a:p>
          <a:p>
            <a:r>
              <a:rPr lang="en-US"/>
              <a:t>Evolution is NOT finished!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EFB-9BDE-4C58-91D8-C571067BD15A}" type="slidenum">
              <a:rPr lang="en-US"/>
              <a:pPr/>
              <a:t>73</a:t>
            </a:fld>
            <a:endParaRPr lang="en-US"/>
          </a:p>
        </p:txBody>
      </p:sp>
      <p:sp>
        <p:nvSpPr>
          <p:cNvPr id="173063" name="Text Box 7"/>
          <p:cNvSpPr txBox="1">
            <a:spLocks noChangeArrowheads="1"/>
          </p:cNvSpPr>
          <p:nvPr/>
        </p:nvSpPr>
        <p:spPr bwMode="auto">
          <a:xfrm>
            <a:off x="5257800" y="609600"/>
            <a:ext cx="3429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….as the tree grows, so grows the tree of life…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6934-2061-4E65-8745-FEE20E9836E8}" type="slidenum">
              <a:rPr lang="en-US"/>
              <a:pPr/>
              <a:t>74</a:t>
            </a:fld>
            <a:endParaRPr lang="en-US"/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5257800" y="609600"/>
            <a:ext cx="3429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….as the tree grows, so grows the tree of life…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48200" y="3276600"/>
            <a:ext cx="43434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Species concepts</a:t>
            </a:r>
          </a:p>
          <a:p>
            <a:pPr>
              <a:lnSpc>
                <a:spcPct val="90000"/>
              </a:lnSpc>
            </a:pPr>
            <a:r>
              <a:rPr lang="en-US" sz="2800"/>
              <a:t>Development of reproductive isolation</a:t>
            </a:r>
          </a:p>
          <a:p>
            <a:pPr>
              <a:lnSpc>
                <a:spcPct val="90000"/>
              </a:lnSpc>
            </a:pPr>
            <a:r>
              <a:rPr lang="en-US" sz="2800"/>
              <a:t>Patterns of speciation</a:t>
            </a:r>
          </a:p>
          <a:p>
            <a:pPr>
              <a:lnSpc>
                <a:spcPct val="90000"/>
              </a:lnSpc>
            </a:pPr>
            <a:r>
              <a:rPr lang="en-US" sz="2800"/>
              <a:t>Macroevolution</a:t>
            </a:r>
          </a:p>
          <a:p>
            <a:pPr>
              <a:lnSpc>
                <a:spcPct val="90000"/>
              </a:lnSpc>
            </a:pPr>
            <a:r>
              <a:rPr lang="en-US" sz="2800"/>
              <a:t>Human evolution</a:t>
            </a:r>
          </a:p>
          <a:p>
            <a:pPr>
              <a:lnSpc>
                <a:spcPct val="90000"/>
              </a:lnSpc>
            </a:pPr>
            <a:r>
              <a:rPr lang="en-US" sz="2800"/>
              <a:t>Evolution continues…..</a:t>
            </a:r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5005388" y="2590800"/>
            <a:ext cx="28241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Key Concepts: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441325" y="411163"/>
            <a:ext cx="26876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Questions???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be starting with plants next time</a:t>
            </a:r>
          </a:p>
          <a:p>
            <a:r>
              <a:rPr lang="en-US" dirty="0" smtClean="0"/>
              <a:t>Bring in samples of plants to examine microscopically and macroscopically</a:t>
            </a:r>
          </a:p>
          <a:p>
            <a:r>
              <a:rPr lang="en-US" dirty="0" smtClean="0"/>
              <a:t>Anything that interests you – from nature, your kitchen, garden…..</a:t>
            </a:r>
          </a:p>
          <a:p>
            <a:r>
              <a:rPr lang="en-US" dirty="0" smtClean="0"/>
              <a:t>Parts or whole plants</a:t>
            </a:r>
          </a:p>
          <a:p>
            <a:r>
              <a:rPr lang="en-US" dirty="0" smtClean="0"/>
              <a:t>Save reproductive parts for later in the week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69BF-A90C-4ED9-8169-18D4C44ACD14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8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106F-C65D-43A6-A5D0-417F80DBB45C}" type="slidenum">
              <a:rPr lang="en-US"/>
              <a:pPr/>
              <a:t>8</a:t>
            </a:fld>
            <a:endParaRPr lang="en-US"/>
          </a:p>
        </p:txBody>
      </p:sp>
      <p:sp>
        <p:nvSpPr>
          <p:cNvPr id="194573" name="Text Box 13"/>
          <p:cNvSpPr txBox="1">
            <a:spLocks noChangeArrowheads="1"/>
          </p:cNvSpPr>
          <p:nvPr/>
        </p:nvSpPr>
        <p:spPr bwMode="auto">
          <a:xfrm>
            <a:off x="5546725" y="4684713"/>
            <a:ext cx="33813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 – </a:t>
            </a:r>
            <a:r>
              <a:rPr lang="en-US" i="1"/>
              <a:t>Hymenocallis floridana</a:t>
            </a:r>
          </a:p>
        </p:txBody>
      </p:sp>
      <p:sp>
        <p:nvSpPr>
          <p:cNvPr id="194572" name="Text Box 12"/>
          <p:cNvSpPr txBox="1">
            <a:spLocks noChangeArrowheads="1"/>
          </p:cNvSpPr>
          <p:nvPr/>
        </p:nvSpPr>
        <p:spPr bwMode="auto">
          <a:xfrm>
            <a:off x="152400" y="4684713"/>
            <a:ext cx="344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 – </a:t>
            </a:r>
            <a:r>
              <a:rPr lang="en-US" i="1"/>
              <a:t>Hymenocallis coronaria</a:t>
            </a:r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325562"/>
          </a:xfrm>
        </p:spPr>
        <p:txBody>
          <a:bodyPr/>
          <a:lstStyle/>
          <a:p>
            <a:r>
              <a:rPr lang="en-US" sz="3600"/>
              <a:t>Morphological species – the first way to separate species</a:t>
            </a:r>
            <a:r>
              <a:rPr lang="en-US" sz="4000"/>
              <a:t> </a:t>
            </a:r>
            <a:r>
              <a:rPr lang="en-US" sz="2400"/>
              <a:t>(Linnaeus, ~1750 &amp; others)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686800" cy="4800600"/>
          </a:xfrm>
        </p:spPr>
        <p:txBody>
          <a:bodyPr/>
          <a:lstStyle/>
          <a:p>
            <a:r>
              <a:rPr lang="en-US"/>
              <a:t>Species are defined by differences in form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Individuals with the same morphology and/or anatomy are considered the same species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4173538" y="4891088"/>
            <a:ext cx="796925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800">
                <a:cs typeface="Arial" pitchFamily="34" charset="0"/>
              </a:rPr>
              <a:t>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E8A5-567B-4A89-A42F-AD56397F871C}" type="slidenum">
              <a:rPr lang="en-US"/>
              <a:pPr/>
              <a:t>9</a:t>
            </a:fld>
            <a:endParaRPr 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325562"/>
          </a:xfrm>
        </p:spPr>
        <p:txBody>
          <a:bodyPr/>
          <a:lstStyle/>
          <a:p>
            <a:r>
              <a:rPr lang="en-US" sz="4000">
                <a:solidFill>
                  <a:srgbClr val="000099"/>
                </a:solidFill>
              </a:rPr>
              <a:t>Critical Thinking</a:t>
            </a:r>
            <a:endParaRPr lang="en-US" sz="2800">
              <a:solidFill>
                <a:srgbClr val="000099"/>
              </a:solidFill>
            </a:endParaRP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534400" cy="4800600"/>
          </a:xfrm>
        </p:spPr>
        <p:txBody>
          <a:bodyPr/>
          <a:lstStyle/>
          <a:p>
            <a:r>
              <a:rPr lang="en-US"/>
              <a:t>Morphological species are defined by differences in form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Individuals with the same morphology and/or anatomy are considered the same species</a:t>
            </a:r>
          </a:p>
          <a:p>
            <a:r>
              <a:rPr lang="en-US"/>
              <a:t>Definition doesn't always work – </a:t>
            </a:r>
            <a:r>
              <a:rPr lang="en-US">
                <a:solidFill>
                  <a:schemeClr val="accent2"/>
                </a:solidFill>
              </a:rPr>
              <a:t>why not???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DDDDDD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EBEBEB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DDDDDD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BEBEB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3004</TotalTime>
  <Words>2146</Words>
  <Application>Microsoft Office PowerPoint</Application>
  <PresentationFormat>On-screen Show (4:3)</PresentationFormat>
  <Paragraphs>406</Paragraphs>
  <Slides>75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6" baseType="lpstr">
      <vt:lpstr>Default Design</vt:lpstr>
      <vt:lpstr>Lecture #3 – Origin of Species</vt:lpstr>
      <vt:lpstr>Key Concepts:</vt:lpstr>
      <vt:lpstr>PowerPoint Presentation</vt:lpstr>
      <vt:lpstr>Major Species Concepts</vt:lpstr>
      <vt:lpstr>Biological species – the basic standard for separating species (Ernst Mayr, 1942)</vt:lpstr>
      <vt:lpstr>Critical Thinking</vt:lpstr>
      <vt:lpstr>Critical Thinking</vt:lpstr>
      <vt:lpstr>Morphological species – the first way to separate species (Linnaeus, ~1750 &amp; others)</vt:lpstr>
      <vt:lpstr>Critical Thinking</vt:lpstr>
      <vt:lpstr>Critical Thinking</vt:lpstr>
      <vt:lpstr>Phylogenetic species – the new standard for separating species???</vt:lpstr>
      <vt:lpstr>Development And Maintenance Of Reproductive Isolation: the essence of speciation</vt:lpstr>
      <vt:lpstr>Pre-zygotic Barriers</vt:lpstr>
      <vt:lpstr>Critical Thinking</vt:lpstr>
      <vt:lpstr>Critical Thinking</vt:lpstr>
      <vt:lpstr>Post-zygotic Barriers</vt:lpstr>
      <vt:lpstr>Critical Thinking</vt:lpstr>
      <vt:lpstr>Critical Thinking</vt:lpstr>
      <vt:lpstr>Patterns of Speciation Barriers result from separations that persist long enough that eventually new species have developed</vt:lpstr>
      <vt:lpstr>Patterns of Speciation</vt:lpstr>
      <vt:lpstr>Critical Thinking</vt:lpstr>
      <vt:lpstr>Critical Thinking</vt:lpstr>
      <vt:lpstr>Critical Thinking</vt:lpstr>
      <vt:lpstr>Critical Thinking</vt:lpstr>
      <vt:lpstr>Allopatric Speciation</vt:lpstr>
      <vt:lpstr>Critical Thinking</vt:lpstr>
      <vt:lpstr>Critical Thinking</vt:lpstr>
      <vt:lpstr>Critical Thinking</vt:lpstr>
      <vt:lpstr>Allopatric Speciation due to geographic separation</vt:lpstr>
      <vt:lpstr>Speciation may, or may not, occur…</vt:lpstr>
      <vt:lpstr>Sympatric Speciation</vt:lpstr>
      <vt:lpstr>Sympatric Speciation</vt:lpstr>
      <vt:lpstr>Polyploidy – one mechanism for sympatric speciation</vt:lpstr>
      <vt:lpstr>Sympatric Speciation</vt:lpstr>
      <vt:lpstr>Speciation is NOT a Given</vt:lpstr>
      <vt:lpstr>Endemic Species and Adaptive Radiation</vt:lpstr>
      <vt:lpstr>Endemic Species and Adaptive Radiation</vt:lpstr>
      <vt:lpstr>Adaptive Radiation</vt:lpstr>
      <vt:lpstr>Adaptive Radiation is a common theme – both between and within lineages</vt:lpstr>
      <vt:lpstr>Critical Thinking</vt:lpstr>
      <vt:lpstr>Critical Thinking</vt:lpstr>
      <vt:lpstr>Critical Thinking</vt:lpstr>
      <vt:lpstr>Speciation is a Constant</vt:lpstr>
      <vt:lpstr>Macroevolution: larger-scale changes in organisms Also contributes to speciation</vt:lpstr>
      <vt:lpstr>Critical Thinking</vt:lpstr>
      <vt:lpstr>Critical Thinking</vt:lpstr>
      <vt:lpstr>Selection is a series of gates!!!</vt:lpstr>
      <vt:lpstr>A Preview of the Taxonomic Hierarchy: this is how we classify diversity</vt:lpstr>
      <vt:lpstr>PowerPoint Presentation</vt:lpstr>
      <vt:lpstr>Humans can also be classified!</vt:lpstr>
      <vt:lpstr>Phyla in the Animal Kingdom: Chordates</vt:lpstr>
      <vt:lpstr>Sub-phyla in the Chordate Phylum: Vertebrates</vt:lpstr>
      <vt:lpstr>Classes in the Vertebrate Sub-phylum: Mammals</vt:lpstr>
      <vt:lpstr>PowerPoint Presentation</vt:lpstr>
      <vt:lpstr>PowerPoint Presentation</vt:lpstr>
      <vt:lpstr>PowerPoint Presentation</vt:lpstr>
      <vt:lpstr>PowerPoint Presentation</vt:lpstr>
      <vt:lpstr>Critical Thinking</vt:lpstr>
      <vt:lpstr>Critical Thinking</vt:lpstr>
      <vt:lpstr>PowerPoint Presentation</vt:lpstr>
      <vt:lpstr>Two key steps – bi-pedalism and large brain</vt:lpstr>
      <vt:lpstr>Critical Thinking</vt:lpstr>
      <vt:lpstr>Critical Thinking</vt:lpstr>
      <vt:lpstr>PowerPoint Presentation</vt:lpstr>
      <vt:lpstr>Critical Thinking</vt:lpstr>
      <vt:lpstr>Critical Thinking</vt:lpstr>
      <vt:lpstr>The fossil record shows changes in our species over time</vt:lpstr>
      <vt:lpstr>All but one lineage of hominids are extinct</vt:lpstr>
      <vt:lpstr>Out of Africa – Human Migration</vt:lpstr>
      <vt:lpstr>Critical Thinking</vt:lpstr>
      <vt:lpstr>Critical Thinking</vt:lpstr>
      <vt:lpstr>Evolution is a Constant</vt:lpstr>
      <vt:lpstr>PowerPoint Presentation</vt:lpstr>
      <vt:lpstr>PowerPoint Presentation</vt:lpstr>
      <vt:lpstr>Hands On</vt:lpstr>
    </vt:vector>
  </TitlesOfParts>
  <Company> College of Charleston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EverettJ</dc:creator>
  <cp:lastModifiedBy>Everett, Jean B</cp:lastModifiedBy>
  <cp:revision>486</cp:revision>
  <dcterms:created xsi:type="dcterms:W3CDTF">2003-08-25T00:24:37Z</dcterms:created>
  <dcterms:modified xsi:type="dcterms:W3CDTF">2011-07-04T09:11:27Z</dcterms:modified>
</cp:coreProperties>
</file>