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3"/>
  </p:notesMasterIdLst>
  <p:sldIdLst>
    <p:sldId id="317" r:id="rId2"/>
    <p:sldId id="332" r:id="rId3"/>
    <p:sldId id="360" r:id="rId4"/>
    <p:sldId id="318" r:id="rId5"/>
    <p:sldId id="362" r:id="rId6"/>
    <p:sldId id="319" r:id="rId7"/>
    <p:sldId id="366" r:id="rId8"/>
    <p:sldId id="367" r:id="rId9"/>
    <p:sldId id="337" r:id="rId10"/>
    <p:sldId id="361" r:id="rId11"/>
    <p:sldId id="320" r:id="rId12"/>
    <p:sldId id="338" r:id="rId13"/>
    <p:sldId id="402" r:id="rId14"/>
    <p:sldId id="403" r:id="rId15"/>
    <p:sldId id="404" r:id="rId16"/>
    <p:sldId id="407" r:id="rId17"/>
    <p:sldId id="405" r:id="rId18"/>
    <p:sldId id="408" r:id="rId19"/>
    <p:sldId id="409" r:id="rId20"/>
    <p:sldId id="410" r:id="rId21"/>
    <p:sldId id="431" r:id="rId22"/>
    <p:sldId id="432" r:id="rId23"/>
    <p:sldId id="414" r:id="rId24"/>
    <p:sldId id="363" r:id="rId25"/>
    <p:sldId id="321" r:id="rId26"/>
    <p:sldId id="364" r:id="rId27"/>
    <p:sldId id="339" r:id="rId28"/>
    <p:sldId id="399" r:id="rId29"/>
    <p:sldId id="390" r:id="rId30"/>
    <p:sldId id="340" r:id="rId31"/>
    <p:sldId id="401" r:id="rId32"/>
    <p:sldId id="322" r:id="rId33"/>
    <p:sldId id="323" r:id="rId34"/>
    <p:sldId id="376" r:id="rId35"/>
    <p:sldId id="324" r:id="rId36"/>
    <p:sldId id="342" r:id="rId37"/>
    <p:sldId id="270" r:id="rId38"/>
    <p:sldId id="380" r:id="rId39"/>
    <p:sldId id="400" r:id="rId40"/>
    <p:sldId id="271" r:id="rId41"/>
    <p:sldId id="293" r:id="rId42"/>
    <p:sldId id="343" r:id="rId43"/>
    <p:sldId id="345" r:id="rId44"/>
    <p:sldId id="325" r:id="rId45"/>
    <p:sldId id="327" r:id="rId46"/>
    <p:sldId id="326" r:id="rId47"/>
    <p:sldId id="284" r:id="rId48"/>
    <p:sldId id="371" r:id="rId49"/>
    <p:sldId id="372" r:id="rId50"/>
    <p:sldId id="415" r:id="rId51"/>
    <p:sldId id="416" r:id="rId52"/>
    <p:sldId id="417" r:id="rId53"/>
    <p:sldId id="418" r:id="rId54"/>
    <p:sldId id="419" r:id="rId55"/>
    <p:sldId id="428" r:id="rId56"/>
    <p:sldId id="429" r:id="rId57"/>
    <p:sldId id="430" r:id="rId58"/>
    <p:sldId id="377" r:id="rId59"/>
    <p:sldId id="346" r:id="rId60"/>
    <p:sldId id="369" r:id="rId61"/>
    <p:sldId id="370" r:id="rId62"/>
    <p:sldId id="328" r:id="rId63"/>
    <p:sldId id="420" r:id="rId64"/>
    <p:sldId id="421" r:id="rId65"/>
    <p:sldId id="378" r:id="rId66"/>
    <p:sldId id="309" r:id="rId67"/>
    <p:sldId id="381" r:id="rId68"/>
    <p:sldId id="382" r:id="rId69"/>
    <p:sldId id="379" r:id="rId70"/>
    <p:sldId id="316" r:id="rId71"/>
    <p:sldId id="398" r:id="rId72"/>
    <p:sldId id="373" r:id="rId73"/>
    <p:sldId id="347" r:id="rId74"/>
    <p:sldId id="311" r:id="rId75"/>
    <p:sldId id="313" r:id="rId76"/>
    <p:sldId id="314" r:id="rId77"/>
    <p:sldId id="333" r:id="rId78"/>
    <p:sldId id="334" r:id="rId79"/>
    <p:sldId id="383" r:id="rId80"/>
    <p:sldId id="336" r:id="rId81"/>
    <p:sldId id="315" r:id="rId82"/>
    <p:sldId id="384" r:id="rId83"/>
    <p:sldId id="385" r:id="rId84"/>
    <p:sldId id="387" r:id="rId85"/>
    <p:sldId id="388" r:id="rId86"/>
    <p:sldId id="389" r:id="rId87"/>
    <p:sldId id="391" r:id="rId88"/>
    <p:sldId id="392" r:id="rId89"/>
    <p:sldId id="422" r:id="rId90"/>
    <p:sldId id="423" r:id="rId91"/>
    <p:sldId id="424" r:id="rId92"/>
    <p:sldId id="425" r:id="rId93"/>
    <p:sldId id="427" r:id="rId94"/>
    <p:sldId id="426" r:id="rId95"/>
    <p:sldId id="330" r:id="rId96"/>
    <p:sldId id="274" r:id="rId97"/>
    <p:sldId id="393" r:id="rId98"/>
    <p:sldId id="394" r:id="rId99"/>
    <p:sldId id="395" r:id="rId100"/>
    <p:sldId id="374" r:id="rId101"/>
    <p:sldId id="375" r:id="rId102"/>
    <p:sldId id="396" r:id="rId103"/>
    <p:sldId id="397" r:id="rId104"/>
    <p:sldId id="329" r:id="rId105"/>
    <p:sldId id="355" r:id="rId106"/>
    <p:sldId id="356" r:id="rId107"/>
    <p:sldId id="275" r:id="rId108"/>
    <p:sldId id="273" r:id="rId109"/>
    <p:sldId id="276" r:id="rId110"/>
    <p:sldId id="331" r:id="rId111"/>
    <p:sldId id="357" r:id="rId1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33CC"/>
    <a:srgbClr val="00FF00"/>
    <a:srgbClr val="00FFFF"/>
    <a:srgbClr val="000099"/>
    <a:srgbClr val="0099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0" autoAdjust="0"/>
    <p:restoredTop sz="95636" autoAdjust="0"/>
  </p:normalViewPr>
  <p:slideViewPr>
    <p:cSldViewPr>
      <p:cViewPr varScale="1">
        <p:scale>
          <a:sx n="41" d="100"/>
          <a:sy n="41" d="100"/>
        </p:scale>
        <p:origin x="-68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ableStyles" Target="tableStyle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3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3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3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4760ED-26D4-486E-A128-9E11F95549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6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ukaryotes" TargetMode="External"/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n.wikipedia.org/wiki/Bacteria" TargetMode="External"/><Relationship Id="rId4" Type="http://schemas.openxmlformats.org/officeDocument/2006/relationships/hyperlink" Target="http://en.wikipedia.org/wiki/Mutation_rate" TargetMode="Externa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4D758-6A64-48BF-934D-E24F32EB5A8D}" type="slidenum">
              <a:rPr lang="en-US"/>
              <a:pPr/>
              <a:t>5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environment is the wall; natural selection is the gate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 beads from one team to another – changes</a:t>
            </a:r>
            <a:r>
              <a:rPr lang="en-US" baseline="0" dirty="0" smtClean="0"/>
              <a:t> both population sizes and allele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760ED-26D4-486E-A128-9E11F9554993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56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 beads from one team to another – changes</a:t>
            </a:r>
            <a:r>
              <a:rPr lang="en-US" baseline="0" dirty="0" smtClean="0"/>
              <a:t> both population sizes and </a:t>
            </a:r>
            <a:r>
              <a:rPr lang="en-US" baseline="0" smtClean="0"/>
              <a:t>allele structure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760ED-26D4-486E-A128-9E11F9554993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56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21D08-264E-44F6-96BE-4D9F99718B5A}" type="slidenum">
              <a:rPr lang="en-US"/>
              <a:pPr/>
              <a:t>70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Wikipedia: More generally, the mutation rate in </a:t>
            </a:r>
            <a:r>
              <a:rPr lang="en-US">
                <a:hlinkClick r:id="rId3" tooltip="Eukaryotes"/>
              </a:rPr>
              <a:t>eukaryotes</a:t>
            </a:r>
            <a:r>
              <a:rPr lang="en-US"/>
              <a:t> is in generally 10</a:t>
            </a:r>
            <a:r>
              <a:rPr lang="en-US" baseline="30000"/>
              <a:t>-4</a:t>
            </a:r>
            <a:r>
              <a:rPr lang="en-US"/>
              <a:t> to 10</a:t>
            </a:r>
            <a:r>
              <a:rPr lang="en-US" baseline="30000"/>
              <a:t>-6</a:t>
            </a:r>
            <a:r>
              <a:rPr lang="en-US"/>
              <a:t> mutations per base pair per generation</a:t>
            </a:r>
            <a:r>
              <a:rPr lang="en-US">
                <a:hlinkClick r:id="rId4"/>
              </a:rPr>
              <a:t>[4]</a:t>
            </a:r>
            <a:r>
              <a:rPr lang="en-US"/>
              <a:t>, and for </a:t>
            </a:r>
            <a:r>
              <a:rPr lang="en-US">
                <a:hlinkClick r:id="rId5" tooltip="Bacteria"/>
              </a:rPr>
              <a:t>bacteria</a:t>
            </a:r>
            <a:r>
              <a:rPr lang="en-US"/>
              <a:t> the rate is around 10-8 per base pair per generation</a:t>
            </a:r>
            <a:r>
              <a:rPr lang="en-US">
                <a:hlinkClick r:id="rId4"/>
              </a:rPr>
              <a:t>[5]</a:t>
            </a:r>
            <a:r>
              <a:rPr lang="en-US"/>
              <a:t>. The highest mutation rates are found in viruses, which can have either RNA or DNA genomes. DNA viruses have mutation rates between 10-6 to 10-8 mutations per base per generation, and RNA viruses have mutation rates between 10-3 to 10-5 per base per generation</a:t>
            </a:r>
            <a:r>
              <a:rPr lang="en-US">
                <a:hlinkClick r:id="rId4"/>
              </a:rPr>
              <a:t>[5]</a:t>
            </a:r>
            <a:r>
              <a:rPr lang="en-US"/>
              <a:t>. Human mitochondrial DNA has been estimated to have mutation rates of ~3×10-6 or ~2.7×10-5 per base per 20 year generation (depending on the method of estimation)</a:t>
            </a:r>
            <a:r>
              <a:rPr lang="en-US">
                <a:hlinkClick r:id="rId4"/>
              </a:rPr>
              <a:t>[6]</a:t>
            </a:r>
            <a:r>
              <a:rPr lang="en-US"/>
              <a:t>; these rates are considered to be significantly higher than rates of human genomic mutation at ~2.5×10-8 per base per generation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E5D79E-BBF0-439F-8499-A48EF768F604}" type="slidenum">
              <a:rPr lang="en-US"/>
              <a:pPr/>
              <a:t>71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Must accept the importance of random – NOT a design process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0526F6-D5BB-4557-892F-523D35B124FA}" type="slidenum">
              <a:rPr lang="en-US"/>
              <a:pPr/>
              <a:t>97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Genotypic expression is not always visible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760ED-26D4-486E-A128-9E11F955499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66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E5C507-810F-49B1-84E4-4855C83E78D7}" type="slidenum">
              <a:rPr lang="en-US"/>
              <a:pPr/>
              <a:t>36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Drift always influences evolution of populations = violation of large pop size in H-W; greater affect with smaller pops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3DA491-BC6E-4696-9C10-3408B3139B19}" type="slidenum">
              <a:rPr lang="en-US"/>
              <a:pPr/>
              <a:t>41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One web site says that all cheetahs are more genetically similar than identical twins!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Same as earlier example</a:t>
            </a:r>
            <a:r>
              <a:rPr lang="en-US" baseline="0" dirty="0" smtClean="0"/>
              <a:t> – use the H-W equation to produce 75% B phenotype and 25% </a:t>
            </a:r>
            <a:r>
              <a:rPr lang="en-US" baseline="0" smtClean="0"/>
              <a:t>b phenotype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760ED-26D4-486E-A128-9E11F9554993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25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Same as earlier example</a:t>
            </a:r>
            <a:r>
              <a:rPr lang="en-US" baseline="0" dirty="0" smtClean="0"/>
              <a:t> – use the H-W equation to produce 75% B phenotype and 25% b phenotype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760ED-26D4-486E-A128-9E11F9554993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25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  <a:r>
              <a:rPr lang="en-US" baseline="0" dirty="0" smtClean="0"/>
              <a:t> with replacement to simulate random mating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760ED-26D4-486E-A128-9E11F9554993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92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  <a:r>
              <a:rPr lang="en-US" baseline="0" dirty="0" smtClean="0"/>
              <a:t> with replacement to simulate random mating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760ED-26D4-486E-A128-9E11F9554993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92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781C0-EA04-4A9C-AA19-70F6F9023384}" type="slidenum">
              <a:rPr lang="en-US"/>
              <a:pPr/>
              <a:t>58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Violates H-W assumption of isolated pops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A3513-7FB8-437D-95A5-A8EF0AD12E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14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CCE66-A108-4212-A78A-5D25CB4346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1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53E5B-CA22-41A8-8A8A-DED6A62C6E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1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056BB-D23F-407C-8A06-ADCCBA19D0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5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6769D-431C-420D-8DF8-4C3C8E88F0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1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0B9D7-2897-41E4-BB37-3A689FC66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0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C04F9-3C7D-4469-87FA-767C7003A1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0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F2D18-6A22-4E9C-94A8-8E098218F9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6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16139-E279-4FC3-B470-7494C69DC9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3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5BDA5-6942-4CE0-A821-929322C593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2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EB4FC-83C3-4F6A-BED9-24450F47AE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4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CF34F2-740E-49A2-BA1C-132F6A0C1C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e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4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12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png"/><Relationship Id="rId10" Type="http://schemas.openxmlformats.org/officeDocument/2006/relationships/image" Target="../media/image8.wmf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89B5-B03A-45E9-89C9-579618257AED}" type="slidenum">
              <a:rPr lang="en-US"/>
              <a:pPr/>
              <a:t>1</a:t>
            </a:fld>
            <a:endParaRPr lang="en-US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Lecture #2 – Evolution of Populations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17024" y="3200400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of a population of penguins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C025-C112-4EDE-BCEE-E4A7E8844DFA}" type="slidenum">
              <a:rPr lang="en-US"/>
              <a:pPr/>
              <a:t>10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 basic genetic principles: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05800" cy="5029200"/>
          </a:xfrm>
        </p:spPr>
        <p:txBody>
          <a:bodyPr/>
          <a:lstStyle/>
          <a:p>
            <a:r>
              <a:rPr lang="en-US"/>
              <a:t>The total number of alleles for any gene in a population is the number of individuals in the population x 2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If the population has 10 individuals, there are 20 copies of the A gene – some “A” alleles and some “a” alleles</a:t>
            </a:r>
          </a:p>
          <a:p>
            <a:r>
              <a:rPr lang="en-US"/>
              <a:t>All these alleles comprise the “gene pool”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019B-4163-4007-B32A-72FD74A2C3A2}" type="slidenum">
              <a:rPr lang="en-US"/>
              <a:pPr/>
              <a:t>100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selection mode will most quickly lead to the development of diversity???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B017-7F57-4BC5-A9F7-DF9F185B2BE8}" type="slidenum">
              <a:rPr lang="en-US"/>
              <a:pPr/>
              <a:t>101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selection mode will most quickly lead to the development of diversity???</a:t>
            </a:r>
          </a:p>
          <a:p>
            <a:r>
              <a:rPr lang="en-US">
                <a:solidFill>
                  <a:srgbClr val="000099"/>
                </a:solidFill>
              </a:rPr>
              <a:t>Diversifying selection tends to produce multiple species, and the parent species may also persist</a:t>
            </a:r>
            <a:endParaRPr lang="en-US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E3D5-704E-43A9-9164-A0F98248D304}" type="slidenum">
              <a:rPr lang="en-US"/>
              <a:pPr/>
              <a:t>102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you think of a real-life example of an adaptive phenotype???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3ED5-094A-4DB6-B35B-0A0748A2BA5A}" type="slidenum">
              <a:rPr lang="en-US"/>
              <a:pPr/>
              <a:t>103</a:t>
            </a:fld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you think of a real-life example of an adaptive phenotype???</a:t>
            </a:r>
          </a:p>
          <a:p>
            <a:r>
              <a:rPr lang="en-US">
                <a:solidFill>
                  <a:srgbClr val="000099"/>
                </a:solidFill>
              </a:rPr>
              <a:t>Everything!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Variation is random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Selection is adaptive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FD1-6F85-446A-ADF0-BB903499B95E}" type="slidenum">
              <a:rPr lang="en-US"/>
              <a:pPr/>
              <a:t>104</a:t>
            </a:fld>
            <a:endParaRPr lang="en-US"/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2041525" y="4760913"/>
            <a:ext cx="4295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natural variation in flower color</a:t>
            </a:r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Preservation of Natural Variation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Diploidy</a:t>
            </a:r>
          </a:p>
          <a:p>
            <a:r>
              <a:rPr lang="en-US"/>
              <a:t>Balanced Polymorphism</a:t>
            </a:r>
          </a:p>
          <a:p>
            <a:r>
              <a:rPr lang="en-US"/>
              <a:t>Neutral Variation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701A-94CD-4A12-8CD5-CF69FCE9D43E}" type="slidenum">
              <a:rPr lang="en-US"/>
              <a:pPr/>
              <a:t>105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Diploidy – 2 alleles for every gene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r>
              <a:rPr lang="en-US"/>
              <a:t>Recessive alleles retained in heterozygotes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Not expressed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Not eliminated, even if the recessive trait is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aa may be eliminated, while Aa is preserved in the population</a:t>
            </a:r>
          </a:p>
          <a:p>
            <a:r>
              <a:rPr lang="en-US"/>
              <a:t>Recessive alleles function as latent variation that may prove helpful if environment changes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3776-C079-4AAB-AD09-46833D889B08}" type="slidenum">
              <a:rPr lang="en-US"/>
              <a:pPr/>
              <a:t>106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Balanced Polymorphism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r>
              <a:rPr lang="en-US"/>
              <a:t>Heterozygote advantage</a:t>
            </a:r>
          </a:p>
          <a:p>
            <a:r>
              <a:rPr lang="en-US"/>
              <a:t>Frequency dependent selection</a:t>
            </a:r>
          </a:p>
          <a:p>
            <a:r>
              <a:rPr lang="en-US"/>
              <a:t>Phenotypic variation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157F-8E68-48E4-B205-390DD328D7C0}" type="slidenum">
              <a:rPr lang="en-US"/>
              <a:pPr/>
              <a:t>107</a:t>
            </a:fld>
            <a:endParaRPr lang="en-US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4175125" y="2932113"/>
            <a:ext cx="46386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Map – global distribution of sickle cell allele</a:t>
            </a:r>
          </a:p>
          <a:p>
            <a:endParaRPr lang="en-US"/>
          </a:p>
          <a:p>
            <a:r>
              <a:rPr lang="en-US"/>
              <a:t>Images – normal and sickled red blood cells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200"/>
              <a:t>Balanced Polymorphism – heterozygote advantage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46088" y="1985963"/>
            <a:ext cx="2687637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Sickle-cell Anemia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0" y="1217613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a mutation in the gene that codes for hemoglobin causes a single amino acid substitution in the protein, RBC shape changes from round to sickle shape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B189-1852-4D4B-A011-913B54E30807}" type="slidenum">
              <a:rPr lang="en-US"/>
              <a:pPr/>
              <a:t>108</a:t>
            </a:fld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803525" y="3770313"/>
            <a:ext cx="4930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Graph – frequency dependent selection results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3200"/>
              <a:t>Balanced Polymorphisms – Frequency Dependent Selection</a:t>
            </a:r>
            <a:br>
              <a:rPr lang="en-US" sz="3200"/>
            </a:br>
            <a:r>
              <a:rPr lang="en-US" sz="1800">
                <a:solidFill>
                  <a:schemeClr val="accent2"/>
                </a:solidFill>
              </a:rPr>
              <a:t>rare clone is less infected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C2CF-D8F6-4921-B7A9-212E48595F1F}" type="slidenum">
              <a:rPr lang="en-US"/>
              <a:pPr/>
              <a:t>109</a:t>
            </a:fld>
            <a:endParaRPr lang="en-US"/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2270125" y="4379913"/>
            <a:ext cx="58832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balanced polymorphisms in asters and snakes</a:t>
            </a:r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477962"/>
          </a:xfrm>
        </p:spPr>
        <p:txBody>
          <a:bodyPr/>
          <a:lstStyle/>
          <a:p>
            <a:r>
              <a:rPr lang="en-US" sz="3200"/>
              <a:t>Balanced Polymorphisms – Phenotypic Variation</a:t>
            </a:r>
            <a:br>
              <a:rPr lang="en-US" sz="3200"/>
            </a:br>
            <a:r>
              <a:rPr lang="en-US" sz="2800">
                <a:solidFill>
                  <a:schemeClr val="tx1"/>
                </a:solidFill>
              </a:rPr>
              <a:t>multiple morphotypes are favored by heterogeneous (patchy)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44E9-E8D8-4D4A-BA0F-7EA8F760B427}" type="slidenum">
              <a:rPr lang="en-US"/>
              <a:pPr/>
              <a:t>11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74638"/>
            <a:ext cx="8001000" cy="1096962"/>
          </a:xfrm>
        </p:spPr>
        <p:txBody>
          <a:bodyPr/>
          <a:lstStyle/>
          <a:p>
            <a:r>
              <a:rPr lang="en-US"/>
              <a:t>Hardy-Weinberg Theorem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/>
              <a:t>Gene pool = all alleles in a population</a:t>
            </a:r>
          </a:p>
          <a:p>
            <a:r>
              <a:rPr lang="en-US"/>
              <a:t>All alleles have a frequency in the population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There is a percentage of “A” and a percentage of “a” that adds up to 100%</a:t>
            </a:r>
          </a:p>
          <a:p>
            <a:r>
              <a:rPr lang="en-US"/>
              <a:t>Hardy-Weinberg Theorem demonstrates that allele frequencies don’t change through meiosis and fertilization alone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7E0B-086F-4016-AFD5-DB1824EBCC6E}" type="slidenum">
              <a:rPr lang="en-US"/>
              <a:pPr/>
              <a:t>110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Neutral Variation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Genetic variation that has no apparent effect on fitness</a:t>
            </a:r>
          </a:p>
          <a:p>
            <a:r>
              <a:rPr lang="en-US"/>
              <a:t>Not affected by natural selection</a:t>
            </a:r>
          </a:p>
          <a:p>
            <a:r>
              <a:rPr lang="en-US"/>
              <a:t>May provide an important base for future selection, if environmental conditions change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0A60-1984-4A9C-B31A-F3D2F51A8B1E}" type="slidenum">
              <a:rPr lang="en-US"/>
              <a:pPr/>
              <a:t>111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Concepts: </a:t>
            </a:r>
            <a:r>
              <a:rPr lang="en-US">
                <a:solidFill>
                  <a:schemeClr val="accent2"/>
                </a:solidFill>
              </a:rPr>
              <a:t>QUESTIONS???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Modern Synthesis</a:t>
            </a:r>
          </a:p>
          <a:p>
            <a:r>
              <a:rPr lang="en-US"/>
              <a:t>Populations and the Gene Pool</a:t>
            </a:r>
          </a:p>
          <a:p>
            <a:r>
              <a:rPr lang="en-US"/>
              <a:t>The Hardy-Weinberg Equilibrium</a:t>
            </a:r>
          </a:p>
          <a:p>
            <a:r>
              <a:rPr lang="en-US"/>
              <a:t>Micro-evolution</a:t>
            </a:r>
          </a:p>
          <a:p>
            <a:r>
              <a:rPr lang="en-US"/>
              <a:t>Sources of Genetic Variation</a:t>
            </a:r>
          </a:p>
          <a:p>
            <a:r>
              <a:rPr lang="en-US"/>
              <a:t>Natural Selection</a:t>
            </a:r>
          </a:p>
          <a:p>
            <a:r>
              <a:rPr lang="en-US"/>
              <a:t>Preservation of Genetic Variation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57D4-54B6-4C13-9B4E-870D6FBA3E42}" type="slidenum">
              <a:rPr lang="en-US"/>
              <a:pPr/>
              <a:t>12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/>
              <a:t>Hardy-Weinberg Theorem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648200"/>
          </a:xfrm>
        </p:spPr>
        <p:txBody>
          <a:bodyPr/>
          <a:lstStyle/>
          <a:p>
            <a:r>
              <a:rPr lang="en-US"/>
              <a:t>A simple, mathematical model</a:t>
            </a:r>
          </a:p>
          <a:p>
            <a:r>
              <a:rPr lang="en-US"/>
              <a:t>Shows that repeated random meiosis and fertilization events alone will not change the distribution of alleles in a population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Even over many generations</a:t>
            </a: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1371600" y="4676775"/>
            <a:ext cx="6400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i="1" dirty="0"/>
              <a:t>p</a:t>
            </a:r>
            <a:r>
              <a:rPr lang="en-US" sz="2800" baseline="30000" dirty="0"/>
              <a:t>2</a:t>
            </a:r>
            <a:r>
              <a:rPr lang="en-US" sz="2800" dirty="0"/>
              <a:t> + 2</a:t>
            </a:r>
            <a:r>
              <a:rPr lang="en-US" sz="2800" i="1" dirty="0"/>
              <a:t>pq</a:t>
            </a:r>
            <a:r>
              <a:rPr lang="en-US" sz="2800" dirty="0"/>
              <a:t> + </a:t>
            </a:r>
            <a:r>
              <a:rPr lang="en-US" sz="2800" i="1" dirty="0"/>
              <a:t>q</a:t>
            </a:r>
            <a:r>
              <a:rPr lang="en-US" sz="2800" baseline="30000" dirty="0"/>
              <a:t>2</a:t>
            </a:r>
            <a:r>
              <a:rPr lang="en-US" sz="2800" dirty="0"/>
              <a:t> = 1</a:t>
            </a:r>
          </a:p>
          <a:p>
            <a:pPr algn="ctr"/>
            <a:endParaRPr lang="en-US" sz="2800" dirty="0"/>
          </a:p>
          <a:p>
            <a:pPr algn="ctr"/>
            <a:r>
              <a:rPr lang="en-US" sz="2800" i="1" dirty="0"/>
              <a:t>we will not focus on the math – you’ll work on this in lab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equation: </a:t>
            </a:r>
            <a:r>
              <a:rPr lang="en-US" i="1" dirty="0" smtClean="0"/>
              <a:t>p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+ 2</a:t>
            </a:r>
            <a:r>
              <a:rPr lang="en-US" i="1" dirty="0"/>
              <a:t>pq</a:t>
            </a:r>
            <a:r>
              <a:rPr lang="en-US" dirty="0"/>
              <a:t> + </a:t>
            </a:r>
            <a:r>
              <a:rPr lang="en-US" i="1" dirty="0"/>
              <a:t>q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 smtClean="0"/>
              <a:t>1 (Page 2)</a:t>
            </a:r>
          </a:p>
          <a:p>
            <a:r>
              <a:rPr lang="en-US" i="1" dirty="0" smtClean="0"/>
              <a:t>p</a:t>
            </a:r>
            <a:r>
              <a:rPr lang="en-US" dirty="0" smtClean="0"/>
              <a:t> = the frequency of one allele</a:t>
            </a:r>
          </a:p>
          <a:p>
            <a:r>
              <a:rPr lang="en-US" i="1" dirty="0" smtClean="0"/>
              <a:t>q</a:t>
            </a:r>
            <a:r>
              <a:rPr lang="en-US" dirty="0" smtClean="0"/>
              <a:t> = the frequency of the other allele</a:t>
            </a:r>
          </a:p>
          <a:p>
            <a:r>
              <a:rPr lang="en-US" i="1" dirty="0" smtClean="0"/>
              <a:t>p</a:t>
            </a:r>
            <a:r>
              <a:rPr lang="en-US" dirty="0" smtClean="0"/>
              <a:t> + </a:t>
            </a:r>
            <a:r>
              <a:rPr lang="en-US" i="1" dirty="0" smtClean="0"/>
              <a:t>q </a:t>
            </a:r>
            <a:r>
              <a:rPr lang="en-US" dirty="0" smtClean="0"/>
              <a:t>MUST = 1 = 100% of the gene pool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79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allele frequencies are known, the </a:t>
            </a:r>
            <a:r>
              <a:rPr lang="en-US" dirty="0" err="1" smtClean="0"/>
              <a:t>HW</a:t>
            </a:r>
            <a:r>
              <a:rPr lang="en-US" dirty="0" smtClean="0"/>
              <a:t> equilibrium can be demonstrated by a </a:t>
            </a:r>
            <a:r>
              <a:rPr lang="en-US" dirty="0" err="1" smtClean="0"/>
              <a:t>Punnett</a:t>
            </a:r>
            <a:r>
              <a:rPr lang="en-US" dirty="0" smtClean="0"/>
              <a:t> square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450771"/>
              </p:ext>
            </p:extLst>
          </p:nvPr>
        </p:nvGraphicFramePr>
        <p:xfrm>
          <a:off x="2247900" y="3276600"/>
          <a:ext cx="46482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969"/>
                <a:gridCol w="721272"/>
                <a:gridCol w="1081909"/>
                <a:gridCol w="1162050"/>
              </a:tblGrid>
              <a:tr h="53340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solidFill>
                            <a:schemeClr val="tx1"/>
                          </a:solidFill>
                        </a:rPr>
                        <a:t>Assume that we know there are ½ T and ½ t alleles</a:t>
                      </a:r>
                      <a:endParaRPr lang="en-US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Maternal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Parent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862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862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Paternal Parent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8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Tt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tt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199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frequencies of each allele in the F1 generation?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207994"/>
              </p:ext>
            </p:extLst>
          </p:nvPr>
        </p:nvGraphicFramePr>
        <p:xfrm>
          <a:off x="2247900" y="3276600"/>
          <a:ext cx="46482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969"/>
                <a:gridCol w="721272"/>
                <a:gridCol w="1081909"/>
                <a:gridCol w="1162050"/>
              </a:tblGrid>
              <a:tr h="53340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solidFill>
                            <a:schemeClr val="tx1"/>
                          </a:solidFill>
                        </a:rPr>
                        <a:t>Assume that we know there are ½ T and ½ t alleles</a:t>
                      </a:r>
                      <a:endParaRPr lang="en-US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Maternal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Parent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862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862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Paternal Parent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8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Tt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tt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969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 – Results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frequencies of each allele in the F1 generation?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972015"/>
              </p:ext>
            </p:extLst>
          </p:nvPr>
        </p:nvGraphicFramePr>
        <p:xfrm>
          <a:off x="2247900" y="3276600"/>
          <a:ext cx="46482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969"/>
                <a:gridCol w="721272"/>
                <a:gridCol w="1081909"/>
                <a:gridCol w="1162050"/>
              </a:tblGrid>
              <a:tr h="53340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solidFill>
                            <a:schemeClr val="tx1"/>
                          </a:solidFill>
                        </a:rPr>
                        <a:t>Assume that we know there are ½ T and ½ t alleles</a:t>
                      </a:r>
                      <a:endParaRPr lang="en-US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Maternal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Parent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862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862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Paternal Parent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TT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1600" dirty="0" smtClean="0"/>
                        <a:t>.5x.5=.25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Tt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1600" dirty="0" smtClean="0"/>
                        <a:t>.5x.5=.25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8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Tt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.5x.5=.25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tt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.5x.5=.25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981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 – Results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19300" y="1143000"/>
            <a:ext cx="5105400" cy="207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i="1" dirty="0" smtClean="0"/>
              <a:t>p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/>
              <a:t>+ 2</a:t>
            </a:r>
            <a:r>
              <a:rPr lang="en-US" sz="2800" i="1" dirty="0"/>
              <a:t>pq</a:t>
            </a:r>
            <a:r>
              <a:rPr lang="en-US" sz="2800" dirty="0"/>
              <a:t> + </a:t>
            </a:r>
            <a:r>
              <a:rPr lang="en-US" sz="2800" i="1" dirty="0"/>
              <a:t>q</a:t>
            </a:r>
            <a:r>
              <a:rPr lang="en-US" sz="2800" baseline="30000" dirty="0"/>
              <a:t>2</a:t>
            </a:r>
            <a:r>
              <a:rPr lang="en-US" sz="2800" dirty="0"/>
              <a:t> = 1</a:t>
            </a:r>
          </a:p>
          <a:p>
            <a:pPr lvl="0" algn="ctr">
              <a:spcBef>
                <a:spcPct val="20000"/>
              </a:spcBef>
            </a:pP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.</a:t>
            </a:r>
            <a:r>
              <a:rPr lang="en-US" sz="2800" kern="0" dirty="0">
                <a:solidFill>
                  <a:srgbClr val="000000"/>
                </a:solidFill>
                <a:latin typeface="Arial"/>
              </a:rPr>
              <a:t>5</a:t>
            </a:r>
            <a:r>
              <a:rPr lang="en-US" sz="2800" kern="0" baseline="30000" dirty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kern="0" dirty="0">
                <a:solidFill>
                  <a:srgbClr val="000000"/>
                </a:solidFill>
                <a:latin typeface="Arial"/>
              </a:rPr>
              <a:t> + 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.5</a:t>
            </a: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.5 </a:t>
            </a:r>
            <a:r>
              <a:rPr lang="en-US" sz="2800" kern="0" dirty="0">
                <a:solidFill>
                  <a:srgbClr val="000000"/>
                </a:solidFill>
                <a:latin typeface="Arial"/>
              </a:rPr>
              <a:t>+ .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5</a:t>
            </a:r>
            <a:r>
              <a:rPr lang="en-US" sz="2800" kern="0" baseline="30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 = 1</a:t>
            </a:r>
          </a:p>
          <a:p>
            <a:pPr lvl="0" algn="ctr">
              <a:spcBef>
                <a:spcPct val="20000"/>
              </a:spcBef>
            </a:pP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25% </a:t>
            </a:r>
            <a:r>
              <a:rPr lang="en-US" sz="2800" kern="0" dirty="0" err="1" smtClean="0">
                <a:solidFill>
                  <a:srgbClr val="000000"/>
                </a:solidFill>
                <a:latin typeface="Arial"/>
              </a:rPr>
              <a:t>TT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 : 50% </a:t>
            </a:r>
            <a:r>
              <a:rPr lang="en-US" sz="2800" kern="0" dirty="0" err="1" smtClean="0">
                <a:solidFill>
                  <a:srgbClr val="000000"/>
                </a:solidFill>
                <a:latin typeface="Arial"/>
              </a:rPr>
              <a:t>Tt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 : 25% </a:t>
            </a:r>
            <a:r>
              <a:rPr lang="en-US" sz="2800" kern="0" dirty="0" err="1" smtClean="0">
                <a:solidFill>
                  <a:srgbClr val="000000"/>
                </a:solidFill>
                <a:latin typeface="Arial"/>
              </a:rPr>
              <a:t>tt</a:t>
            </a:r>
            <a:endParaRPr lang="en-US" sz="2800" kern="0" dirty="0" smtClean="0">
              <a:solidFill>
                <a:srgbClr val="000000"/>
              </a:solidFill>
              <a:latin typeface="Arial"/>
            </a:endParaRPr>
          </a:p>
          <a:p>
            <a:pPr lvl="0" algn="ctr">
              <a:spcBef>
                <a:spcPct val="20000"/>
              </a:spcBef>
            </a:pP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50% T and 50% t = no change</a:t>
            </a:r>
            <a:endParaRPr lang="en-US" sz="3200" kern="0" baseline="3000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799899"/>
              </p:ext>
            </p:extLst>
          </p:nvPr>
        </p:nvGraphicFramePr>
        <p:xfrm>
          <a:off x="2247900" y="3276600"/>
          <a:ext cx="46482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969"/>
                <a:gridCol w="721272"/>
                <a:gridCol w="1081909"/>
                <a:gridCol w="1162050"/>
              </a:tblGrid>
              <a:tr h="53340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solidFill>
                            <a:schemeClr val="tx1"/>
                          </a:solidFill>
                        </a:rPr>
                        <a:t>Assume that we know there are ½ T and ½ t alleles</a:t>
                      </a:r>
                      <a:endParaRPr lang="en-US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Maternal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Parent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862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862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Paternal Parent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TT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1600" dirty="0" smtClean="0"/>
                        <a:t>.5x.5=.25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Tt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1600" dirty="0" smtClean="0"/>
                        <a:t>.5x.5=.25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8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Tt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.5x.5=.25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tt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.5x.5=.25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744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 – Results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5300" y="1244834"/>
            <a:ext cx="8153400" cy="302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i="1" dirty="0" smtClean="0"/>
              <a:t>p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/>
              <a:t>+ 2</a:t>
            </a:r>
            <a:r>
              <a:rPr lang="en-US" sz="2800" i="1" dirty="0"/>
              <a:t>pq</a:t>
            </a:r>
            <a:r>
              <a:rPr lang="en-US" sz="2800" dirty="0"/>
              <a:t> + </a:t>
            </a:r>
            <a:r>
              <a:rPr lang="en-US" sz="2800" i="1" dirty="0"/>
              <a:t>q</a:t>
            </a:r>
            <a:r>
              <a:rPr lang="en-US" sz="2800" baseline="30000" dirty="0"/>
              <a:t>2</a:t>
            </a:r>
            <a:r>
              <a:rPr lang="en-US" sz="2800" dirty="0"/>
              <a:t> = </a:t>
            </a:r>
            <a:r>
              <a:rPr lang="en-US" sz="2800" dirty="0" smtClean="0"/>
              <a:t>1</a:t>
            </a:r>
            <a:endParaRPr lang="en-US" sz="2800" kern="0" dirty="0" smtClean="0">
              <a:solidFill>
                <a:srgbClr val="000000"/>
              </a:solidFill>
              <a:latin typeface="Arial"/>
            </a:endParaRPr>
          </a:p>
          <a:p>
            <a:pPr lvl="0" algn="ctr">
              <a:spcBef>
                <a:spcPct val="20000"/>
              </a:spcBef>
            </a:pP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25% </a:t>
            </a:r>
            <a:r>
              <a:rPr lang="en-US" sz="2800" kern="0" dirty="0" err="1" smtClean="0">
                <a:solidFill>
                  <a:srgbClr val="000000"/>
                </a:solidFill>
                <a:latin typeface="Arial"/>
              </a:rPr>
              <a:t>TT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 : 50% </a:t>
            </a:r>
            <a:r>
              <a:rPr lang="en-US" sz="2800" kern="0" dirty="0" err="1" smtClean="0">
                <a:solidFill>
                  <a:srgbClr val="000000"/>
                </a:solidFill>
                <a:latin typeface="Arial"/>
              </a:rPr>
              <a:t>Tt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 : 25% </a:t>
            </a:r>
            <a:r>
              <a:rPr lang="en-US" sz="2800" kern="0" dirty="0" err="1" smtClean="0">
                <a:solidFill>
                  <a:srgbClr val="000000"/>
                </a:solidFill>
                <a:latin typeface="Arial"/>
              </a:rPr>
              <a:t>tt</a:t>
            </a:r>
            <a:endParaRPr lang="en-US" sz="2800" kern="0" dirty="0" smtClean="0">
              <a:solidFill>
                <a:srgbClr val="000000"/>
              </a:solidFill>
              <a:latin typeface="Arial"/>
            </a:endParaRPr>
          </a:p>
          <a:p>
            <a:pPr lvl="0" algn="ctr">
              <a:spcBef>
                <a:spcPct val="20000"/>
              </a:spcBef>
            </a:pP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50% T and 50% t = no change</a:t>
            </a:r>
          </a:p>
          <a:p>
            <a:pPr lvl="0" algn="ctr">
              <a:spcBef>
                <a:spcPct val="20000"/>
              </a:spcBef>
            </a:pP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This goes on generation after generation</a:t>
            </a:r>
          </a:p>
          <a:p>
            <a:pPr lvl="0" algn="ctr">
              <a:spcBef>
                <a:spcPct val="20000"/>
              </a:spcBef>
            </a:pP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The phenotype remains 75% dominant and 25% recessive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643606"/>
              </p:ext>
            </p:extLst>
          </p:nvPr>
        </p:nvGraphicFramePr>
        <p:xfrm>
          <a:off x="2895600" y="4404360"/>
          <a:ext cx="3352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945"/>
                <a:gridCol w="538655"/>
                <a:gridCol w="762001"/>
                <a:gridCol w="838199"/>
              </a:tblGrid>
              <a:tr h="559287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600" b="0" i="1" dirty="0" smtClean="0">
                          <a:solidFill>
                            <a:schemeClr val="tx1"/>
                          </a:solidFill>
                        </a:rPr>
                        <a:t>Assume that we know there are ½ T and ½ t alleles</a:t>
                      </a:r>
                      <a:endParaRPr lang="en-US" sz="16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Maternal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Parent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985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985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Paternal Parent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TT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100" dirty="0" smtClean="0"/>
                        <a:t>.5x.5=.25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Tt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100" dirty="0" smtClean="0"/>
                        <a:t>.5x.5=.25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9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Tt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.5x.5=.25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tt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.5x.5=.25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754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How do you determine the allele frequencies???</a:t>
            </a:r>
          </a:p>
          <a:p>
            <a:r>
              <a:rPr lang="en-US" dirty="0" smtClean="0"/>
              <a:t>How do you find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q</a:t>
            </a:r>
            <a:r>
              <a:rPr lang="en-US" dirty="0" smtClean="0"/>
              <a:t>???</a:t>
            </a:r>
          </a:p>
          <a:p>
            <a:r>
              <a:rPr lang="en-US" dirty="0" smtClean="0"/>
              <a:t>In this example, how do you know the percentage of T and the percentage of t???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4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4A2E-2914-4F5F-87E0-8C33E18419FF}" type="slidenum">
              <a:rPr lang="en-US"/>
              <a:pPr/>
              <a:t>2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Concepts: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Modern Synthesis</a:t>
            </a:r>
          </a:p>
          <a:p>
            <a:r>
              <a:rPr lang="en-US" dirty="0"/>
              <a:t>Populations and the Gene Pool</a:t>
            </a:r>
          </a:p>
          <a:p>
            <a:r>
              <a:rPr lang="en-US" dirty="0"/>
              <a:t>The Hardy-Weinberg Equilibrium</a:t>
            </a:r>
          </a:p>
          <a:p>
            <a:r>
              <a:rPr lang="en-US" dirty="0"/>
              <a:t>Micro-evolution</a:t>
            </a:r>
          </a:p>
          <a:p>
            <a:r>
              <a:rPr lang="en-US" dirty="0"/>
              <a:t>Sources of Genetic Variation</a:t>
            </a:r>
          </a:p>
          <a:p>
            <a:r>
              <a:rPr lang="en-US" dirty="0"/>
              <a:t>Natural Selection</a:t>
            </a:r>
          </a:p>
          <a:p>
            <a:r>
              <a:rPr lang="en-US" dirty="0"/>
              <a:t>Preservation of Genetic Variation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 – Results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the recessive phenotype is </a:t>
            </a:r>
            <a:r>
              <a:rPr lang="en-US" dirty="0" err="1" smtClean="0"/>
              <a:t>tt</a:t>
            </a:r>
            <a:endParaRPr lang="en-US" dirty="0" smtClean="0"/>
          </a:p>
          <a:p>
            <a:r>
              <a:rPr lang="en-US" dirty="0" smtClean="0"/>
              <a:t>If you know the percentage of the population that expresses the recessive phenotype, then t (</a:t>
            </a:r>
            <a:r>
              <a:rPr lang="en-US" i="1" dirty="0" smtClean="0"/>
              <a:t>q</a:t>
            </a:r>
            <a:r>
              <a:rPr lang="en-US" dirty="0" smtClean="0"/>
              <a:t>) is the square root of that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5300" y="4631186"/>
            <a:ext cx="8153400" cy="207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i="1" dirty="0" smtClean="0"/>
              <a:t>p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/>
              <a:t>+ 2</a:t>
            </a:r>
            <a:r>
              <a:rPr lang="en-US" sz="2800" i="1" dirty="0"/>
              <a:t>pq</a:t>
            </a:r>
            <a:r>
              <a:rPr lang="en-US" sz="2800" dirty="0"/>
              <a:t> + </a:t>
            </a:r>
            <a:r>
              <a:rPr lang="en-US" sz="2800" i="1" dirty="0"/>
              <a:t>q</a:t>
            </a:r>
            <a:r>
              <a:rPr lang="en-US" sz="2800" baseline="30000" dirty="0"/>
              <a:t>2</a:t>
            </a:r>
            <a:r>
              <a:rPr lang="en-US" sz="2800" dirty="0"/>
              <a:t> = </a:t>
            </a:r>
            <a:r>
              <a:rPr lang="en-US" sz="2800" dirty="0" smtClean="0"/>
              <a:t>1</a:t>
            </a:r>
            <a:endParaRPr lang="en-US" sz="2800" kern="0" dirty="0" smtClean="0">
              <a:solidFill>
                <a:srgbClr val="000000"/>
              </a:solidFill>
              <a:latin typeface="Arial"/>
            </a:endParaRPr>
          </a:p>
          <a:p>
            <a:pPr lvl="0" algn="ctr">
              <a:spcBef>
                <a:spcPct val="20000"/>
              </a:spcBef>
            </a:pP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25% </a:t>
            </a:r>
            <a:r>
              <a:rPr lang="en-US" sz="2800" kern="0" dirty="0" err="1" smtClean="0">
                <a:solidFill>
                  <a:srgbClr val="000000"/>
                </a:solidFill>
                <a:latin typeface="Arial"/>
              </a:rPr>
              <a:t>TT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 : 50% </a:t>
            </a:r>
            <a:r>
              <a:rPr lang="en-US" sz="2800" kern="0" dirty="0" err="1" smtClean="0">
                <a:solidFill>
                  <a:srgbClr val="000000"/>
                </a:solidFill>
                <a:latin typeface="Arial"/>
              </a:rPr>
              <a:t>Tt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 : 25% </a:t>
            </a:r>
            <a:r>
              <a:rPr lang="en-US" sz="2800" kern="0" dirty="0" err="1" smtClean="0">
                <a:solidFill>
                  <a:srgbClr val="000000"/>
                </a:solidFill>
                <a:latin typeface="Arial"/>
              </a:rPr>
              <a:t>tt</a:t>
            </a:r>
            <a:endParaRPr lang="en-US" sz="2800" kern="0" dirty="0" smtClean="0">
              <a:solidFill>
                <a:srgbClr val="000000"/>
              </a:solidFill>
              <a:latin typeface="Arial"/>
            </a:endParaRPr>
          </a:p>
          <a:p>
            <a:pPr lvl="0" algn="ctr">
              <a:spcBef>
                <a:spcPct val="20000"/>
              </a:spcBef>
            </a:pP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75% express dominant; 25% express recessive</a:t>
            </a:r>
          </a:p>
          <a:p>
            <a:pPr lvl="0" algn="ctr">
              <a:spcBef>
                <a:spcPct val="20000"/>
              </a:spcBef>
            </a:pP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√.25 = .5; determine </a:t>
            </a:r>
            <a:r>
              <a:rPr lang="en-US" sz="2800" i="1" kern="0" dirty="0" smtClean="0">
                <a:solidFill>
                  <a:srgbClr val="000000"/>
                </a:solidFill>
                <a:latin typeface="Arial"/>
              </a:rPr>
              <a:t>p</a:t>
            </a:r>
            <a:r>
              <a:rPr lang="en-US" sz="2800" kern="0" dirty="0" smtClean="0">
                <a:solidFill>
                  <a:srgbClr val="000000"/>
                </a:solidFill>
                <a:latin typeface="Arial"/>
              </a:rPr>
              <a:t> by subtraction</a:t>
            </a:r>
          </a:p>
        </p:txBody>
      </p:sp>
    </p:spTree>
    <p:extLst>
      <p:ext uri="{BB962C8B-B14F-4D97-AF65-F5344CB8AC3E}">
        <p14:creationId xmlns:p14="http://schemas.microsoft.com/office/powerpoint/2010/main" val="1932494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Clasp your hands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92515" name="Picture 3" descr="C:\Documents and Settings\everettj\Local Settings\Temporary Internet Files\Content.IE5\2ZXAVPVQ\MC90003705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171163"/>
            <a:ext cx="3429000" cy="568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92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 right thumbs up vs. left thumbs up</a:t>
            </a:r>
          </a:p>
          <a:p>
            <a:r>
              <a:rPr lang="en-US" dirty="0" smtClean="0"/>
              <a:t>Right thumb up is the recessive condition!</a:t>
            </a:r>
          </a:p>
          <a:p>
            <a:r>
              <a:rPr lang="en-US" dirty="0" smtClean="0"/>
              <a:t>Determine the distribution of T and t in our class population</a:t>
            </a:r>
          </a:p>
          <a:p>
            <a:r>
              <a:rPr lang="en-US" dirty="0" smtClean="0"/>
              <a:t>Type up a summary of your results and turn in tomorrow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5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 tasters and non-tasters in our class using </a:t>
            </a:r>
            <a:r>
              <a:rPr lang="en-US" dirty="0" err="1" smtClean="0"/>
              <a:t>PTC</a:t>
            </a:r>
            <a:r>
              <a:rPr lang="en-US" dirty="0" smtClean="0"/>
              <a:t> paper</a:t>
            </a:r>
          </a:p>
          <a:p>
            <a:r>
              <a:rPr lang="en-US" dirty="0" smtClean="0"/>
              <a:t>Determine the distribution of T and t in our class population</a:t>
            </a:r>
          </a:p>
          <a:p>
            <a:r>
              <a:rPr lang="en-US" dirty="0" smtClean="0"/>
              <a:t>Type up a summary of your results and turn in tomorrow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1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C0B7-C7E5-44EB-81FA-423CEDDDAB5A}" type="slidenum">
              <a:rPr lang="en-US"/>
              <a:pPr/>
              <a:t>24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/>
              <a:t>Hardy-Weinberg Theorem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648200"/>
          </a:xfrm>
        </p:spPr>
        <p:txBody>
          <a:bodyPr/>
          <a:lstStyle/>
          <a:p>
            <a:r>
              <a:rPr lang="en-US"/>
              <a:t>Meiosis and fertilization randomly shuffle alleles, but they don't change proportions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Like repeatedly shuffling a deck of cards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 laws of probability determine that the proportion of alleles will not change from generation to generation</a:t>
            </a:r>
          </a:p>
          <a:p>
            <a:r>
              <a:rPr lang="en-US"/>
              <a:t>This stable distribution of alleles is the Hardy-Weinberg equilibrium</a:t>
            </a: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2039938" y="5916613"/>
            <a:ext cx="5092700" cy="61753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Doesn’t happen in nature!!!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86C3-3CAD-4E9A-BCE7-BBA0A99C4760}" type="slidenum">
              <a:rPr lang="en-US"/>
              <a:pPr/>
              <a:t>25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/>
              <a:t>Conditions for H-W Equilibrium: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natural selection</a:t>
            </a:r>
          </a:p>
          <a:p>
            <a:r>
              <a:rPr lang="en-US"/>
              <a:t>Large population size</a:t>
            </a:r>
          </a:p>
          <a:p>
            <a:r>
              <a:rPr lang="en-US"/>
              <a:t>Isolated population</a:t>
            </a:r>
          </a:p>
          <a:p>
            <a:r>
              <a:rPr lang="en-US"/>
              <a:t>Random mating</a:t>
            </a:r>
          </a:p>
          <a:p>
            <a:r>
              <a:rPr lang="en-US"/>
              <a:t>No mutation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571500" y="4851400"/>
            <a:ext cx="8001000" cy="16541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accent2"/>
                </a:solidFill>
              </a:rPr>
              <a:t>Doesn’t happen in nature!!!</a:t>
            </a:r>
          </a:p>
          <a:p>
            <a:pPr algn="ctr"/>
            <a:r>
              <a:rPr lang="en-US" sz="3200">
                <a:solidFill>
                  <a:schemeClr val="accent2"/>
                </a:solidFill>
              </a:rPr>
              <a:t>The violation of each assumption acts as an agent of microevolution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BA81-8C14-43E4-9F45-3F811A7CC63A}" type="slidenum">
              <a:rPr lang="en-US"/>
              <a:pPr/>
              <a:t>26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value of H-W???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r>
              <a:rPr lang="en-US"/>
              <a:t>It provides a null hypothesis to compare to what actually happens in nature</a:t>
            </a:r>
          </a:p>
          <a:p>
            <a:r>
              <a:rPr lang="en-US"/>
              <a:t>Allele frequencies DO change in nature</a:t>
            </a:r>
          </a:p>
          <a:p>
            <a:r>
              <a:rPr lang="en-US"/>
              <a:t>BUT, they change only under the conditions of microevolution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 nature, all the H-W assumptions are violated</a:t>
            </a:r>
          </a:p>
          <a:p>
            <a:r>
              <a:rPr lang="en-US"/>
              <a:t>Result – populations DO evolve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08F7-FB9C-432E-862F-D8A938B272BA}" type="slidenum">
              <a:rPr lang="en-US"/>
              <a:pPr/>
              <a:t>27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105400"/>
          </a:xfrm>
        </p:spPr>
        <p:txBody>
          <a:bodyPr/>
          <a:lstStyle/>
          <a:p>
            <a:r>
              <a:rPr lang="en-US"/>
              <a:t>What are the limitations of the Hardy-Weinberg theorem???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CB11-9743-4D65-850C-4A1ECED3D4BA}" type="slidenum">
              <a:rPr lang="en-US"/>
              <a:pPr/>
              <a:t>28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4800600"/>
          </a:xfrm>
        </p:spPr>
        <p:txBody>
          <a:bodyPr/>
          <a:lstStyle/>
          <a:p>
            <a:r>
              <a:rPr lang="en-US"/>
              <a:t>What are the limitations of the Hardy-Weinberg theorem???</a:t>
            </a:r>
          </a:p>
          <a:p>
            <a:r>
              <a:rPr lang="en-US">
                <a:solidFill>
                  <a:srgbClr val="000099"/>
                </a:solidFill>
              </a:rPr>
              <a:t>The H-W model considers just one trait at a time, and assumes that just one gene with 2 alleles (one completely dominant) controls that trait</a:t>
            </a:r>
          </a:p>
          <a:p>
            <a:r>
              <a:rPr lang="en-US"/>
              <a:t>Recall your basic genetics – is this realistic???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EDB8-A965-4DB8-A116-FD025CADDCE9}" type="slidenum">
              <a:rPr lang="en-US"/>
              <a:pPr/>
              <a:t>29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99"/>
                </a:solidFill>
              </a:rPr>
              <a:t>Reality is much more complex for most traits in most organisms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Incomplete dominance or codominance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More than 2 alleles for many genes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Pleiotropy – one gene affects multiple traits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Polygenic traits – multiple genes affect one trait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Epistasis – one gene affects expression of another gene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Environmental effects on phenotypic expression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99"/>
                </a:solidFill>
              </a:rPr>
              <a:t>Reproductive success depends on the way all genes and phenotypic traits interact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814D-53FE-4E70-A6DB-EAAE423A77EF}" type="slidenum">
              <a:rPr lang="en-US"/>
              <a:pPr/>
              <a:t>3</a:t>
            </a:fld>
            <a:endParaRPr lang="en-US"/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1127125" y="5370513"/>
            <a:ext cx="4384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species, population, community</a:t>
            </a:r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/>
              <a:t>definitions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43050"/>
            <a:ext cx="8229600" cy="3657600"/>
          </a:xfrm>
        </p:spPr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Species</a:t>
            </a:r>
            <a:r>
              <a:rPr lang="en-US"/>
              <a:t> – individual organisms capable of mating and producing fertile offspring </a:t>
            </a:r>
          </a:p>
          <a:p>
            <a:r>
              <a:rPr lang="en-US" b="1">
                <a:solidFill>
                  <a:schemeClr val="accent2"/>
                </a:solidFill>
              </a:rPr>
              <a:t>Population</a:t>
            </a:r>
            <a:r>
              <a:rPr lang="en-US"/>
              <a:t> – a group of individuals of a single species</a:t>
            </a:r>
          </a:p>
          <a:p>
            <a:r>
              <a:rPr lang="en-US" b="1">
                <a:solidFill>
                  <a:schemeClr val="accent2"/>
                </a:solidFill>
              </a:rPr>
              <a:t>Community</a:t>
            </a:r>
            <a:r>
              <a:rPr lang="en-US"/>
              <a:t> – a group of individuals of different 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090C-EB19-412A-840F-322E5DB1C384}" type="slidenum">
              <a:rPr lang="en-US"/>
              <a:pPr/>
              <a:t>30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Individuals Do Not Evolve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267200"/>
          </a:xfrm>
        </p:spPr>
        <p:txBody>
          <a:bodyPr/>
          <a:lstStyle/>
          <a:p>
            <a:r>
              <a:rPr lang="en-US"/>
              <a:t>Individuals vary, but populations evolve</a:t>
            </a:r>
          </a:p>
          <a:p>
            <a:r>
              <a:rPr lang="en-US"/>
              <a:t>Natural selection pressures make an individual more or less likely to survive and reproduce</a:t>
            </a:r>
          </a:p>
          <a:p>
            <a:r>
              <a:rPr lang="en-US"/>
              <a:t>But, it is the cumulative effects of selection on the genetic makeup of the whole population that results in changes to the species</a:t>
            </a:r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327025" y="5741988"/>
            <a:ext cx="8489950" cy="5476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The environment is a wall; natural selection is a gate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528-E19E-421B-B344-A8537AF5BFA0}" type="slidenum">
              <a:rPr lang="en-US"/>
              <a:pPr/>
              <a:t>31</a:t>
            </a:fld>
            <a:endParaRPr lang="en-US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The environment is the wall; natural selection is the gate</a:t>
            </a:r>
          </a:p>
        </p:txBody>
      </p:sp>
      <p:grpSp>
        <p:nvGrpSpPr>
          <p:cNvPr id="266255" name="Group 15"/>
          <p:cNvGrpSpPr>
            <a:grpSpLocks/>
          </p:cNvGrpSpPr>
          <p:nvPr/>
        </p:nvGrpSpPr>
        <p:grpSpPr bwMode="auto">
          <a:xfrm>
            <a:off x="381000" y="2771775"/>
            <a:ext cx="8382000" cy="3656013"/>
            <a:chOff x="240" y="1746"/>
            <a:chExt cx="5280" cy="2303"/>
          </a:xfrm>
        </p:grpSpPr>
        <p:sp>
          <p:nvSpPr>
            <p:cNvPr id="266246" name="Line 6"/>
            <p:cNvSpPr>
              <a:spLocks noChangeShapeType="1"/>
            </p:cNvSpPr>
            <p:nvPr/>
          </p:nvSpPr>
          <p:spPr bwMode="auto">
            <a:xfrm>
              <a:off x="240" y="2263"/>
              <a:ext cx="5280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47" name="Line 7"/>
            <p:cNvSpPr>
              <a:spLocks noChangeShapeType="1"/>
            </p:cNvSpPr>
            <p:nvPr/>
          </p:nvSpPr>
          <p:spPr bwMode="auto">
            <a:xfrm>
              <a:off x="2462" y="2256"/>
              <a:ext cx="424" cy="0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48" name="Text Box 8"/>
            <p:cNvSpPr txBox="1">
              <a:spLocks noChangeArrowheads="1"/>
            </p:cNvSpPr>
            <p:nvPr/>
          </p:nvSpPr>
          <p:spPr bwMode="auto">
            <a:xfrm>
              <a:off x="1028" y="1746"/>
              <a:ext cx="37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*  * *</a:t>
              </a:r>
              <a:r>
                <a:rPr lang="en-US" sz="2400" b="1"/>
                <a:t>   </a:t>
              </a:r>
              <a:r>
                <a:rPr lang="en-US" sz="2400" b="1">
                  <a:solidFill>
                    <a:srgbClr val="FF00FF"/>
                  </a:solidFill>
                </a:rPr>
                <a:t>*</a:t>
              </a:r>
              <a:r>
                <a:rPr lang="en-US" sz="2400" b="1"/>
                <a:t> </a:t>
              </a:r>
              <a:r>
                <a:rPr lang="en-US" sz="2400" b="1">
                  <a:solidFill>
                    <a:srgbClr val="FF0000"/>
                  </a:solidFill>
                </a:rPr>
                <a:t>*   *</a:t>
              </a:r>
              <a:r>
                <a:rPr lang="en-US" sz="2400" b="1"/>
                <a:t>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/>
                <a:t>    </a:t>
              </a:r>
              <a:r>
                <a:rPr lang="en-US" sz="2400" b="1">
                  <a:solidFill>
                    <a:srgbClr val="FF0000"/>
                  </a:solidFill>
                </a:rPr>
                <a:t>*</a:t>
              </a:r>
              <a:r>
                <a:rPr lang="en-US" sz="2400" b="1"/>
                <a:t> </a:t>
              </a:r>
              <a:r>
                <a:rPr lang="en-US" sz="2400" b="1">
                  <a:solidFill>
                    <a:srgbClr val="FF00FF"/>
                  </a:solidFill>
                </a:rPr>
                <a:t>*</a:t>
              </a:r>
              <a:r>
                <a:rPr lang="en-US" sz="2400" b="1"/>
                <a:t>  </a:t>
              </a:r>
              <a:r>
                <a:rPr lang="en-US" sz="2400" b="1">
                  <a:solidFill>
                    <a:srgbClr val="FF0000"/>
                  </a:solidFill>
                </a:rPr>
                <a:t>* *   *  *</a:t>
              </a:r>
              <a:r>
                <a:rPr lang="en-US" sz="2400" b="1"/>
                <a:t> 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/>
                <a:t>   </a:t>
              </a:r>
              <a:r>
                <a:rPr lang="en-US" sz="2400" b="1">
                  <a:solidFill>
                    <a:srgbClr val="FF0000"/>
                  </a:solidFill>
                </a:rPr>
                <a:t>*</a:t>
              </a:r>
              <a:r>
                <a:rPr lang="en-US" sz="2400" b="1"/>
                <a:t>  </a:t>
              </a:r>
              <a:r>
                <a:rPr lang="en-US" sz="2400" b="1">
                  <a:solidFill>
                    <a:srgbClr val="FF00FF"/>
                  </a:solidFill>
                </a:rPr>
                <a:t>*</a:t>
              </a:r>
              <a:r>
                <a:rPr lang="en-US" sz="2400" b="1"/>
                <a:t>  </a:t>
              </a:r>
              <a:r>
                <a:rPr lang="en-US" sz="2400" b="1">
                  <a:solidFill>
                    <a:srgbClr val="FF0000"/>
                  </a:solidFill>
                </a:rPr>
                <a:t>* *</a:t>
              </a:r>
              <a:r>
                <a:rPr lang="en-US" sz="2400" b="1"/>
                <a:t>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/>
                <a:t>  </a:t>
              </a:r>
              <a:r>
                <a:rPr lang="en-US" sz="2400" b="1">
                  <a:solidFill>
                    <a:srgbClr val="FF0000"/>
                  </a:solidFill>
                </a:rPr>
                <a:t>* *</a:t>
              </a:r>
            </a:p>
          </p:txBody>
        </p:sp>
        <p:sp>
          <p:nvSpPr>
            <p:cNvPr id="266249" name="Text Box 9"/>
            <p:cNvSpPr txBox="1">
              <a:spLocks noChangeArrowheads="1"/>
            </p:cNvSpPr>
            <p:nvPr/>
          </p:nvSpPr>
          <p:spPr bwMode="auto">
            <a:xfrm>
              <a:off x="2681" y="2151"/>
              <a:ext cx="1502" cy="18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FF"/>
                  </a:solidFill>
                </a:rPr>
                <a:t>*</a:t>
              </a:r>
              <a:br>
                <a:rPr lang="en-US" sz="2400" b="1">
                  <a:solidFill>
                    <a:srgbClr val="FF00FF"/>
                  </a:solidFill>
                </a:rPr>
              </a:br>
              <a:r>
                <a:rPr lang="en-US" sz="2400" b="1">
                  <a:solidFill>
                    <a:srgbClr val="FF00FF"/>
                  </a:solidFill>
                </a:rPr>
                <a:t>* 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>
                  <a:solidFill>
                    <a:srgbClr val="FF00FF"/>
                  </a:solidFill>
                </a:rPr>
                <a:t/>
              </a:r>
              <a:br>
                <a:rPr lang="en-US" sz="2400" b="1">
                  <a:solidFill>
                    <a:srgbClr val="FF00FF"/>
                  </a:solidFill>
                </a:rPr>
              </a:br>
              <a:r>
                <a:rPr lang="en-US" sz="2400" b="1">
                  <a:solidFill>
                    <a:srgbClr val="FF00FF"/>
                  </a:solidFill>
                </a:rPr>
                <a:t>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>
                  <a:solidFill>
                    <a:srgbClr val="FF00FF"/>
                  </a:solidFill>
                </a:rPr>
                <a:t>   *  *</a:t>
              </a:r>
            </a:p>
            <a:p>
              <a:r>
                <a:rPr lang="en-US" sz="2400" b="1">
                  <a:solidFill>
                    <a:srgbClr val="FF00FF"/>
                  </a:solidFill>
                </a:rPr>
                <a:t>       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>
                  <a:solidFill>
                    <a:srgbClr val="FF00FF"/>
                  </a:solidFill>
                </a:rPr>
                <a:t>   *</a:t>
              </a:r>
            </a:p>
            <a:p>
              <a:endParaRPr lang="en-US" sz="2400" b="1">
                <a:solidFill>
                  <a:srgbClr val="FF00FF"/>
                </a:solidFill>
              </a:endParaRPr>
            </a:p>
            <a:p>
              <a:endParaRPr lang="en-US" sz="2400" b="1">
                <a:solidFill>
                  <a:srgbClr val="FF00FF"/>
                </a:solidFill>
              </a:endParaRPr>
            </a:p>
            <a:p>
              <a:endParaRPr lang="en-US" sz="2400" b="1">
                <a:solidFill>
                  <a:srgbClr val="FF00FF"/>
                </a:solidFill>
              </a:endParaRPr>
            </a:p>
            <a:p>
              <a:r>
                <a:rPr lang="en-US" sz="2400" b="1">
                  <a:solidFill>
                    <a:srgbClr val="0099FF"/>
                  </a:solidFill>
                </a:rPr>
                <a:t>***** </a:t>
              </a:r>
              <a:r>
                <a:rPr lang="en-US" sz="2400" b="1">
                  <a:solidFill>
                    <a:srgbClr val="FF00FF"/>
                  </a:solidFill>
                </a:rPr>
                <a:t>           *****</a:t>
              </a:r>
            </a:p>
          </p:txBody>
        </p:sp>
        <p:sp>
          <p:nvSpPr>
            <p:cNvPr id="266250" name="Line 10"/>
            <p:cNvSpPr>
              <a:spLocks noChangeShapeType="1"/>
            </p:cNvSpPr>
            <p:nvPr/>
          </p:nvSpPr>
          <p:spPr bwMode="auto">
            <a:xfrm>
              <a:off x="2444" y="2257"/>
              <a:ext cx="196" cy="431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51" name="Line 11"/>
            <p:cNvSpPr>
              <a:spLocks noChangeShapeType="1"/>
            </p:cNvSpPr>
            <p:nvPr/>
          </p:nvSpPr>
          <p:spPr bwMode="auto">
            <a:xfrm flipH="1">
              <a:off x="2880" y="3120"/>
              <a:ext cx="28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52" name="Line 12"/>
            <p:cNvSpPr>
              <a:spLocks noChangeShapeType="1"/>
            </p:cNvSpPr>
            <p:nvPr/>
          </p:nvSpPr>
          <p:spPr bwMode="auto">
            <a:xfrm>
              <a:off x="3534" y="3120"/>
              <a:ext cx="28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66256" name="Picture 16" descr="MCj043258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7727">
            <a:off x="6629400" y="403225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57" name="Picture 17" descr="MCj044040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6460">
            <a:off x="1752600" y="380365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58" name="Picture 18" descr="MCj0432542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3775075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59" name="Picture 19" descr="j023087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3784600"/>
            <a:ext cx="649288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60" name="Picture 20" descr="MCj0438205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34256">
            <a:off x="611188" y="4032250"/>
            <a:ext cx="684212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61" name="Picture 21" descr="MCj02697360000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79850"/>
            <a:ext cx="676275" cy="92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62" name="Text Box 22"/>
          <p:cNvSpPr txBox="1">
            <a:spLocks noChangeArrowheads="1"/>
          </p:cNvSpPr>
          <p:nvPr/>
        </p:nvSpPr>
        <p:spPr bwMode="auto">
          <a:xfrm>
            <a:off x="5089525" y="52879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80EB-6E21-463F-8CC6-C491A1F0EE1D}" type="slidenum">
              <a:rPr lang="en-US"/>
              <a:pPr/>
              <a:t>32</a:t>
            </a:fld>
            <a:endParaRPr lang="en-US"/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4648200" y="3998913"/>
            <a:ext cx="3276600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Image – natural variation in flower color; same image for all these summary slides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706562"/>
          </a:xfrm>
        </p:spPr>
        <p:txBody>
          <a:bodyPr/>
          <a:lstStyle/>
          <a:p>
            <a:r>
              <a:rPr lang="en-US"/>
              <a:t>Micro-evolution:</a:t>
            </a:r>
            <a:br>
              <a:rPr lang="en-US"/>
            </a:br>
            <a:r>
              <a:rPr lang="en-US" sz="4000"/>
              <a:t>population-scale changes in allele frequencies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610600" cy="3124200"/>
          </a:xfrm>
        </p:spPr>
        <p:txBody>
          <a:bodyPr/>
          <a:lstStyle/>
          <a:p>
            <a:r>
              <a:rPr lang="en-US"/>
              <a:t>Natural Selection</a:t>
            </a:r>
          </a:p>
          <a:p>
            <a:r>
              <a:rPr lang="en-US">
                <a:solidFill>
                  <a:schemeClr val="bg2"/>
                </a:solidFill>
              </a:rPr>
              <a:t>Genetic Drift</a:t>
            </a:r>
          </a:p>
          <a:p>
            <a:r>
              <a:rPr lang="en-US">
                <a:solidFill>
                  <a:schemeClr val="bg2"/>
                </a:solidFill>
              </a:rPr>
              <a:t>Gene Flow</a:t>
            </a:r>
          </a:p>
          <a:p>
            <a:r>
              <a:rPr lang="en-US">
                <a:solidFill>
                  <a:schemeClr val="bg2"/>
                </a:solidFill>
              </a:rPr>
              <a:t>Selective Mating</a:t>
            </a:r>
          </a:p>
          <a:p>
            <a:r>
              <a:rPr lang="en-US">
                <a:solidFill>
                  <a:schemeClr val="bg2"/>
                </a:solidFill>
              </a:rPr>
              <a:t>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F3C3-28F2-4BCA-B230-43F0533C4966}" type="slidenum">
              <a:rPr lang="en-US"/>
              <a:pPr/>
              <a:t>33</a:t>
            </a:fld>
            <a:endParaRPr lang="en-US"/>
          </a:p>
        </p:txBody>
      </p:sp>
      <p:sp>
        <p:nvSpPr>
          <p:cNvPr id="158731" name="Text Box 11"/>
          <p:cNvSpPr txBox="1">
            <a:spLocks noChangeArrowheads="1"/>
          </p:cNvSpPr>
          <p:nvPr/>
        </p:nvSpPr>
        <p:spPr bwMode="auto">
          <a:xfrm>
            <a:off x="1981200" y="3770313"/>
            <a:ext cx="4419600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Cartoon – beaver with chainsaw paws </a:t>
            </a:r>
            <a:r>
              <a:rPr lang="en-US">
                <a:sym typeface="Wingdings" pitchFamily="2" charset="2"/>
              </a:rPr>
              <a:t> “natural selection does not grant organisms what they “need””</a:t>
            </a:r>
            <a:endParaRPr lang="en-US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Natural Selection – the essence of Darwin’s theory</a:t>
            </a:r>
          </a:p>
        </p:txBody>
      </p:sp>
      <p:sp>
        <p:nvSpPr>
          <p:cNvPr id="158727" name="Text Box 7"/>
          <p:cNvSpPr txBox="1">
            <a:spLocks noChangeArrowheads="1"/>
          </p:cNvSpPr>
          <p:nvPr/>
        </p:nvSpPr>
        <p:spPr bwMode="auto">
          <a:xfrm rot="16200000">
            <a:off x="-559593" y="4622006"/>
            <a:ext cx="2938462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More on this later….</a:t>
            </a:r>
          </a:p>
        </p:txBody>
      </p:sp>
      <p:sp>
        <p:nvSpPr>
          <p:cNvPr id="158728" name="Text Box 8"/>
          <p:cNvSpPr txBox="1">
            <a:spLocks noChangeArrowheads="1"/>
          </p:cNvSpPr>
          <p:nvPr/>
        </p:nvSpPr>
        <p:spPr bwMode="auto">
          <a:xfrm rot="5400000">
            <a:off x="6765132" y="4622006"/>
            <a:ext cx="2938462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More on this later….</a:t>
            </a:r>
          </a:p>
        </p:txBody>
      </p:sp>
      <p:sp>
        <p:nvSpPr>
          <p:cNvPr id="158729" name="Text Box 9"/>
          <p:cNvSpPr txBox="1">
            <a:spLocks noChangeArrowheads="1"/>
          </p:cNvSpPr>
          <p:nvPr/>
        </p:nvSpPr>
        <p:spPr bwMode="auto">
          <a:xfrm>
            <a:off x="304800" y="1524000"/>
            <a:ext cx="8534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Differential reproductive success is the only way to account for the accumulation of favorable traits in a population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1E95-8C44-4FC3-A444-07B94C8C5844}" type="slidenum">
              <a:rPr lang="en-US"/>
              <a:pPr/>
              <a:t>34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706562"/>
          </a:xfrm>
        </p:spPr>
        <p:txBody>
          <a:bodyPr/>
          <a:lstStyle/>
          <a:p>
            <a:r>
              <a:rPr lang="en-US"/>
              <a:t>Micro-evolution:</a:t>
            </a:r>
            <a:br>
              <a:rPr lang="en-US"/>
            </a:br>
            <a:r>
              <a:rPr lang="en-US" sz="4000"/>
              <a:t>population-scale changes in allele frequencies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610600" cy="3124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Natural Selection</a:t>
            </a:r>
          </a:p>
          <a:p>
            <a:r>
              <a:rPr lang="en-US"/>
              <a:t>Genetic Drift</a:t>
            </a:r>
          </a:p>
          <a:p>
            <a:r>
              <a:rPr lang="en-US">
                <a:solidFill>
                  <a:schemeClr val="bg2"/>
                </a:solidFill>
              </a:rPr>
              <a:t>Gene Flow</a:t>
            </a:r>
          </a:p>
          <a:p>
            <a:r>
              <a:rPr lang="en-US">
                <a:solidFill>
                  <a:schemeClr val="bg2"/>
                </a:solidFill>
              </a:rPr>
              <a:t>Selective Mating</a:t>
            </a:r>
          </a:p>
          <a:p>
            <a:r>
              <a:rPr lang="en-US">
                <a:solidFill>
                  <a:schemeClr val="bg2"/>
                </a:solidFill>
              </a:rPr>
              <a:t>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71DA-236C-421B-83A1-F673B868FA9F}" type="slidenum">
              <a:rPr lang="en-US"/>
              <a:pPr/>
              <a:t>35</a:t>
            </a:fld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Reproductive events are samples of the parent population</a:t>
            </a: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600"/>
              <a:t>Genetic Drift – random changes in allele frequency from generation to generation</a:t>
            </a:r>
          </a:p>
        </p:txBody>
      </p:sp>
      <p:grpSp>
        <p:nvGrpSpPr>
          <p:cNvPr id="161881" name="Group 89"/>
          <p:cNvGrpSpPr>
            <a:grpSpLocks/>
          </p:cNvGrpSpPr>
          <p:nvPr/>
        </p:nvGrpSpPr>
        <p:grpSpPr bwMode="auto">
          <a:xfrm>
            <a:off x="0" y="2362200"/>
            <a:ext cx="9144000" cy="4510088"/>
            <a:chOff x="0" y="1488"/>
            <a:chExt cx="5760" cy="2841"/>
          </a:xfrm>
        </p:grpSpPr>
        <p:graphicFrame>
          <p:nvGraphicFramePr>
            <p:cNvPr id="161804" name="Object 12"/>
            <p:cNvGraphicFramePr>
              <a:graphicFrameLocks noChangeAspect="1"/>
            </p:cNvGraphicFramePr>
            <p:nvPr/>
          </p:nvGraphicFramePr>
          <p:xfrm>
            <a:off x="2880" y="2592"/>
            <a:ext cx="2880" cy="1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166" name="Chart" r:id="rId3" imgW="4276649" imgH="2038502" progId="Excel.Chart.8">
                    <p:embed/>
                  </p:oleObj>
                </mc:Choice>
                <mc:Fallback>
                  <p:oleObj name="Chart" r:id="rId3" imgW="4276649" imgH="2038502" progId="Excel.Chart.8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5568" t="1680" r="12473" b="14954"/>
                        <a:stretch>
                          <a:fillRect/>
                        </a:stretch>
                      </p:blipFill>
                      <p:spPr bwMode="auto">
                        <a:xfrm>
                          <a:off x="2880" y="2592"/>
                          <a:ext cx="2880" cy="1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1805" name="Object 13"/>
            <p:cNvGraphicFramePr>
              <a:graphicFrameLocks noChangeAspect="1"/>
            </p:cNvGraphicFramePr>
            <p:nvPr/>
          </p:nvGraphicFramePr>
          <p:xfrm>
            <a:off x="0" y="2592"/>
            <a:ext cx="2880" cy="1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167" name="Chart" r:id="rId5" imgW="4276649" imgH="2038502" progId="Excel.Chart.8">
                    <p:embed/>
                  </p:oleObj>
                </mc:Choice>
                <mc:Fallback>
                  <p:oleObj name="Chart" r:id="rId5" imgW="4276649" imgH="2038502" progId="Excel.Chart.8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5345" t="1680" r="12695" b="14954"/>
                        <a:stretch>
                          <a:fillRect/>
                        </a:stretch>
                      </p:blipFill>
                      <p:spPr bwMode="auto">
                        <a:xfrm>
                          <a:off x="0" y="2592"/>
                          <a:ext cx="2880" cy="1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61826" name="Group 34"/>
            <p:cNvGrpSpPr>
              <a:grpSpLocks/>
            </p:cNvGrpSpPr>
            <p:nvPr/>
          </p:nvGrpSpPr>
          <p:grpSpPr bwMode="auto">
            <a:xfrm>
              <a:off x="3264" y="2880"/>
              <a:ext cx="2112" cy="624"/>
              <a:chOff x="3264" y="2880"/>
              <a:chExt cx="2112" cy="624"/>
            </a:xfrm>
          </p:grpSpPr>
          <p:sp>
            <p:nvSpPr>
              <p:cNvPr id="161806" name="AutoShape 14"/>
              <p:cNvSpPr>
                <a:spLocks noChangeArrowheads="1"/>
              </p:cNvSpPr>
              <p:nvPr/>
            </p:nvSpPr>
            <p:spPr bwMode="auto">
              <a:xfrm>
                <a:off x="4896" y="3072"/>
                <a:ext cx="144" cy="144"/>
              </a:xfrm>
              <a:prstGeom prst="flowChartExtra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07" name="AutoShape 15"/>
              <p:cNvSpPr>
                <a:spLocks noChangeArrowheads="1"/>
              </p:cNvSpPr>
              <p:nvPr/>
            </p:nvSpPr>
            <p:spPr bwMode="auto">
              <a:xfrm>
                <a:off x="4752" y="288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08" name="AutoShape 16"/>
              <p:cNvSpPr>
                <a:spLocks noChangeArrowheads="1"/>
              </p:cNvSpPr>
              <p:nvPr/>
            </p:nvSpPr>
            <p:spPr bwMode="auto">
              <a:xfrm>
                <a:off x="5088" y="326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09" name="AutoShape 17"/>
              <p:cNvSpPr>
                <a:spLocks noChangeArrowheads="1"/>
              </p:cNvSpPr>
              <p:nvPr/>
            </p:nvSpPr>
            <p:spPr bwMode="auto">
              <a:xfrm>
                <a:off x="4512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10" name="AutoShape 18"/>
              <p:cNvSpPr>
                <a:spLocks noChangeArrowheads="1"/>
              </p:cNvSpPr>
              <p:nvPr/>
            </p:nvSpPr>
            <p:spPr bwMode="auto">
              <a:xfrm>
                <a:off x="4128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11" name="AutoShape 19"/>
              <p:cNvSpPr>
                <a:spLocks noChangeArrowheads="1"/>
              </p:cNvSpPr>
              <p:nvPr/>
            </p:nvSpPr>
            <p:spPr bwMode="auto">
              <a:xfrm>
                <a:off x="4176" y="316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12" name="AutoShape 20"/>
              <p:cNvSpPr>
                <a:spLocks noChangeArrowheads="1"/>
              </p:cNvSpPr>
              <p:nvPr/>
            </p:nvSpPr>
            <p:spPr bwMode="auto">
              <a:xfrm>
                <a:off x="3840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13" name="AutoShape 21"/>
              <p:cNvSpPr>
                <a:spLocks noChangeArrowheads="1"/>
              </p:cNvSpPr>
              <p:nvPr/>
            </p:nvSpPr>
            <p:spPr bwMode="auto">
              <a:xfrm>
                <a:off x="3840" y="312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14" name="AutoShape 22"/>
              <p:cNvSpPr>
                <a:spLocks noChangeArrowheads="1"/>
              </p:cNvSpPr>
              <p:nvPr/>
            </p:nvSpPr>
            <p:spPr bwMode="auto">
              <a:xfrm>
                <a:off x="3696" y="297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15" name="AutoShape 23"/>
              <p:cNvSpPr>
                <a:spLocks noChangeArrowheads="1"/>
              </p:cNvSpPr>
              <p:nvPr/>
            </p:nvSpPr>
            <p:spPr bwMode="auto">
              <a:xfrm>
                <a:off x="4176" y="297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16" name="AutoShape 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17" name="AutoShape 25"/>
              <p:cNvSpPr>
                <a:spLocks noChangeArrowheads="1"/>
              </p:cNvSpPr>
              <p:nvPr/>
            </p:nvSpPr>
            <p:spPr bwMode="auto">
              <a:xfrm>
                <a:off x="3312" y="302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18" name="AutoShape 26"/>
              <p:cNvSpPr>
                <a:spLocks noChangeArrowheads="1"/>
              </p:cNvSpPr>
              <p:nvPr/>
            </p:nvSpPr>
            <p:spPr bwMode="auto">
              <a:xfrm>
                <a:off x="3600" y="3312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19" name="AutoShape 27"/>
              <p:cNvSpPr>
                <a:spLocks noChangeArrowheads="1"/>
              </p:cNvSpPr>
              <p:nvPr/>
            </p:nvSpPr>
            <p:spPr bwMode="auto">
              <a:xfrm>
                <a:off x="3552" y="3072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20" name="AutoShape 28"/>
              <p:cNvSpPr>
                <a:spLocks noChangeArrowheads="1"/>
              </p:cNvSpPr>
              <p:nvPr/>
            </p:nvSpPr>
            <p:spPr bwMode="auto">
              <a:xfrm>
                <a:off x="3936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21" name="AutoShape 29"/>
              <p:cNvSpPr>
                <a:spLocks noChangeArrowheads="1"/>
              </p:cNvSpPr>
              <p:nvPr/>
            </p:nvSpPr>
            <p:spPr bwMode="auto">
              <a:xfrm>
                <a:off x="3984" y="292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22" name="AutoShape 30"/>
              <p:cNvSpPr>
                <a:spLocks noChangeArrowheads="1"/>
              </p:cNvSpPr>
              <p:nvPr/>
            </p:nvSpPr>
            <p:spPr bwMode="auto">
              <a:xfrm>
                <a:off x="5232" y="3024"/>
                <a:ext cx="144" cy="144"/>
              </a:xfrm>
              <a:prstGeom prst="flowChartExtra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23" name="AutoShape 31"/>
              <p:cNvSpPr>
                <a:spLocks noChangeArrowheads="1"/>
              </p:cNvSpPr>
              <p:nvPr/>
            </p:nvSpPr>
            <p:spPr bwMode="auto">
              <a:xfrm>
                <a:off x="4464" y="292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24" name="AutoShape 32"/>
              <p:cNvSpPr>
                <a:spLocks noChangeArrowheads="1"/>
              </p:cNvSpPr>
              <p:nvPr/>
            </p:nvSpPr>
            <p:spPr bwMode="auto">
              <a:xfrm>
                <a:off x="4368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25" name="AutoShape 33"/>
              <p:cNvSpPr>
                <a:spLocks noChangeArrowheads="1"/>
              </p:cNvSpPr>
              <p:nvPr/>
            </p:nvSpPr>
            <p:spPr bwMode="auto">
              <a:xfrm>
                <a:off x="4800" y="326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1827" name="Group 35"/>
            <p:cNvGrpSpPr>
              <a:grpSpLocks/>
            </p:cNvGrpSpPr>
            <p:nvPr/>
          </p:nvGrpSpPr>
          <p:grpSpPr bwMode="auto">
            <a:xfrm>
              <a:off x="384" y="2877"/>
              <a:ext cx="2112" cy="624"/>
              <a:chOff x="3264" y="2880"/>
              <a:chExt cx="2112" cy="624"/>
            </a:xfrm>
          </p:grpSpPr>
          <p:sp>
            <p:nvSpPr>
              <p:cNvPr id="161828" name="AutoShape 36"/>
              <p:cNvSpPr>
                <a:spLocks noChangeArrowheads="1"/>
              </p:cNvSpPr>
              <p:nvPr/>
            </p:nvSpPr>
            <p:spPr bwMode="auto">
              <a:xfrm>
                <a:off x="4896" y="3072"/>
                <a:ext cx="144" cy="144"/>
              </a:xfrm>
              <a:prstGeom prst="flowChartExtra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29" name="AutoShape 37"/>
              <p:cNvSpPr>
                <a:spLocks noChangeArrowheads="1"/>
              </p:cNvSpPr>
              <p:nvPr/>
            </p:nvSpPr>
            <p:spPr bwMode="auto">
              <a:xfrm>
                <a:off x="4752" y="288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30" name="AutoShape 38"/>
              <p:cNvSpPr>
                <a:spLocks noChangeArrowheads="1"/>
              </p:cNvSpPr>
              <p:nvPr/>
            </p:nvSpPr>
            <p:spPr bwMode="auto">
              <a:xfrm>
                <a:off x="5088" y="326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31" name="AutoShape 39"/>
              <p:cNvSpPr>
                <a:spLocks noChangeArrowheads="1"/>
              </p:cNvSpPr>
              <p:nvPr/>
            </p:nvSpPr>
            <p:spPr bwMode="auto">
              <a:xfrm>
                <a:off x="4512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32" name="AutoShape 40"/>
              <p:cNvSpPr>
                <a:spLocks noChangeArrowheads="1"/>
              </p:cNvSpPr>
              <p:nvPr/>
            </p:nvSpPr>
            <p:spPr bwMode="auto">
              <a:xfrm>
                <a:off x="4128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33" name="AutoShape 41"/>
              <p:cNvSpPr>
                <a:spLocks noChangeArrowheads="1"/>
              </p:cNvSpPr>
              <p:nvPr/>
            </p:nvSpPr>
            <p:spPr bwMode="auto">
              <a:xfrm>
                <a:off x="4176" y="316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34" name="AutoShape 42"/>
              <p:cNvSpPr>
                <a:spLocks noChangeArrowheads="1"/>
              </p:cNvSpPr>
              <p:nvPr/>
            </p:nvSpPr>
            <p:spPr bwMode="auto">
              <a:xfrm>
                <a:off x="3840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35" name="AutoShape 43"/>
              <p:cNvSpPr>
                <a:spLocks noChangeArrowheads="1"/>
              </p:cNvSpPr>
              <p:nvPr/>
            </p:nvSpPr>
            <p:spPr bwMode="auto">
              <a:xfrm>
                <a:off x="3840" y="312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36" name="AutoShape 44"/>
              <p:cNvSpPr>
                <a:spLocks noChangeArrowheads="1"/>
              </p:cNvSpPr>
              <p:nvPr/>
            </p:nvSpPr>
            <p:spPr bwMode="auto">
              <a:xfrm>
                <a:off x="3696" y="297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37" name="AutoShape 45"/>
              <p:cNvSpPr>
                <a:spLocks noChangeArrowheads="1"/>
              </p:cNvSpPr>
              <p:nvPr/>
            </p:nvSpPr>
            <p:spPr bwMode="auto">
              <a:xfrm>
                <a:off x="4176" y="297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38" name="AutoShape 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39" name="AutoShape 47"/>
              <p:cNvSpPr>
                <a:spLocks noChangeArrowheads="1"/>
              </p:cNvSpPr>
              <p:nvPr/>
            </p:nvSpPr>
            <p:spPr bwMode="auto">
              <a:xfrm>
                <a:off x="3312" y="302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40" name="AutoShape 48"/>
              <p:cNvSpPr>
                <a:spLocks noChangeArrowheads="1"/>
              </p:cNvSpPr>
              <p:nvPr/>
            </p:nvSpPr>
            <p:spPr bwMode="auto">
              <a:xfrm>
                <a:off x="3600" y="3312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41" name="AutoShape 49"/>
              <p:cNvSpPr>
                <a:spLocks noChangeArrowheads="1"/>
              </p:cNvSpPr>
              <p:nvPr/>
            </p:nvSpPr>
            <p:spPr bwMode="auto">
              <a:xfrm>
                <a:off x="3552" y="3072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42" name="AutoShape 50"/>
              <p:cNvSpPr>
                <a:spLocks noChangeArrowheads="1"/>
              </p:cNvSpPr>
              <p:nvPr/>
            </p:nvSpPr>
            <p:spPr bwMode="auto">
              <a:xfrm>
                <a:off x="3936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43" name="AutoShape 51"/>
              <p:cNvSpPr>
                <a:spLocks noChangeArrowheads="1"/>
              </p:cNvSpPr>
              <p:nvPr/>
            </p:nvSpPr>
            <p:spPr bwMode="auto">
              <a:xfrm>
                <a:off x="3984" y="292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44" name="AutoShape 52"/>
              <p:cNvSpPr>
                <a:spLocks noChangeArrowheads="1"/>
              </p:cNvSpPr>
              <p:nvPr/>
            </p:nvSpPr>
            <p:spPr bwMode="auto">
              <a:xfrm>
                <a:off x="5232" y="3024"/>
                <a:ext cx="144" cy="144"/>
              </a:xfrm>
              <a:prstGeom prst="flowChartExtra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45" name="AutoShape 53"/>
              <p:cNvSpPr>
                <a:spLocks noChangeArrowheads="1"/>
              </p:cNvSpPr>
              <p:nvPr/>
            </p:nvSpPr>
            <p:spPr bwMode="auto">
              <a:xfrm>
                <a:off x="4464" y="292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46" name="AutoShape 54"/>
              <p:cNvSpPr>
                <a:spLocks noChangeArrowheads="1"/>
              </p:cNvSpPr>
              <p:nvPr/>
            </p:nvSpPr>
            <p:spPr bwMode="auto">
              <a:xfrm>
                <a:off x="4368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47" name="AutoShape 55"/>
              <p:cNvSpPr>
                <a:spLocks noChangeArrowheads="1"/>
              </p:cNvSpPr>
              <p:nvPr/>
            </p:nvSpPr>
            <p:spPr bwMode="auto">
              <a:xfrm>
                <a:off x="4800" y="326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1848" name="Text Box 56"/>
            <p:cNvSpPr txBox="1">
              <a:spLocks noChangeArrowheads="1"/>
            </p:cNvSpPr>
            <p:nvPr/>
          </p:nvSpPr>
          <p:spPr bwMode="auto">
            <a:xfrm>
              <a:off x="168" y="4041"/>
              <a:ext cx="26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/>
                <a:t>Larger pop = ~29% blue</a:t>
              </a:r>
            </a:p>
          </p:txBody>
        </p:sp>
        <p:sp>
          <p:nvSpPr>
            <p:cNvPr id="161849" name="Text Box 57"/>
            <p:cNvSpPr txBox="1">
              <a:spLocks noChangeArrowheads="1"/>
            </p:cNvSpPr>
            <p:nvPr/>
          </p:nvSpPr>
          <p:spPr bwMode="auto">
            <a:xfrm>
              <a:off x="3024" y="4032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/>
                <a:t>Smaller pop = 100% blue</a:t>
              </a:r>
            </a:p>
          </p:txBody>
        </p:sp>
        <p:sp>
          <p:nvSpPr>
            <p:cNvPr id="161851" name="Line 59"/>
            <p:cNvSpPr>
              <a:spLocks noChangeShapeType="1"/>
            </p:cNvSpPr>
            <p:nvPr/>
          </p:nvSpPr>
          <p:spPr bwMode="auto">
            <a:xfrm>
              <a:off x="0" y="2616"/>
              <a:ext cx="5760" cy="0"/>
            </a:xfrm>
            <a:prstGeom prst="line">
              <a:avLst/>
            </a:prstGeom>
            <a:noFill/>
            <a:ln w="1905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53" name="Line 61"/>
            <p:cNvSpPr>
              <a:spLocks noChangeShapeType="1"/>
            </p:cNvSpPr>
            <p:nvPr/>
          </p:nvSpPr>
          <p:spPr bwMode="auto">
            <a:xfrm>
              <a:off x="0" y="4011"/>
              <a:ext cx="5760" cy="0"/>
            </a:xfrm>
            <a:prstGeom prst="line">
              <a:avLst/>
            </a:prstGeom>
            <a:noFill/>
            <a:ln w="889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1879" name="Group 87"/>
            <p:cNvGrpSpPr>
              <a:grpSpLocks/>
            </p:cNvGrpSpPr>
            <p:nvPr/>
          </p:nvGrpSpPr>
          <p:grpSpPr bwMode="auto">
            <a:xfrm>
              <a:off x="3264" y="1488"/>
              <a:ext cx="2352" cy="912"/>
              <a:chOff x="2880" y="1344"/>
              <a:chExt cx="2880" cy="1248"/>
            </a:xfrm>
          </p:grpSpPr>
          <p:graphicFrame>
            <p:nvGraphicFramePr>
              <p:cNvPr id="161857" name="Object 65"/>
              <p:cNvGraphicFramePr>
                <a:graphicFrameLocks noChangeAspect="1"/>
              </p:cNvGraphicFramePr>
              <p:nvPr/>
            </p:nvGraphicFramePr>
            <p:xfrm>
              <a:off x="2880" y="1344"/>
              <a:ext cx="2880" cy="1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2168" name="Chart" r:id="rId7" imgW="4276649" imgH="2038502" progId="Excel.Chart.8">
                      <p:embed/>
                    </p:oleObj>
                  </mc:Choice>
                  <mc:Fallback>
                    <p:oleObj name="Chart" r:id="rId7" imgW="4276649" imgH="2038502" progId="Excel.Chart.8">
                      <p:embed/>
                      <p:pic>
                        <p:nvPicPr>
                          <p:cNvPr id="0" name="Object 6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5568" t="12796" r="12473" b="14954"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80" y="1344"/>
                            <a:ext cx="2880" cy="1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61858" name="Group 66"/>
              <p:cNvGrpSpPr>
                <a:grpSpLocks/>
              </p:cNvGrpSpPr>
              <p:nvPr/>
            </p:nvGrpSpPr>
            <p:grpSpPr bwMode="auto">
              <a:xfrm>
                <a:off x="3264" y="1440"/>
                <a:ext cx="2112" cy="624"/>
                <a:chOff x="3264" y="2880"/>
                <a:chExt cx="2112" cy="624"/>
              </a:xfrm>
            </p:grpSpPr>
            <p:sp>
              <p:nvSpPr>
                <p:cNvPr id="161859" name="AutoShape 67"/>
                <p:cNvSpPr>
                  <a:spLocks noChangeArrowheads="1"/>
                </p:cNvSpPr>
                <p:nvPr/>
              </p:nvSpPr>
              <p:spPr bwMode="auto">
                <a:xfrm>
                  <a:off x="4896" y="3072"/>
                  <a:ext cx="144" cy="144"/>
                </a:xfrm>
                <a:prstGeom prst="flowChartExtract">
                  <a:avLst/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0" name="AutoShape 68"/>
                <p:cNvSpPr>
                  <a:spLocks noChangeArrowheads="1"/>
                </p:cNvSpPr>
                <p:nvPr/>
              </p:nvSpPr>
              <p:spPr bwMode="auto">
                <a:xfrm>
                  <a:off x="4752" y="2880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1" name="AutoShape 69"/>
                <p:cNvSpPr>
                  <a:spLocks noChangeArrowheads="1"/>
                </p:cNvSpPr>
                <p:nvPr/>
              </p:nvSpPr>
              <p:spPr bwMode="auto">
                <a:xfrm>
                  <a:off x="5088" y="3264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2" name="AutoShape 70"/>
                <p:cNvSpPr>
                  <a:spLocks noChangeArrowheads="1"/>
                </p:cNvSpPr>
                <p:nvPr/>
              </p:nvSpPr>
              <p:spPr bwMode="auto">
                <a:xfrm>
                  <a:off x="4512" y="3216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3" name="AutoShape 71"/>
                <p:cNvSpPr>
                  <a:spLocks noChangeArrowheads="1"/>
                </p:cNvSpPr>
                <p:nvPr/>
              </p:nvSpPr>
              <p:spPr bwMode="auto">
                <a:xfrm>
                  <a:off x="4128" y="3360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4" name="AutoShape 72"/>
                <p:cNvSpPr>
                  <a:spLocks noChangeArrowheads="1"/>
                </p:cNvSpPr>
                <p:nvPr/>
              </p:nvSpPr>
              <p:spPr bwMode="auto">
                <a:xfrm>
                  <a:off x="4176" y="3168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5" name="AutoShape 73"/>
                <p:cNvSpPr>
                  <a:spLocks noChangeArrowheads="1"/>
                </p:cNvSpPr>
                <p:nvPr/>
              </p:nvSpPr>
              <p:spPr bwMode="auto">
                <a:xfrm>
                  <a:off x="3840" y="3360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6" name="AutoShape 74"/>
                <p:cNvSpPr>
                  <a:spLocks noChangeArrowheads="1"/>
                </p:cNvSpPr>
                <p:nvPr/>
              </p:nvSpPr>
              <p:spPr bwMode="auto">
                <a:xfrm>
                  <a:off x="3840" y="3120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7" name="AutoShape 75"/>
                <p:cNvSpPr>
                  <a:spLocks noChangeArrowheads="1"/>
                </p:cNvSpPr>
                <p:nvPr/>
              </p:nvSpPr>
              <p:spPr bwMode="auto">
                <a:xfrm>
                  <a:off x="3696" y="2976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8" name="AutoShape 76"/>
                <p:cNvSpPr>
                  <a:spLocks noChangeArrowheads="1"/>
                </p:cNvSpPr>
                <p:nvPr/>
              </p:nvSpPr>
              <p:spPr bwMode="auto">
                <a:xfrm>
                  <a:off x="4176" y="2976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9" name="AutoShape 77"/>
                <p:cNvSpPr>
                  <a:spLocks noChangeArrowheads="1"/>
                </p:cNvSpPr>
                <p:nvPr/>
              </p:nvSpPr>
              <p:spPr bwMode="auto">
                <a:xfrm>
                  <a:off x="3264" y="3216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0" name="AutoShape 78"/>
                <p:cNvSpPr>
                  <a:spLocks noChangeArrowheads="1"/>
                </p:cNvSpPr>
                <p:nvPr/>
              </p:nvSpPr>
              <p:spPr bwMode="auto">
                <a:xfrm>
                  <a:off x="3312" y="3024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1" name="AutoShape 79"/>
                <p:cNvSpPr>
                  <a:spLocks noChangeArrowheads="1"/>
                </p:cNvSpPr>
                <p:nvPr/>
              </p:nvSpPr>
              <p:spPr bwMode="auto">
                <a:xfrm>
                  <a:off x="3600" y="3312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2" name="AutoShape 80"/>
                <p:cNvSpPr>
                  <a:spLocks noChangeArrowheads="1"/>
                </p:cNvSpPr>
                <p:nvPr/>
              </p:nvSpPr>
              <p:spPr bwMode="auto">
                <a:xfrm>
                  <a:off x="3552" y="3072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3" name="AutoShape 81"/>
                <p:cNvSpPr>
                  <a:spLocks noChangeArrowheads="1"/>
                </p:cNvSpPr>
                <p:nvPr/>
              </p:nvSpPr>
              <p:spPr bwMode="auto">
                <a:xfrm>
                  <a:off x="3936" y="3216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4" name="AutoShape 82"/>
                <p:cNvSpPr>
                  <a:spLocks noChangeArrowheads="1"/>
                </p:cNvSpPr>
                <p:nvPr/>
              </p:nvSpPr>
              <p:spPr bwMode="auto">
                <a:xfrm>
                  <a:off x="3984" y="2928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5" name="AutoShape 83"/>
                <p:cNvSpPr>
                  <a:spLocks noChangeArrowheads="1"/>
                </p:cNvSpPr>
                <p:nvPr/>
              </p:nvSpPr>
              <p:spPr bwMode="auto">
                <a:xfrm>
                  <a:off x="5232" y="3024"/>
                  <a:ext cx="144" cy="144"/>
                </a:xfrm>
                <a:prstGeom prst="flowChartExtract">
                  <a:avLst/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6" name="AutoShape 84"/>
                <p:cNvSpPr>
                  <a:spLocks noChangeArrowheads="1"/>
                </p:cNvSpPr>
                <p:nvPr/>
              </p:nvSpPr>
              <p:spPr bwMode="auto">
                <a:xfrm>
                  <a:off x="4464" y="2928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7" name="AutoShape 85"/>
                <p:cNvSpPr>
                  <a:spLocks noChangeArrowheads="1"/>
                </p:cNvSpPr>
                <p:nvPr/>
              </p:nvSpPr>
              <p:spPr bwMode="auto">
                <a:xfrm>
                  <a:off x="4368" y="3360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8" name="AutoShape 86"/>
                <p:cNvSpPr>
                  <a:spLocks noChangeArrowheads="1"/>
                </p:cNvSpPr>
                <p:nvPr/>
              </p:nvSpPr>
              <p:spPr bwMode="auto">
                <a:xfrm>
                  <a:off x="4800" y="3264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61850" name="Text Box 58"/>
            <p:cNvSpPr txBox="1">
              <a:spLocks noChangeArrowheads="1"/>
            </p:cNvSpPr>
            <p:nvPr/>
          </p:nvSpPr>
          <p:spPr bwMode="auto">
            <a:xfrm>
              <a:off x="3573" y="2390"/>
              <a:ext cx="17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Parent pop = 10% blue</a:t>
              </a:r>
            </a:p>
          </p:txBody>
        </p:sp>
      </p:grpSp>
      <p:sp>
        <p:nvSpPr>
          <p:cNvPr id="161883" name="Rectangle 91"/>
          <p:cNvSpPr>
            <a:spLocks noChangeArrowheads="1"/>
          </p:cNvSpPr>
          <p:nvPr/>
        </p:nvSpPr>
        <p:spPr bwMode="auto">
          <a:xfrm>
            <a:off x="457200" y="2519363"/>
            <a:ext cx="4648200" cy="174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/>
              <a:t>Larger samples are more representative than smaller samples (probability theory)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987-7EC5-45B3-B77F-0478C01C3BBC}" type="slidenum">
              <a:rPr lang="en-US"/>
              <a:pPr/>
              <a:t>36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600"/>
              <a:t>Genetic Drift – random changes in allele frequency from generation to generation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14600"/>
          </a:xfrm>
        </p:spPr>
        <p:txBody>
          <a:bodyPr/>
          <a:lstStyle/>
          <a:p>
            <a:r>
              <a:rPr lang="en-US"/>
              <a:t>More pronounced in smaller and/or more segregated populations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Bottleneck effect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Founder effect</a:t>
            </a:r>
          </a:p>
        </p:txBody>
      </p:sp>
      <p:grpSp>
        <p:nvGrpSpPr>
          <p:cNvPr id="190468" name="Group 4"/>
          <p:cNvGrpSpPr>
            <a:grpSpLocks/>
          </p:cNvGrpSpPr>
          <p:nvPr/>
        </p:nvGrpSpPr>
        <p:grpSpPr bwMode="auto">
          <a:xfrm>
            <a:off x="0" y="2362200"/>
            <a:ext cx="9144000" cy="4510088"/>
            <a:chOff x="0" y="1488"/>
            <a:chExt cx="5760" cy="2841"/>
          </a:xfrm>
        </p:grpSpPr>
        <p:graphicFrame>
          <p:nvGraphicFramePr>
            <p:cNvPr id="190469" name="Object 5"/>
            <p:cNvGraphicFramePr>
              <a:graphicFrameLocks noChangeAspect="1"/>
            </p:cNvGraphicFramePr>
            <p:nvPr/>
          </p:nvGraphicFramePr>
          <p:xfrm>
            <a:off x="2880" y="2592"/>
            <a:ext cx="2880" cy="1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823" name="Chart" r:id="rId4" imgW="4276649" imgH="2038502" progId="Excel.Chart.8">
                    <p:embed/>
                  </p:oleObj>
                </mc:Choice>
                <mc:Fallback>
                  <p:oleObj name="Chart" r:id="rId4" imgW="4276649" imgH="2038502" progId="Excel.Chart.8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5568" t="1680" r="12473" b="14954"/>
                        <a:stretch>
                          <a:fillRect/>
                        </a:stretch>
                      </p:blipFill>
                      <p:spPr bwMode="auto">
                        <a:xfrm>
                          <a:off x="2880" y="2592"/>
                          <a:ext cx="2880" cy="1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0470" name="Object 6"/>
            <p:cNvGraphicFramePr>
              <a:graphicFrameLocks noChangeAspect="1"/>
            </p:cNvGraphicFramePr>
            <p:nvPr/>
          </p:nvGraphicFramePr>
          <p:xfrm>
            <a:off x="0" y="2592"/>
            <a:ext cx="2880" cy="1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824" name="Chart" r:id="rId6" imgW="4276649" imgH="2038502" progId="Excel.Chart.8">
                    <p:embed/>
                  </p:oleObj>
                </mc:Choice>
                <mc:Fallback>
                  <p:oleObj name="Chart" r:id="rId6" imgW="4276649" imgH="2038502" progId="Excel.Chart.8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5345" t="1680" r="12695" b="14954"/>
                        <a:stretch>
                          <a:fillRect/>
                        </a:stretch>
                      </p:blipFill>
                      <p:spPr bwMode="auto">
                        <a:xfrm>
                          <a:off x="0" y="2592"/>
                          <a:ext cx="2880" cy="1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90471" name="Group 7"/>
            <p:cNvGrpSpPr>
              <a:grpSpLocks/>
            </p:cNvGrpSpPr>
            <p:nvPr/>
          </p:nvGrpSpPr>
          <p:grpSpPr bwMode="auto">
            <a:xfrm>
              <a:off x="3264" y="2880"/>
              <a:ext cx="2112" cy="624"/>
              <a:chOff x="3264" y="2880"/>
              <a:chExt cx="2112" cy="624"/>
            </a:xfrm>
          </p:grpSpPr>
          <p:sp>
            <p:nvSpPr>
              <p:cNvPr id="190472" name="AutoShape 8"/>
              <p:cNvSpPr>
                <a:spLocks noChangeArrowheads="1"/>
              </p:cNvSpPr>
              <p:nvPr/>
            </p:nvSpPr>
            <p:spPr bwMode="auto">
              <a:xfrm>
                <a:off x="4896" y="3072"/>
                <a:ext cx="144" cy="144"/>
              </a:xfrm>
              <a:prstGeom prst="flowChartExtra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73" name="AutoShape 9"/>
              <p:cNvSpPr>
                <a:spLocks noChangeArrowheads="1"/>
              </p:cNvSpPr>
              <p:nvPr/>
            </p:nvSpPr>
            <p:spPr bwMode="auto">
              <a:xfrm>
                <a:off x="4752" y="288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74" name="AutoShape 10"/>
              <p:cNvSpPr>
                <a:spLocks noChangeArrowheads="1"/>
              </p:cNvSpPr>
              <p:nvPr/>
            </p:nvSpPr>
            <p:spPr bwMode="auto">
              <a:xfrm>
                <a:off x="5088" y="326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75" name="AutoShape 11"/>
              <p:cNvSpPr>
                <a:spLocks noChangeArrowheads="1"/>
              </p:cNvSpPr>
              <p:nvPr/>
            </p:nvSpPr>
            <p:spPr bwMode="auto">
              <a:xfrm>
                <a:off x="4512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76" name="AutoShape 12"/>
              <p:cNvSpPr>
                <a:spLocks noChangeArrowheads="1"/>
              </p:cNvSpPr>
              <p:nvPr/>
            </p:nvSpPr>
            <p:spPr bwMode="auto">
              <a:xfrm>
                <a:off x="4128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77" name="AutoShape 13"/>
              <p:cNvSpPr>
                <a:spLocks noChangeArrowheads="1"/>
              </p:cNvSpPr>
              <p:nvPr/>
            </p:nvSpPr>
            <p:spPr bwMode="auto">
              <a:xfrm>
                <a:off x="4176" y="316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78" name="AutoShape 14"/>
              <p:cNvSpPr>
                <a:spLocks noChangeArrowheads="1"/>
              </p:cNvSpPr>
              <p:nvPr/>
            </p:nvSpPr>
            <p:spPr bwMode="auto">
              <a:xfrm>
                <a:off x="3840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79" name="AutoShape 15"/>
              <p:cNvSpPr>
                <a:spLocks noChangeArrowheads="1"/>
              </p:cNvSpPr>
              <p:nvPr/>
            </p:nvSpPr>
            <p:spPr bwMode="auto">
              <a:xfrm>
                <a:off x="3840" y="312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80" name="AutoShape 16"/>
              <p:cNvSpPr>
                <a:spLocks noChangeArrowheads="1"/>
              </p:cNvSpPr>
              <p:nvPr/>
            </p:nvSpPr>
            <p:spPr bwMode="auto">
              <a:xfrm>
                <a:off x="3696" y="297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81" name="AutoShape 17"/>
              <p:cNvSpPr>
                <a:spLocks noChangeArrowheads="1"/>
              </p:cNvSpPr>
              <p:nvPr/>
            </p:nvSpPr>
            <p:spPr bwMode="auto">
              <a:xfrm>
                <a:off x="4176" y="297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82" name="AutoShape 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83" name="AutoShape 19"/>
              <p:cNvSpPr>
                <a:spLocks noChangeArrowheads="1"/>
              </p:cNvSpPr>
              <p:nvPr/>
            </p:nvSpPr>
            <p:spPr bwMode="auto">
              <a:xfrm>
                <a:off x="3312" y="302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84" name="AutoShape 20"/>
              <p:cNvSpPr>
                <a:spLocks noChangeArrowheads="1"/>
              </p:cNvSpPr>
              <p:nvPr/>
            </p:nvSpPr>
            <p:spPr bwMode="auto">
              <a:xfrm>
                <a:off x="3600" y="3312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85" name="AutoShape 21"/>
              <p:cNvSpPr>
                <a:spLocks noChangeArrowheads="1"/>
              </p:cNvSpPr>
              <p:nvPr/>
            </p:nvSpPr>
            <p:spPr bwMode="auto">
              <a:xfrm>
                <a:off x="3552" y="3072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86" name="AutoShape 22"/>
              <p:cNvSpPr>
                <a:spLocks noChangeArrowheads="1"/>
              </p:cNvSpPr>
              <p:nvPr/>
            </p:nvSpPr>
            <p:spPr bwMode="auto">
              <a:xfrm>
                <a:off x="3936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87" name="AutoShape 23"/>
              <p:cNvSpPr>
                <a:spLocks noChangeArrowheads="1"/>
              </p:cNvSpPr>
              <p:nvPr/>
            </p:nvSpPr>
            <p:spPr bwMode="auto">
              <a:xfrm>
                <a:off x="3984" y="292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88" name="AutoShape 24"/>
              <p:cNvSpPr>
                <a:spLocks noChangeArrowheads="1"/>
              </p:cNvSpPr>
              <p:nvPr/>
            </p:nvSpPr>
            <p:spPr bwMode="auto">
              <a:xfrm>
                <a:off x="5232" y="3024"/>
                <a:ext cx="144" cy="144"/>
              </a:xfrm>
              <a:prstGeom prst="flowChartExtra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89" name="AutoShape 25"/>
              <p:cNvSpPr>
                <a:spLocks noChangeArrowheads="1"/>
              </p:cNvSpPr>
              <p:nvPr/>
            </p:nvSpPr>
            <p:spPr bwMode="auto">
              <a:xfrm>
                <a:off x="4464" y="292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90" name="AutoShape 26"/>
              <p:cNvSpPr>
                <a:spLocks noChangeArrowheads="1"/>
              </p:cNvSpPr>
              <p:nvPr/>
            </p:nvSpPr>
            <p:spPr bwMode="auto">
              <a:xfrm>
                <a:off x="4368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91" name="AutoShape 27"/>
              <p:cNvSpPr>
                <a:spLocks noChangeArrowheads="1"/>
              </p:cNvSpPr>
              <p:nvPr/>
            </p:nvSpPr>
            <p:spPr bwMode="auto">
              <a:xfrm>
                <a:off x="4800" y="326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0492" name="Group 28"/>
            <p:cNvGrpSpPr>
              <a:grpSpLocks/>
            </p:cNvGrpSpPr>
            <p:nvPr/>
          </p:nvGrpSpPr>
          <p:grpSpPr bwMode="auto">
            <a:xfrm>
              <a:off x="384" y="2877"/>
              <a:ext cx="2112" cy="624"/>
              <a:chOff x="3264" y="2880"/>
              <a:chExt cx="2112" cy="624"/>
            </a:xfrm>
          </p:grpSpPr>
          <p:sp>
            <p:nvSpPr>
              <p:cNvPr id="190493" name="AutoShape 29"/>
              <p:cNvSpPr>
                <a:spLocks noChangeArrowheads="1"/>
              </p:cNvSpPr>
              <p:nvPr/>
            </p:nvSpPr>
            <p:spPr bwMode="auto">
              <a:xfrm>
                <a:off x="4896" y="3072"/>
                <a:ext cx="144" cy="144"/>
              </a:xfrm>
              <a:prstGeom prst="flowChartExtra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94" name="AutoShape 30"/>
              <p:cNvSpPr>
                <a:spLocks noChangeArrowheads="1"/>
              </p:cNvSpPr>
              <p:nvPr/>
            </p:nvSpPr>
            <p:spPr bwMode="auto">
              <a:xfrm>
                <a:off x="4752" y="288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95" name="AutoShape 31"/>
              <p:cNvSpPr>
                <a:spLocks noChangeArrowheads="1"/>
              </p:cNvSpPr>
              <p:nvPr/>
            </p:nvSpPr>
            <p:spPr bwMode="auto">
              <a:xfrm>
                <a:off x="5088" y="326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96" name="AutoShape 32"/>
              <p:cNvSpPr>
                <a:spLocks noChangeArrowheads="1"/>
              </p:cNvSpPr>
              <p:nvPr/>
            </p:nvSpPr>
            <p:spPr bwMode="auto">
              <a:xfrm>
                <a:off x="4512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97" name="AutoShape 33"/>
              <p:cNvSpPr>
                <a:spLocks noChangeArrowheads="1"/>
              </p:cNvSpPr>
              <p:nvPr/>
            </p:nvSpPr>
            <p:spPr bwMode="auto">
              <a:xfrm>
                <a:off x="4128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98" name="AutoShape 34"/>
              <p:cNvSpPr>
                <a:spLocks noChangeArrowheads="1"/>
              </p:cNvSpPr>
              <p:nvPr/>
            </p:nvSpPr>
            <p:spPr bwMode="auto">
              <a:xfrm>
                <a:off x="4176" y="316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99" name="AutoShape 35"/>
              <p:cNvSpPr>
                <a:spLocks noChangeArrowheads="1"/>
              </p:cNvSpPr>
              <p:nvPr/>
            </p:nvSpPr>
            <p:spPr bwMode="auto">
              <a:xfrm>
                <a:off x="3840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00" name="AutoShape 36"/>
              <p:cNvSpPr>
                <a:spLocks noChangeArrowheads="1"/>
              </p:cNvSpPr>
              <p:nvPr/>
            </p:nvSpPr>
            <p:spPr bwMode="auto">
              <a:xfrm>
                <a:off x="3840" y="312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01" name="AutoShape 37"/>
              <p:cNvSpPr>
                <a:spLocks noChangeArrowheads="1"/>
              </p:cNvSpPr>
              <p:nvPr/>
            </p:nvSpPr>
            <p:spPr bwMode="auto">
              <a:xfrm>
                <a:off x="3696" y="297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02" name="AutoShape 38"/>
              <p:cNvSpPr>
                <a:spLocks noChangeArrowheads="1"/>
              </p:cNvSpPr>
              <p:nvPr/>
            </p:nvSpPr>
            <p:spPr bwMode="auto">
              <a:xfrm>
                <a:off x="4176" y="297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03" name="AutoShape 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04" name="AutoShape 40"/>
              <p:cNvSpPr>
                <a:spLocks noChangeArrowheads="1"/>
              </p:cNvSpPr>
              <p:nvPr/>
            </p:nvSpPr>
            <p:spPr bwMode="auto">
              <a:xfrm>
                <a:off x="3312" y="302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05" name="AutoShape 41"/>
              <p:cNvSpPr>
                <a:spLocks noChangeArrowheads="1"/>
              </p:cNvSpPr>
              <p:nvPr/>
            </p:nvSpPr>
            <p:spPr bwMode="auto">
              <a:xfrm>
                <a:off x="3600" y="3312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06" name="AutoShape 42"/>
              <p:cNvSpPr>
                <a:spLocks noChangeArrowheads="1"/>
              </p:cNvSpPr>
              <p:nvPr/>
            </p:nvSpPr>
            <p:spPr bwMode="auto">
              <a:xfrm>
                <a:off x="3552" y="3072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07" name="AutoShape 43"/>
              <p:cNvSpPr>
                <a:spLocks noChangeArrowheads="1"/>
              </p:cNvSpPr>
              <p:nvPr/>
            </p:nvSpPr>
            <p:spPr bwMode="auto">
              <a:xfrm>
                <a:off x="3936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08" name="AutoShape 44"/>
              <p:cNvSpPr>
                <a:spLocks noChangeArrowheads="1"/>
              </p:cNvSpPr>
              <p:nvPr/>
            </p:nvSpPr>
            <p:spPr bwMode="auto">
              <a:xfrm>
                <a:off x="3984" y="292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09" name="AutoShape 45"/>
              <p:cNvSpPr>
                <a:spLocks noChangeArrowheads="1"/>
              </p:cNvSpPr>
              <p:nvPr/>
            </p:nvSpPr>
            <p:spPr bwMode="auto">
              <a:xfrm>
                <a:off x="5232" y="3024"/>
                <a:ext cx="144" cy="144"/>
              </a:xfrm>
              <a:prstGeom prst="flowChartExtra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10" name="AutoShape 46"/>
              <p:cNvSpPr>
                <a:spLocks noChangeArrowheads="1"/>
              </p:cNvSpPr>
              <p:nvPr/>
            </p:nvSpPr>
            <p:spPr bwMode="auto">
              <a:xfrm>
                <a:off x="4464" y="292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11" name="AutoShape 47"/>
              <p:cNvSpPr>
                <a:spLocks noChangeArrowheads="1"/>
              </p:cNvSpPr>
              <p:nvPr/>
            </p:nvSpPr>
            <p:spPr bwMode="auto">
              <a:xfrm>
                <a:off x="4368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12" name="AutoShape 48"/>
              <p:cNvSpPr>
                <a:spLocks noChangeArrowheads="1"/>
              </p:cNvSpPr>
              <p:nvPr/>
            </p:nvSpPr>
            <p:spPr bwMode="auto">
              <a:xfrm>
                <a:off x="4800" y="326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0513" name="Text Box 49"/>
            <p:cNvSpPr txBox="1">
              <a:spLocks noChangeArrowheads="1"/>
            </p:cNvSpPr>
            <p:nvPr/>
          </p:nvSpPr>
          <p:spPr bwMode="auto">
            <a:xfrm>
              <a:off x="168" y="4041"/>
              <a:ext cx="26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/>
                <a:t>Segregated pop = ~29% blue</a:t>
              </a:r>
            </a:p>
          </p:txBody>
        </p:sp>
        <p:sp>
          <p:nvSpPr>
            <p:cNvPr id="190514" name="Text Box 50"/>
            <p:cNvSpPr txBox="1">
              <a:spLocks noChangeArrowheads="1"/>
            </p:cNvSpPr>
            <p:nvPr/>
          </p:nvSpPr>
          <p:spPr bwMode="auto">
            <a:xfrm>
              <a:off x="3024" y="4032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/>
                <a:t>Segregated pop = 100% blue</a:t>
              </a:r>
            </a:p>
          </p:txBody>
        </p:sp>
        <p:sp>
          <p:nvSpPr>
            <p:cNvPr id="190515" name="Line 51"/>
            <p:cNvSpPr>
              <a:spLocks noChangeShapeType="1"/>
            </p:cNvSpPr>
            <p:nvPr/>
          </p:nvSpPr>
          <p:spPr bwMode="auto">
            <a:xfrm>
              <a:off x="0" y="2616"/>
              <a:ext cx="5760" cy="0"/>
            </a:xfrm>
            <a:prstGeom prst="line">
              <a:avLst/>
            </a:prstGeom>
            <a:noFill/>
            <a:ln w="1905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516" name="Line 52"/>
            <p:cNvSpPr>
              <a:spLocks noChangeShapeType="1"/>
            </p:cNvSpPr>
            <p:nvPr/>
          </p:nvSpPr>
          <p:spPr bwMode="auto">
            <a:xfrm>
              <a:off x="0" y="4011"/>
              <a:ext cx="5760" cy="0"/>
            </a:xfrm>
            <a:prstGeom prst="line">
              <a:avLst/>
            </a:prstGeom>
            <a:noFill/>
            <a:ln w="889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0517" name="Group 53"/>
            <p:cNvGrpSpPr>
              <a:grpSpLocks/>
            </p:cNvGrpSpPr>
            <p:nvPr/>
          </p:nvGrpSpPr>
          <p:grpSpPr bwMode="auto">
            <a:xfrm>
              <a:off x="3264" y="1488"/>
              <a:ext cx="2352" cy="912"/>
              <a:chOff x="2880" y="1344"/>
              <a:chExt cx="2880" cy="1248"/>
            </a:xfrm>
          </p:grpSpPr>
          <p:graphicFrame>
            <p:nvGraphicFramePr>
              <p:cNvPr id="190518" name="Object 54"/>
              <p:cNvGraphicFramePr>
                <a:graphicFrameLocks noChangeAspect="1"/>
              </p:cNvGraphicFramePr>
              <p:nvPr/>
            </p:nvGraphicFramePr>
            <p:xfrm>
              <a:off x="2880" y="1344"/>
              <a:ext cx="2880" cy="1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0825" name="Chart" r:id="rId8" imgW="4276649" imgH="2038502" progId="Excel.Chart.8">
                      <p:embed/>
                    </p:oleObj>
                  </mc:Choice>
                  <mc:Fallback>
                    <p:oleObj name="Chart" r:id="rId8" imgW="4276649" imgH="2038502" progId="Excel.Chart.8">
                      <p:embed/>
                      <p:pic>
                        <p:nvPicPr>
                          <p:cNvPr id="0" name="Object 5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5568" t="12796" r="12473" b="14954"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80" y="1344"/>
                            <a:ext cx="2880" cy="1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90519" name="Group 55"/>
              <p:cNvGrpSpPr>
                <a:grpSpLocks/>
              </p:cNvGrpSpPr>
              <p:nvPr/>
            </p:nvGrpSpPr>
            <p:grpSpPr bwMode="auto">
              <a:xfrm>
                <a:off x="3264" y="1440"/>
                <a:ext cx="2112" cy="624"/>
                <a:chOff x="3264" y="2880"/>
                <a:chExt cx="2112" cy="624"/>
              </a:xfrm>
            </p:grpSpPr>
            <p:sp>
              <p:nvSpPr>
                <p:cNvPr id="190520" name="AutoShape 56"/>
                <p:cNvSpPr>
                  <a:spLocks noChangeArrowheads="1"/>
                </p:cNvSpPr>
                <p:nvPr/>
              </p:nvSpPr>
              <p:spPr bwMode="auto">
                <a:xfrm>
                  <a:off x="4896" y="3072"/>
                  <a:ext cx="144" cy="144"/>
                </a:xfrm>
                <a:prstGeom prst="flowChartExtract">
                  <a:avLst/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21" name="AutoShape 57"/>
                <p:cNvSpPr>
                  <a:spLocks noChangeArrowheads="1"/>
                </p:cNvSpPr>
                <p:nvPr/>
              </p:nvSpPr>
              <p:spPr bwMode="auto">
                <a:xfrm>
                  <a:off x="4752" y="2880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22" name="AutoShape 58"/>
                <p:cNvSpPr>
                  <a:spLocks noChangeArrowheads="1"/>
                </p:cNvSpPr>
                <p:nvPr/>
              </p:nvSpPr>
              <p:spPr bwMode="auto">
                <a:xfrm>
                  <a:off x="5088" y="3264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23" name="AutoShape 59"/>
                <p:cNvSpPr>
                  <a:spLocks noChangeArrowheads="1"/>
                </p:cNvSpPr>
                <p:nvPr/>
              </p:nvSpPr>
              <p:spPr bwMode="auto">
                <a:xfrm>
                  <a:off x="4512" y="3216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24" name="AutoShape 60"/>
                <p:cNvSpPr>
                  <a:spLocks noChangeArrowheads="1"/>
                </p:cNvSpPr>
                <p:nvPr/>
              </p:nvSpPr>
              <p:spPr bwMode="auto">
                <a:xfrm>
                  <a:off x="4128" y="3360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25" name="AutoShape 61"/>
                <p:cNvSpPr>
                  <a:spLocks noChangeArrowheads="1"/>
                </p:cNvSpPr>
                <p:nvPr/>
              </p:nvSpPr>
              <p:spPr bwMode="auto">
                <a:xfrm>
                  <a:off x="4176" y="3168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26" name="AutoShape 62"/>
                <p:cNvSpPr>
                  <a:spLocks noChangeArrowheads="1"/>
                </p:cNvSpPr>
                <p:nvPr/>
              </p:nvSpPr>
              <p:spPr bwMode="auto">
                <a:xfrm>
                  <a:off x="3840" y="3360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27" name="AutoShape 63"/>
                <p:cNvSpPr>
                  <a:spLocks noChangeArrowheads="1"/>
                </p:cNvSpPr>
                <p:nvPr/>
              </p:nvSpPr>
              <p:spPr bwMode="auto">
                <a:xfrm>
                  <a:off x="3840" y="3120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28" name="AutoShape 64"/>
                <p:cNvSpPr>
                  <a:spLocks noChangeArrowheads="1"/>
                </p:cNvSpPr>
                <p:nvPr/>
              </p:nvSpPr>
              <p:spPr bwMode="auto">
                <a:xfrm>
                  <a:off x="3696" y="2976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29" name="AutoShape 65"/>
                <p:cNvSpPr>
                  <a:spLocks noChangeArrowheads="1"/>
                </p:cNvSpPr>
                <p:nvPr/>
              </p:nvSpPr>
              <p:spPr bwMode="auto">
                <a:xfrm>
                  <a:off x="4176" y="2976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30" name="AutoShape 66"/>
                <p:cNvSpPr>
                  <a:spLocks noChangeArrowheads="1"/>
                </p:cNvSpPr>
                <p:nvPr/>
              </p:nvSpPr>
              <p:spPr bwMode="auto">
                <a:xfrm>
                  <a:off x="3264" y="3216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31" name="AutoShape 67"/>
                <p:cNvSpPr>
                  <a:spLocks noChangeArrowheads="1"/>
                </p:cNvSpPr>
                <p:nvPr/>
              </p:nvSpPr>
              <p:spPr bwMode="auto">
                <a:xfrm>
                  <a:off x="3312" y="3024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32" name="AutoShape 68"/>
                <p:cNvSpPr>
                  <a:spLocks noChangeArrowheads="1"/>
                </p:cNvSpPr>
                <p:nvPr/>
              </p:nvSpPr>
              <p:spPr bwMode="auto">
                <a:xfrm>
                  <a:off x="3600" y="3312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33" name="AutoShape 69"/>
                <p:cNvSpPr>
                  <a:spLocks noChangeArrowheads="1"/>
                </p:cNvSpPr>
                <p:nvPr/>
              </p:nvSpPr>
              <p:spPr bwMode="auto">
                <a:xfrm>
                  <a:off x="3552" y="3072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34" name="AutoShape 70"/>
                <p:cNvSpPr>
                  <a:spLocks noChangeArrowheads="1"/>
                </p:cNvSpPr>
                <p:nvPr/>
              </p:nvSpPr>
              <p:spPr bwMode="auto">
                <a:xfrm>
                  <a:off x="3936" y="3216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35" name="AutoShape 71"/>
                <p:cNvSpPr>
                  <a:spLocks noChangeArrowheads="1"/>
                </p:cNvSpPr>
                <p:nvPr/>
              </p:nvSpPr>
              <p:spPr bwMode="auto">
                <a:xfrm>
                  <a:off x="3984" y="2928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36" name="AutoShape 72"/>
                <p:cNvSpPr>
                  <a:spLocks noChangeArrowheads="1"/>
                </p:cNvSpPr>
                <p:nvPr/>
              </p:nvSpPr>
              <p:spPr bwMode="auto">
                <a:xfrm>
                  <a:off x="5232" y="3024"/>
                  <a:ext cx="144" cy="144"/>
                </a:xfrm>
                <a:prstGeom prst="flowChartExtract">
                  <a:avLst/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37" name="AutoShape 73"/>
                <p:cNvSpPr>
                  <a:spLocks noChangeArrowheads="1"/>
                </p:cNvSpPr>
                <p:nvPr/>
              </p:nvSpPr>
              <p:spPr bwMode="auto">
                <a:xfrm>
                  <a:off x="4464" y="2928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38" name="AutoShape 74"/>
                <p:cNvSpPr>
                  <a:spLocks noChangeArrowheads="1"/>
                </p:cNvSpPr>
                <p:nvPr/>
              </p:nvSpPr>
              <p:spPr bwMode="auto">
                <a:xfrm>
                  <a:off x="4368" y="3360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39" name="AutoShape 75"/>
                <p:cNvSpPr>
                  <a:spLocks noChangeArrowheads="1"/>
                </p:cNvSpPr>
                <p:nvPr/>
              </p:nvSpPr>
              <p:spPr bwMode="auto">
                <a:xfrm>
                  <a:off x="4800" y="3264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90540" name="Text Box 76"/>
            <p:cNvSpPr txBox="1">
              <a:spLocks noChangeArrowheads="1"/>
            </p:cNvSpPr>
            <p:nvPr/>
          </p:nvSpPr>
          <p:spPr bwMode="auto">
            <a:xfrm>
              <a:off x="3573" y="2390"/>
              <a:ext cx="17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Parent pop = 10% blue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/>
              <a:t>Bottlenecking = extreme genetic drift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E177-05EB-4FF2-8E1D-40B6D1F1DD09}" type="slidenum">
              <a:rPr lang="en-US"/>
              <a:pPr/>
              <a:t>37</a:t>
            </a:fld>
            <a:endParaRPr lang="en-US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498725" y="3236913"/>
            <a:ext cx="2657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bottlenecking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9F8-7A0B-49D1-B1D9-C625A4C4C1C5}" type="slidenum">
              <a:rPr lang="en-US"/>
              <a:pPr/>
              <a:t>38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events could cause a bottleneck???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0AAE-4B80-463B-8193-94D0BFBB9724}" type="slidenum">
              <a:rPr lang="en-US"/>
              <a:pPr/>
              <a:t>39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13255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n-US"/>
              <a:t>What events could cause a bottleneck???</a:t>
            </a:r>
            <a:r>
              <a:rPr lang="en-US">
                <a:solidFill>
                  <a:srgbClr val="000099"/>
                </a:solidFill>
              </a:rPr>
              <a:t> Bottlenecks occur when there is an extreme and indiscriminate reduction in the reproducing population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Disease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Herbivory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Malnutrition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Major disturbance (flood, fire)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Human intervention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F68A-3775-482D-8C93-07E36504DA32}" type="slidenum">
              <a:rPr lang="en-US"/>
              <a:pPr/>
              <a:t>4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r>
              <a:rPr lang="en-US" sz="4000"/>
              <a:t>The Modern Synthesis</a:t>
            </a:r>
            <a:br>
              <a:rPr lang="en-US" sz="4000"/>
            </a:br>
            <a:r>
              <a:rPr lang="en-US" sz="4000"/>
              <a:t>integrates our knowledge about evolution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8686800" cy="2438400"/>
          </a:xfrm>
        </p:spPr>
        <p:txBody>
          <a:bodyPr/>
          <a:lstStyle/>
          <a:p>
            <a:r>
              <a:rPr lang="en-US"/>
              <a:t>Darwin’s natural selection</a:t>
            </a:r>
          </a:p>
          <a:p>
            <a:r>
              <a:rPr lang="en-US"/>
              <a:t>Mendel’s hereditary patterns</a:t>
            </a:r>
          </a:p>
          <a:p>
            <a:r>
              <a:rPr lang="en-US"/>
              <a:t>Particulate transfer (chromosomes)</a:t>
            </a:r>
          </a:p>
          <a:p>
            <a:r>
              <a:rPr lang="en-US"/>
              <a:t>Structure of the DNA molecule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685800" y="5126038"/>
            <a:ext cx="7772400" cy="1247775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/>
              <a:t>All explain how the genetic structure of populations changes over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C152-6E01-4F44-95C1-F5045BB26821}" type="slidenum">
              <a:rPr lang="en-US"/>
              <a:pPr/>
              <a:t>40</a:t>
            </a:fld>
            <a:endParaRPr lang="en-U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879725" y="2322513"/>
            <a:ext cx="188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cheetah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Conservation implications – cheetahs are a bottlenecked 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3925-8C02-4D38-8221-2AB15D260B17}" type="slidenum">
              <a:rPr lang="en-US"/>
              <a:pPr/>
              <a:t>41</a:t>
            </a:fld>
            <a:endParaRPr lang="en-US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17525" y="1712913"/>
            <a:ext cx="3825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Maps – historic and current range of cheetahs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5105400" y="304800"/>
            <a:ext cx="3749675" cy="613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Extreme range reduction due to habitat destruction and poaching</a:t>
            </a:r>
            <a:endParaRPr lang="en-US" sz="1400"/>
          </a:p>
          <a:p>
            <a:pPr algn="ctr"/>
            <a:r>
              <a:rPr lang="en-US" sz="6000"/>
              <a:t>+</a:t>
            </a:r>
          </a:p>
          <a:p>
            <a:pPr algn="ctr"/>
            <a:r>
              <a:rPr lang="en-US" sz="2800"/>
              <a:t>Cheetahs were naturally bottlenecked about 10,000 years ago by the last major ice age (kinked tail)</a:t>
            </a:r>
          </a:p>
          <a:p>
            <a:pPr algn="ctr"/>
            <a:endParaRPr lang="en-US" sz="2800"/>
          </a:p>
          <a:p>
            <a:pPr algn="ctr"/>
            <a:r>
              <a:rPr lang="en-US" sz="2800"/>
              <a:t>The species is at risk of extinction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32B0-F876-4376-A97A-4AC94EC7AB85}" type="slidenum">
              <a:rPr lang="en-US"/>
              <a:pPr/>
              <a:t>42</a:t>
            </a:fld>
            <a:endParaRPr lang="en-US"/>
          </a:p>
        </p:txBody>
      </p:sp>
      <p:sp>
        <p:nvSpPr>
          <p:cNvPr id="191499" name="Text Box 11"/>
          <p:cNvSpPr txBox="1">
            <a:spLocks noChangeArrowheads="1"/>
          </p:cNvSpPr>
          <p:nvPr/>
        </p:nvSpPr>
        <p:spPr bwMode="auto">
          <a:xfrm>
            <a:off x="1279525" y="3160713"/>
            <a:ext cx="553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bottlenecked and now endangered species</a:t>
            </a:r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477962"/>
          </a:xfrm>
        </p:spPr>
        <p:txBody>
          <a:bodyPr/>
          <a:lstStyle/>
          <a:p>
            <a:r>
              <a:rPr lang="en-US" sz="3200"/>
              <a:t>Australian Flame Robin, California Condor, Mauritian Kestrel</a:t>
            </a:r>
            <a:br>
              <a:rPr lang="en-US" sz="3200"/>
            </a:br>
            <a:r>
              <a:rPr lang="en-US" sz="2800"/>
              <a:t>…..and many more, all driven nearly to extinction…..</a:t>
            </a:r>
          </a:p>
        </p:txBody>
      </p:sp>
      <p:sp>
        <p:nvSpPr>
          <p:cNvPr id="191498" name="Text Box 10"/>
          <p:cNvSpPr txBox="1">
            <a:spLocks noChangeArrowheads="1"/>
          </p:cNvSpPr>
          <p:nvPr/>
        </p:nvSpPr>
        <p:spPr bwMode="auto">
          <a:xfrm>
            <a:off x="942975" y="6412468"/>
            <a:ext cx="732764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Some colorful results of a quick web search on “bottlenecked species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65D2-CAB4-4613-8B98-82AC7A539509}" type="slidenum">
              <a:rPr lang="en-US"/>
              <a:pPr/>
              <a:t>43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/>
              <a:t>Founder Effect = extreme genetic drift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Occurs when a single individual, or small group of individuals, breaks off from a larger population to colonize a new habitat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Islands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Other side of mountain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Other side of a river…</a:t>
            </a:r>
          </a:p>
          <a:p>
            <a:r>
              <a:rPr lang="en-US"/>
              <a:t>This small group may not represent the allele distribution of the parent population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81F9-BF3A-4987-8AE0-01687498F5AF}" type="slidenum">
              <a:rPr lang="en-US"/>
              <a:pPr/>
              <a:t>44</a:t>
            </a:fld>
            <a:endParaRPr lang="en-US"/>
          </a:p>
        </p:txBody>
      </p:sp>
      <p:pic>
        <p:nvPicPr>
          <p:cNvPr id="163865" name="Picture 25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90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6" name="Picture 26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09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7" name="Picture 27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908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8" name="Picture 28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908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9" name="Picture 29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05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0" name="Picture 30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648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2" name="Picture 32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8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3" name="Picture 33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267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4" name="Picture 34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5" name="Picture 35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19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6" name="Text Box 36"/>
          <p:cNvSpPr txBox="1">
            <a:spLocks noChangeArrowheads="1"/>
          </p:cNvSpPr>
          <p:nvPr/>
        </p:nvSpPr>
        <p:spPr bwMode="auto">
          <a:xfrm>
            <a:off x="152400" y="6116638"/>
            <a:ext cx="2854325" cy="5889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Founder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B759-1BEA-446B-A956-E05D28CCFB20}" type="slidenum">
              <a:rPr lang="en-US"/>
              <a:pPr/>
              <a:t>45</a:t>
            </a:fld>
            <a:endParaRPr lang="en-US"/>
          </a:p>
        </p:txBody>
      </p:sp>
      <p:pic>
        <p:nvPicPr>
          <p:cNvPr id="165890" name="Picture 2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19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891" name="Picture 3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19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892" name="Picture 4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124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893" name="Picture 5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95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894" name="Picture 6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895" name="Picture 7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7244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897" name="Picture 9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10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898" name="Picture 10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648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899" name="Picture 11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900" name="Picture 12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9624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902" name="Freeform 14"/>
          <p:cNvSpPr>
            <a:spLocks/>
          </p:cNvSpPr>
          <p:nvPr/>
        </p:nvSpPr>
        <p:spPr bwMode="auto">
          <a:xfrm>
            <a:off x="6516688" y="0"/>
            <a:ext cx="581025" cy="6858000"/>
          </a:xfrm>
          <a:custGeom>
            <a:avLst/>
            <a:gdLst>
              <a:gd name="T0" fmla="*/ 119 w 366"/>
              <a:gd name="T1" fmla="*/ 0 h 4320"/>
              <a:gd name="T2" fmla="*/ 329 w 366"/>
              <a:gd name="T3" fmla="*/ 558 h 4320"/>
              <a:gd name="T4" fmla="*/ 37 w 366"/>
              <a:gd name="T5" fmla="*/ 1189 h 4320"/>
              <a:gd name="T6" fmla="*/ 366 w 366"/>
              <a:gd name="T7" fmla="*/ 1920 h 4320"/>
              <a:gd name="T8" fmla="*/ 0 w 366"/>
              <a:gd name="T9" fmla="*/ 2697 h 4320"/>
              <a:gd name="T10" fmla="*/ 348 w 366"/>
              <a:gd name="T11" fmla="*/ 3502 h 4320"/>
              <a:gd name="T12" fmla="*/ 120 w 366"/>
              <a:gd name="T13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6" h="4320">
                <a:moveTo>
                  <a:pt x="119" y="0"/>
                </a:moveTo>
                <a:lnTo>
                  <a:pt x="329" y="558"/>
                </a:lnTo>
                <a:lnTo>
                  <a:pt x="37" y="1189"/>
                </a:lnTo>
                <a:lnTo>
                  <a:pt x="366" y="1920"/>
                </a:lnTo>
                <a:lnTo>
                  <a:pt x="0" y="2697"/>
                </a:lnTo>
                <a:lnTo>
                  <a:pt x="348" y="3502"/>
                </a:lnTo>
                <a:lnTo>
                  <a:pt x="120" y="4320"/>
                </a:lnTo>
              </a:path>
            </a:pathLst>
          </a:custGeom>
          <a:noFill/>
          <a:ln w="9525" cap="flat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03" name="AutoShape 15"/>
          <p:cNvSpPr>
            <a:spLocks noChangeArrowheads="1"/>
          </p:cNvSpPr>
          <p:nvPr/>
        </p:nvSpPr>
        <p:spPr bwMode="auto">
          <a:xfrm>
            <a:off x="6553200" y="3200400"/>
            <a:ext cx="1752600" cy="485775"/>
          </a:xfrm>
          <a:prstGeom prst="rightArrow">
            <a:avLst>
              <a:gd name="adj1" fmla="val 50000"/>
              <a:gd name="adj2" fmla="val 90196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AD6C-6FEB-49FA-80D3-DCF51364E471}" type="slidenum">
              <a:rPr lang="en-US"/>
              <a:pPr/>
              <a:t>46</a:t>
            </a:fld>
            <a:endParaRPr lang="en-US"/>
          </a:p>
        </p:txBody>
      </p:sp>
      <p:pic>
        <p:nvPicPr>
          <p:cNvPr id="164866" name="Picture 2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67" name="Picture 3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0"/>
            <a:ext cx="1592262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68" name="Picture 4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038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69" name="Picture 5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194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70" name="Picture 6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71" name="Picture 7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2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72" name="Picture 8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958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73" name="Picture 9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334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74" name="Picture 10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9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75" name="Picture 11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76" name="Picture 12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059363"/>
            <a:ext cx="1592263" cy="179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77" name="Picture 13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954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78" name="Picture 14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2514600"/>
            <a:ext cx="1592262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79" name="Picture 15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4290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880" name="Line 16"/>
          <p:cNvSpPr>
            <a:spLocks noChangeShapeType="1"/>
          </p:cNvSpPr>
          <p:nvPr/>
        </p:nvSpPr>
        <p:spPr bwMode="auto">
          <a:xfrm>
            <a:off x="5638800" y="0"/>
            <a:ext cx="0" cy="6858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7F4A-0C4D-4971-8BCA-C0F360718340}" type="slidenum">
              <a:rPr lang="en-US"/>
              <a:pPr/>
              <a:t>47</a:t>
            </a:fld>
            <a:endParaRPr lang="en-US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2270125" y="2627313"/>
            <a:ext cx="42068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Image – a founding population of seeds; possibly also the bird if it’s a gravid female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Long distance dispersal events can lead to the founder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970FB-384E-4698-9CB2-C7A0162EEC19}" type="slidenum">
              <a:rPr lang="en-US"/>
              <a:pPr/>
              <a:t>48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do you think follows long distance dispersal to a new ecosystem???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FED-36C7-4892-8567-BA614EF71FA8}" type="slidenum">
              <a:rPr lang="en-US"/>
              <a:pPr/>
              <a:t>49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do you think follows long distance dispersal to a new ecosystem???</a:t>
            </a:r>
          </a:p>
          <a:p>
            <a:r>
              <a:rPr lang="en-US">
                <a:solidFill>
                  <a:srgbClr val="000099"/>
                </a:solidFill>
              </a:rPr>
              <a:t>Adaptive radiation frequently leads to many new, closely related species as the organisms adapt to new habitat zones in their new home</a:t>
            </a:r>
          </a:p>
        </p:txBody>
      </p:sp>
      <p:grpSp>
        <p:nvGrpSpPr>
          <p:cNvPr id="228369" name="Group 17"/>
          <p:cNvGrpSpPr>
            <a:grpSpLocks/>
          </p:cNvGrpSpPr>
          <p:nvPr/>
        </p:nvGrpSpPr>
        <p:grpSpPr bwMode="auto">
          <a:xfrm>
            <a:off x="3200400" y="4800600"/>
            <a:ext cx="2743200" cy="1676400"/>
            <a:chOff x="528" y="3024"/>
            <a:chExt cx="1728" cy="1056"/>
          </a:xfrm>
        </p:grpSpPr>
        <p:sp>
          <p:nvSpPr>
            <p:cNvPr id="228356" name="Oval 4"/>
            <p:cNvSpPr>
              <a:spLocks noChangeArrowheads="1"/>
            </p:cNvSpPr>
            <p:nvPr/>
          </p:nvSpPr>
          <p:spPr bwMode="auto">
            <a:xfrm>
              <a:off x="528" y="3264"/>
              <a:ext cx="1008" cy="57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Founding</a:t>
              </a:r>
            </a:p>
            <a:p>
              <a:pPr algn="ctr"/>
              <a:r>
                <a:rPr lang="en-US"/>
                <a:t>Population</a:t>
              </a:r>
            </a:p>
          </p:txBody>
        </p:sp>
        <p:sp>
          <p:nvSpPr>
            <p:cNvPr id="228358" name="Oval 6"/>
            <p:cNvSpPr>
              <a:spLocks noChangeArrowheads="1"/>
            </p:cNvSpPr>
            <p:nvPr/>
          </p:nvSpPr>
          <p:spPr bwMode="auto">
            <a:xfrm>
              <a:off x="2064" y="3024"/>
              <a:ext cx="192" cy="192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228361" name="Oval 9"/>
            <p:cNvSpPr>
              <a:spLocks noChangeArrowheads="1"/>
            </p:cNvSpPr>
            <p:nvPr/>
          </p:nvSpPr>
          <p:spPr bwMode="auto">
            <a:xfrm>
              <a:off x="2064" y="3312"/>
              <a:ext cx="192" cy="19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228362" name="Oval 10"/>
            <p:cNvSpPr>
              <a:spLocks noChangeArrowheads="1"/>
            </p:cNvSpPr>
            <p:nvPr/>
          </p:nvSpPr>
          <p:spPr bwMode="auto">
            <a:xfrm>
              <a:off x="2064" y="3600"/>
              <a:ext cx="192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228363" name="Oval 11"/>
            <p:cNvSpPr>
              <a:spLocks noChangeArrowheads="1"/>
            </p:cNvSpPr>
            <p:nvPr/>
          </p:nvSpPr>
          <p:spPr bwMode="auto">
            <a:xfrm>
              <a:off x="2064" y="3888"/>
              <a:ext cx="192" cy="192"/>
            </a:xfrm>
            <a:prstGeom prst="ellipse">
              <a:avLst/>
            </a:prstGeom>
            <a:solidFill>
              <a:srgbClr val="F945D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228364" name="Line 12"/>
            <p:cNvSpPr>
              <a:spLocks noChangeShapeType="1"/>
            </p:cNvSpPr>
            <p:nvPr/>
          </p:nvSpPr>
          <p:spPr bwMode="auto">
            <a:xfrm flipV="1">
              <a:off x="1536" y="3168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65" name="Line 13"/>
            <p:cNvSpPr>
              <a:spLocks noChangeShapeType="1"/>
            </p:cNvSpPr>
            <p:nvPr/>
          </p:nvSpPr>
          <p:spPr bwMode="auto">
            <a:xfrm flipV="1">
              <a:off x="1536" y="3408"/>
              <a:ext cx="48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67" name="Line 15"/>
            <p:cNvSpPr>
              <a:spLocks noChangeShapeType="1"/>
            </p:cNvSpPr>
            <p:nvPr/>
          </p:nvSpPr>
          <p:spPr bwMode="auto">
            <a:xfrm>
              <a:off x="1536" y="3552"/>
              <a:ext cx="48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368" name="Line 16"/>
            <p:cNvSpPr>
              <a:spLocks noChangeShapeType="1"/>
            </p:cNvSpPr>
            <p:nvPr/>
          </p:nvSpPr>
          <p:spPr bwMode="auto">
            <a:xfrm>
              <a:off x="1536" y="3552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0CBD-0816-4816-896D-898410E70B89}" type="slidenum">
              <a:rPr lang="en-US"/>
              <a:pPr/>
              <a:t>5</a:t>
            </a:fld>
            <a:endParaRPr lang="en-US"/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266700" y="457200"/>
            <a:ext cx="8610600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dirty="0"/>
              <a:t>KEY POINT</a:t>
            </a:r>
          </a:p>
          <a:p>
            <a:pPr algn="ctr"/>
            <a:endParaRPr lang="en-US" sz="4000" dirty="0"/>
          </a:p>
          <a:p>
            <a:pPr algn="ctr"/>
            <a:r>
              <a:rPr lang="en-US" sz="3600" dirty="0"/>
              <a:t>Environmental factors act on the individual to control the genetic future of the population</a:t>
            </a:r>
          </a:p>
          <a:p>
            <a:pPr algn="ctr"/>
            <a:endParaRPr lang="en-US" sz="2800" dirty="0"/>
          </a:p>
          <a:p>
            <a:pPr algn="ctr"/>
            <a:r>
              <a:rPr lang="en-US" sz="3600" dirty="0"/>
              <a:t>Individuals don’t evolve…..populations do</a:t>
            </a:r>
          </a:p>
        </p:txBody>
      </p:sp>
      <p:grpSp>
        <p:nvGrpSpPr>
          <p:cNvPr id="215050" name="Group 10"/>
          <p:cNvGrpSpPr>
            <a:grpSpLocks/>
          </p:cNvGrpSpPr>
          <p:nvPr/>
        </p:nvGrpSpPr>
        <p:grpSpPr bwMode="auto">
          <a:xfrm>
            <a:off x="304800" y="4970463"/>
            <a:ext cx="8534400" cy="1908175"/>
            <a:chOff x="192" y="3131"/>
            <a:chExt cx="5376" cy="1202"/>
          </a:xfrm>
        </p:grpSpPr>
        <p:sp>
          <p:nvSpPr>
            <p:cNvPr id="215045" name="Line 5"/>
            <p:cNvSpPr>
              <a:spLocks noChangeShapeType="1"/>
            </p:cNvSpPr>
            <p:nvPr/>
          </p:nvSpPr>
          <p:spPr bwMode="auto">
            <a:xfrm>
              <a:off x="192" y="3408"/>
              <a:ext cx="5376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47" name="Line 7"/>
            <p:cNvSpPr>
              <a:spLocks noChangeShapeType="1"/>
            </p:cNvSpPr>
            <p:nvPr/>
          </p:nvSpPr>
          <p:spPr bwMode="auto">
            <a:xfrm>
              <a:off x="2454" y="3402"/>
              <a:ext cx="432" cy="0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48" name="Text Box 8"/>
            <p:cNvSpPr txBox="1">
              <a:spLocks noChangeArrowheads="1"/>
            </p:cNvSpPr>
            <p:nvPr/>
          </p:nvSpPr>
          <p:spPr bwMode="auto">
            <a:xfrm>
              <a:off x="1028" y="3131"/>
              <a:ext cx="37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*  * *</a:t>
              </a:r>
              <a:r>
                <a:rPr lang="en-US" sz="2400" b="1"/>
                <a:t>   </a:t>
              </a:r>
              <a:r>
                <a:rPr lang="en-US" sz="2400" b="1">
                  <a:solidFill>
                    <a:srgbClr val="FF00FF"/>
                  </a:solidFill>
                </a:rPr>
                <a:t>*</a:t>
              </a:r>
              <a:r>
                <a:rPr lang="en-US" sz="2400" b="1"/>
                <a:t> </a:t>
              </a:r>
              <a:r>
                <a:rPr lang="en-US" sz="2400" b="1">
                  <a:solidFill>
                    <a:srgbClr val="FF0000"/>
                  </a:solidFill>
                </a:rPr>
                <a:t>*   *</a:t>
              </a:r>
              <a:r>
                <a:rPr lang="en-US" sz="2400" b="1"/>
                <a:t>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/>
                <a:t>    </a:t>
              </a:r>
              <a:r>
                <a:rPr lang="en-US" sz="2400" b="1">
                  <a:solidFill>
                    <a:srgbClr val="FF0000"/>
                  </a:solidFill>
                </a:rPr>
                <a:t>*</a:t>
              </a:r>
              <a:r>
                <a:rPr lang="en-US" sz="2400" b="1"/>
                <a:t> </a:t>
              </a:r>
              <a:r>
                <a:rPr lang="en-US" sz="2400" b="1">
                  <a:solidFill>
                    <a:srgbClr val="FF00FF"/>
                  </a:solidFill>
                </a:rPr>
                <a:t>*</a:t>
              </a:r>
              <a:r>
                <a:rPr lang="en-US" sz="2400" b="1"/>
                <a:t>  </a:t>
              </a:r>
              <a:r>
                <a:rPr lang="en-US" sz="2400" b="1">
                  <a:solidFill>
                    <a:srgbClr val="FF0000"/>
                  </a:solidFill>
                </a:rPr>
                <a:t>* *   *  *</a:t>
              </a:r>
              <a:r>
                <a:rPr lang="en-US" sz="2400" b="1"/>
                <a:t> 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/>
                <a:t>   </a:t>
              </a:r>
              <a:r>
                <a:rPr lang="en-US" sz="2400" b="1">
                  <a:solidFill>
                    <a:srgbClr val="FF0000"/>
                  </a:solidFill>
                </a:rPr>
                <a:t>*</a:t>
              </a:r>
              <a:r>
                <a:rPr lang="en-US" sz="2400" b="1"/>
                <a:t>  </a:t>
              </a:r>
              <a:r>
                <a:rPr lang="en-US" sz="2400" b="1">
                  <a:solidFill>
                    <a:srgbClr val="FF00FF"/>
                  </a:solidFill>
                </a:rPr>
                <a:t>*</a:t>
              </a:r>
              <a:r>
                <a:rPr lang="en-US" sz="2400" b="1"/>
                <a:t>  </a:t>
              </a:r>
              <a:r>
                <a:rPr lang="en-US" sz="2400" b="1">
                  <a:solidFill>
                    <a:srgbClr val="FF0000"/>
                  </a:solidFill>
                </a:rPr>
                <a:t>* *</a:t>
              </a:r>
              <a:r>
                <a:rPr lang="en-US" sz="2400" b="1"/>
                <a:t>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/>
                <a:t>  </a:t>
              </a:r>
              <a:r>
                <a:rPr lang="en-US" sz="2400" b="1">
                  <a:solidFill>
                    <a:srgbClr val="FF0000"/>
                  </a:solidFill>
                </a:rPr>
                <a:t>* *</a:t>
              </a:r>
            </a:p>
          </p:txBody>
        </p:sp>
        <p:sp>
          <p:nvSpPr>
            <p:cNvPr id="215049" name="Text Box 9"/>
            <p:cNvSpPr txBox="1">
              <a:spLocks noChangeArrowheads="1"/>
            </p:cNvSpPr>
            <p:nvPr/>
          </p:nvSpPr>
          <p:spPr bwMode="auto">
            <a:xfrm>
              <a:off x="2702" y="3355"/>
              <a:ext cx="849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FF"/>
                  </a:solidFill>
                </a:rPr>
                <a:t>*</a:t>
              </a:r>
              <a:br>
                <a:rPr lang="en-US" sz="2400" b="1">
                  <a:solidFill>
                    <a:srgbClr val="FF00FF"/>
                  </a:solidFill>
                </a:rPr>
              </a:br>
              <a:r>
                <a:rPr lang="en-US" sz="2400" b="1">
                  <a:solidFill>
                    <a:srgbClr val="FF00FF"/>
                  </a:solidFill>
                </a:rPr>
                <a:t>* 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>
                  <a:solidFill>
                    <a:srgbClr val="FF00FF"/>
                  </a:solidFill>
                </a:rPr>
                <a:t/>
              </a:r>
              <a:br>
                <a:rPr lang="en-US" sz="2400" b="1">
                  <a:solidFill>
                    <a:srgbClr val="FF00FF"/>
                  </a:solidFill>
                </a:rPr>
              </a:br>
              <a:r>
                <a:rPr lang="en-US" sz="2400" b="1">
                  <a:solidFill>
                    <a:srgbClr val="FF00FF"/>
                  </a:solidFill>
                </a:rPr>
                <a:t>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>
                  <a:solidFill>
                    <a:srgbClr val="FF00FF"/>
                  </a:solidFill>
                </a:rPr>
                <a:t>   *  *</a:t>
              </a:r>
            </a:p>
            <a:p>
              <a:r>
                <a:rPr lang="en-US" sz="2400" b="1">
                  <a:solidFill>
                    <a:srgbClr val="FF00FF"/>
                  </a:solidFill>
                </a:rPr>
                <a:t>       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>
                  <a:solidFill>
                    <a:srgbClr val="FF00FF"/>
                  </a:solidFill>
                </a:rPr>
                <a:t>   *</a:t>
              </a:r>
            </a:p>
          </p:txBody>
        </p:sp>
        <p:sp>
          <p:nvSpPr>
            <p:cNvPr id="215046" name="Line 6"/>
            <p:cNvSpPr>
              <a:spLocks noChangeShapeType="1"/>
            </p:cNvSpPr>
            <p:nvPr/>
          </p:nvSpPr>
          <p:spPr bwMode="auto">
            <a:xfrm>
              <a:off x="2442" y="3408"/>
              <a:ext cx="294" cy="336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15051" name="Picture 11" descr="MCj043258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7727">
            <a:off x="6629400" y="58674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2" name="Picture 12" descr="MCj0440406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6460">
            <a:off x="1752600" y="563880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4" name="Picture 14" descr="MCj0432542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5610225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6" name="Picture 16" descr="j023087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5619750"/>
            <a:ext cx="649288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7" name="Picture 17" descr="MCj04382050000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34256">
            <a:off x="611188" y="5867400"/>
            <a:ext cx="684212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9" name="Picture 19" descr="MCj02697360000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15000"/>
            <a:ext cx="676275" cy="92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826972" y="4293676"/>
            <a:ext cx="7631228" cy="762000"/>
            <a:chOff x="826972" y="4293676"/>
            <a:chExt cx="7631228" cy="762000"/>
          </a:xfrm>
        </p:grpSpPr>
        <p:pic>
          <p:nvPicPr>
            <p:cNvPr id="17" name="Picture 2" descr="C:\Documents and Settings\everettj\Local Settings\Temporary Internet Files\Content.IE5\2ZXAVPVQ\MC900433821[1]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4152" y="4360977"/>
              <a:ext cx="609486" cy="609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3" descr="C:\Documents and Settings\everettj\Local Settings\Temporary Internet Files\Content.IE5\53T17K0V\MC900423155[1].wmf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8934" y="4416659"/>
              <a:ext cx="548279" cy="548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4" descr="C:\Documents and Settings\everettj\Local Settings\Temporary Internet Files\Content.IE5\2ZXAVPVQ\MC900084350[1].wmf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4361" y="4399036"/>
              <a:ext cx="569021" cy="601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5" descr="C:\Documents and Settings\everettj\Local Settings\Temporary Internet Files\Content.IE5\8J8NPHJ2\MC900084068[1].wmf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1950" y="4387871"/>
              <a:ext cx="618780" cy="583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4" descr="MCj04325420000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4800" y="4416659"/>
              <a:ext cx="533400" cy="53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1" descr="MCj0432587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47727">
              <a:off x="5919957" y="4293676"/>
              <a:ext cx="76200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6" descr="j023087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9587" y="4440490"/>
              <a:ext cx="504825" cy="5085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19" descr="MCj02697360000[1]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3686" y="4469187"/>
              <a:ext cx="370592" cy="5045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12" descr="MCj04404060000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76460">
              <a:off x="2961877" y="4494704"/>
              <a:ext cx="494044" cy="494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7" descr="MCj04382050000[1]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934256">
              <a:off x="826972" y="4481434"/>
              <a:ext cx="559253" cy="560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Genetic drift is random</a:t>
            </a:r>
          </a:p>
          <a:p>
            <a:r>
              <a:rPr lang="en-US" dirty="0" smtClean="0"/>
              <a:t>Some drift is expected with every generation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Genetic drift is not necessarily extreme</a:t>
            </a:r>
          </a:p>
          <a:p>
            <a:r>
              <a:rPr lang="en-US" dirty="0" smtClean="0"/>
              <a:t>Use the beads to explore this idea (Page 4)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Count out 50 beads each of 2 colors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Each bead represents an allele in the gene pool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Since B and b are in equal proportion, what is the phenotypic makeup of the diploid population???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2D18-6A22-4E9C-94A8-8E098218F91B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32343" y="6258580"/>
            <a:ext cx="2879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i="1" dirty="0">
                <a:solidFill>
                  <a:srgbClr val="000000"/>
                </a:solidFill>
              </a:rPr>
              <a:t>p</a:t>
            </a:r>
            <a:r>
              <a:rPr lang="en-US" sz="2800" baseline="30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 + 2</a:t>
            </a:r>
            <a:r>
              <a:rPr lang="en-US" sz="2800" i="1" dirty="0">
                <a:solidFill>
                  <a:srgbClr val="000000"/>
                </a:solidFill>
              </a:rPr>
              <a:t>pq</a:t>
            </a:r>
            <a:r>
              <a:rPr lang="en-US" sz="2800" dirty="0">
                <a:solidFill>
                  <a:srgbClr val="000000"/>
                </a:solidFill>
              </a:rPr>
              <a:t> + </a:t>
            </a:r>
            <a:r>
              <a:rPr lang="en-US" sz="2800" i="1" dirty="0">
                <a:solidFill>
                  <a:srgbClr val="000000"/>
                </a:solidFill>
              </a:rPr>
              <a:t>q</a:t>
            </a:r>
            <a:r>
              <a:rPr lang="en-US" sz="2800" baseline="30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8503091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 – Results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Genetic drift is random</a:t>
            </a:r>
          </a:p>
          <a:p>
            <a:r>
              <a:rPr lang="en-US" dirty="0" smtClean="0"/>
              <a:t>Some drift is expected with every generation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Genetic drift is not necessarily extreme</a:t>
            </a:r>
          </a:p>
          <a:p>
            <a:r>
              <a:rPr lang="en-US" dirty="0" smtClean="0"/>
              <a:t>Use the beads to explore this idea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Count out 50 beads each of 2 colors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Each bead represents an allele in the gene pool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Since B and b are in equal proportion, what is the phenotypic makeup of the diploid population???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2D18-6A22-4E9C-94A8-8E098218F91B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04900" y="6260068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kern="0" dirty="0">
                <a:solidFill>
                  <a:schemeClr val="accent2"/>
                </a:solidFill>
                <a:latin typeface="Arial"/>
              </a:rPr>
              <a:t>75% express dominant; 25% express recessive</a:t>
            </a:r>
          </a:p>
        </p:txBody>
      </p:sp>
    </p:spTree>
    <p:extLst>
      <p:ext uri="{BB962C8B-B14F-4D97-AF65-F5344CB8AC3E}">
        <p14:creationId xmlns:p14="http://schemas.microsoft.com/office/powerpoint/2010/main" val="20951506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Now simulate random mating by shaking up the beads and pulling out 2 beads at a time, with your eyes closed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Be sure to return the beads to the “gene pool”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We are sampling with replacement – random</a:t>
            </a:r>
          </a:p>
          <a:p>
            <a:r>
              <a:rPr lang="en-US" dirty="0" smtClean="0"/>
              <a:t>Record each offspring allele structure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Be sure to assign a dominant and recessive color</a:t>
            </a:r>
          </a:p>
          <a:p>
            <a:r>
              <a:rPr lang="en-US" dirty="0" smtClean="0"/>
              <a:t>Repeat 50 times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Shake the pool each time to maintain random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104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r>
              <a:rPr lang="en-US" dirty="0" smtClean="0"/>
              <a:t>Count and record the allele structure of your second generation</a:t>
            </a:r>
          </a:p>
          <a:p>
            <a:r>
              <a:rPr lang="en-US" dirty="0" smtClean="0"/>
              <a:t>Make a new gene pool of 100 beads that reflects this new allele structure</a:t>
            </a:r>
          </a:p>
          <a:p>
            <a:r>
              <a:rPr lang="en-US" dirty="0" smtClean="0"/>
              <a:t>Repeat the bead selection for a 3</a:t>
            </a:r>
            <a:r>
              <a:rPr lang="en-US" baseline="30000" dirty="0" smtClean="0"/>
              <a:t>rd</a:t>
            </a:r>
            <a:r>
              <a:rPr lang="en-US" dirty="0" smtClean="0"/>
              <a:t> generation</a:t>
            </a:r>
          </a:p>
          <a:p>
            <a:r>
              <a:rPr lang="en-US" dirty="0" smtClean="0"/>
              <a:t>Repeat for a total of 5 generations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4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your 5</a:t>
            </a:r>
            <a:r>
              <a:rPr lang="en-US" baseline="30000" dirty="0"/>
              <a:t>th</a:t>
            </a:r>
            <a:r>
              <a:rPr lang="en-US" dirty="0"/>
              <a:t> generation allele structure the same as your 1</a:t>
            </a:r>
            <a:r>
              <a:rPr lang="en-US" baseline="30000" dirty="0"/>
              <a:t>st</a:t>
            </a:r>
            <a:r>
              <a:rPr lang="en-US" dirty="0"/>
              <a:t> generation???</a:t>
            </a:r>
          </a:p>
          <a:p>
            <a:r>
              <a:rPr lang="en-US" dirty="0" smtClean="0"/>
              <a:t>What is the phenotypic distribution of your 5</a:t>
            </a:r>
            <a:r>
              <a:rPr lang="en-US" baseline="30000" dirty="0" smtClean="0"/>
              <a:t>th</a:t>
            </a:r>
            <a:r>
              <a:rPr lang="en-US" dirty="0" smtClean="0"/>
              <a:t> generation?</a:t>
            </a:r>
          </a:p>
          <a:p>
            <a:r>
              <a:rPr lang="en-US" dirty="0" smtClean="0"/>
              <a:t>What are your conclusions?</a:t>
            </a:r>
          </a:p>
          <a:p>
            <a:r>
              <a:rPr lang="en-US" dirty="0" smtClean="0"/>
              <a:t>Use your lab notebook to record observations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2000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Now simulate a bottleneck</a:t>
            </a:r>
          </a:p>
          <a:p>
            <a:r>
              <a:rPr lang="en-US" dirty="0" smtClean="0"/>
              <a:t>Shake up the beads and pull out 2 beads at a time, with your eyes closed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Be sure to return the beads to the “gene pool”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We are sampling with replacement – random</a:t>
            </a:r>
          </a:p>
          <a:p>
            <a:r>
              <a:rPr lang="en-US" dirty="0" smtClean="0"/>
              <a:t>Record each offspring allele structure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Be sure to assign a dominant and recessive color</a:t>
            </a:r>
          </a:p>
          <a:p>
            <a:r>
              <a:rPr lang="en-US" dirty="0" smtClean="0"/>
              <a:t>Repeat 5 times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Shake the pool each time to maintain random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4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r>
              <a:rPr lang="en-US" dirty="0" smtClean="0"/>
              <a:t>Count and record the allele structure of your second generation</a:t>
            </a:r>
          </a:p>
          <a:p>
            <a:r>
              <a:rPr lang="en-US" dirty="0" smtClean="0"/>
              <a:t>Make a new gene pool of 100 beads that reflects this new allele structure</a:t>
            </a:r>
          </a:p>
          <a:p>
            <a:r>
              <a:rPr lang="en-US" dirty="0" smtClean="0"/>
              <a:t>Repeat the bead selection for a 3</a:t>
            </a:r>
            <a:r>
              <a:rPr lang="en-US" baseline="30000" dirty="0" smtClean="0"/>
              <a:t>rd</a:t>
            </a:r>
            <a:r>
              <a:rPr lang="en-US" dirty="0" smtClean="0"/>
              <a:t> generation</a:t>
            </a:r>
          </a:p>
          <a:p>
            <a:r>
              <a:rPr lang="en-US" dirty="0" smtClean="0"/>
              <a:t>Repeat for a total of 5 generations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/>
              <a:t>Is your 5</a:t>
            </a:r>
            <a:r>
              <a:rPr lang="en-US" baseline="30000" dirty="0"/>
              <a:t>th</a:t>
            </a:r>
            <a:r>
              <a:rPr lang="en-US" dirty="0"/>
              <a:t> generation allele structure the same as your 1</a:t>
            </a:r>
            <a:r>
              <a:rPr lang="en-US" baseline="30000" dirty="0"/>
              <a:t>st</a:t>
            </a:r>
            <a:r>
              <a:rPr lang="en-US" dirty="0"/>
              <a:t> generation???</a:t>
            </a:r>
          </a:p>
          <a:p>
            <a:r>
              <a:rPr lang="en-US" dirty="0" smtClean="0"/>
              <a:t>What is the phenotypic distribution of your 5</a:t>
            </a:r>
            <a:r>
              <a:rPr lang="en-US" baseline="30000" dirty="0" smtClean="0"/>
              <a:t>th</a:t>
            </a:r>
            <a:r>
              <a:rPr lang="en-US" dirty="0" smtClean="0"/>
              <a:t> generation?</a:t>
            </a:r>
          </a:p>
          <a:p>
            <a:r>
              <a:rPr lang="en-US" dirty="0" smtClean="0"/>
              <a:t>What are your conclusions?</a:t>
            </a:r>
          </a:p>
          <a:p>
            <a:r>
              <a:rPr lang="en-US" dirty="0" smtClean="0"/>
              <a:t>Compare 50 vs. 5 reproductive “events”</a:t>
            </a:r>
          </a:p>
          <a:p>
            <a:r>
              <a:rPr lang="en-US" dirty="0" smtClean="0"/>
              <a:t>Use your lab notebook to record observations, and type up a summary to turn in tomorrow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2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62A6-CA31-4FE5-9BC6-25D95536703B}" type="slidenum">
              <a:rPr lang="en-US"/>
              <a:pPr/>
              <a:t>58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706562"/>
          </a:xfrm>
        </p:spPr>
        <p:txBody>
          <a:bodyPr/>
          <a:lstStyle/>
          <a:p>
            <a:r>
              <a:rPr lang="en-US"/>
              <a:t>Micro-evolution:</a:t>
            </a:r>
            <a:br>
              <a:rPr lang="en-US"/>
            </a:br>
            <a:r>
              <a:rPr lang="en-US" sz="4000"/>
              <a:t>population-scale changes in allele frequencies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610600" cy="3124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Natural Selection</a:t>
            </a:r>
          </a:p>
          <a:p>
            <a:r>
              <a:rPr lang="en-US">
                <a:solidFill>
                  <a:schemeClr val="bg2"/>
                </a:solidFill>
              </a:rPr>
              <a:t>Genetic Drift</a:t>
            </a:r>
          </a:p>
          <a:p>
            <a:r>
              <a:rPr lang="en-US"/>
              <a:t>Gene Flow</a:t>
            </a:r>
          </a:p>
          <a:p>
            <a:r>
              <a:rPr lang="en-US">
                <a:solidFill>
                  <a:schemeClr val="bg2"/>
                </a:solidFill>
              </a:rPr>
              <a:t>Selective Mating</a:t>
            </a:r>
          </a:p>
          <a:p>
            <a:r>
              <a:rPr lang="en-US">
                <a:solidFill>
                  <a:schemeClr val="bg2"/>
                </a:solidFill>
              </a:rPr>
              <a:t>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5878-92DC-4689-800E-78E3E41E41A7}" type="slidenum">
              <a:rPr lang="en-US"/>
              <a:pPr/>
              <a:t>59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 Flow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Mixes alleles between populations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Immigration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Emigration</a:t>
            </a:r>
          </a:p>
          <a:p>
            <a:r>
              <a:rPr lang="en-US"/>
              <a:t>Most populations are NOT completely isolated</a:t>
            </a:r>
          </a:p>
        </p:txBody>
      </p:sp>
      <p:grpSp>
        <p:nvGrpSpPr>
          <p:cNvPr id="195589" name="Group 5"/>
          <p:cNvGrpSpPr>
            <a:grpSpLocks/>
          </p:cNvGrpSpPr>
          <p:nvPr/>
        </p:nvGrpSpPr>
        <p:grpSpPr bwMode="auto">
          <a:xfrm>
            <a:off x="158750" y="4191000"/>
            <a:ext cx="8816975" cy="2138363"/>
            <a:chOff x="100" y="2928"/>
            <a:chExt cx="5554" cy="1347"/>
          </a:xfrm>
        </p:grpSpPr>
        <p:sp>
          <p:nvSpPr>
            <p:cNvPr id="195590" name="Oval 6"/>
            <p:cNvSpPr>
              <a:spLocks noChangeArrowheads="1"/>
            </p:cNvSpPr>
            <p:nvPr/>
          </p:nvSpPr>
          <p:spPr bwMode="auto">
            <a:xfrm>
              <a:off x="2448" y="3984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91" name="Oval 7"/>
            <p:cNvSpPr>
              <a:spLocks noChangeArrowheads="1"/>
            </p:cNvSpPr>
            <p:nvPr/>
          </p:nvSpPr>
          <p:spPr bwMode="auto">
            <a:xfrm>
              <a:off x="2688" y="3264"/>
              <a:ext cx="576" cy="57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92" name="Oval 8"/>
            <p:cNvSpPr>
              <a:spLocks noChangeArrowheads="1"/>
            </p:cNvSpPr>
            <p:nvPr/>
          </p:nvSpPr>
          <p:spPr bwMode="auto">
            <a:xfrm>
              <a:off x="4176" y="3072"/>
              <a:ext cx="960" cy="96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93" name="Oval 9"/>
            <p:cNvSpPr>
              <a:spLocks noChangeArrowheads="1"/>
            </p:cNvSpPr>
            <p:nvPr/>
          </p:nvSpPr>
          <p:spPr bwMode="auto">
            <a:xfrm>
              <a:off x="5184" y="3840"/>
              <a:ext cx="240" cy="240"/>
            </a:xfrm>
            <a:prstGeom prst="ellipse">
              <a:avLst/>
            </a:prstGeom>
            <a:solidFill>
              <a:srgbClr val="99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94" name="Oval 10"/>
            <p:cNvSpPr>
              <a:spLocks noChangeArrowheads="1"/>
            </p:cNvSpPr>
            <p:nvPr/>
          </p:nvSpPr>
          <p:spPr bwMode="auto">
            <a:xfrm>
              <a:off x="288" y="3456"/>
              <a:ext cx="576" cy="57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95" name="Line 11"/>
            <p:cNvSpPr>
              <a:spLocks noChangeShapeType="1"/>
            </p:cNvSpPr>
            <p:nvPr/>
          </p:nvSpPr>
          <p:spPr bwMode="auto">
            <a:xfrm>
              <a:off x="4896" y="3696"/>
              <a:ext cx="3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96" name="Line 12"/>
            <p:cNvSpPr>
              <a:spLocks noChangeShapeType="1"/>
            </p:cNvSpPr>
            <p:nvPr/>
          </p:nvSpPr>
          <p:spPr bwMode="auto">
            <a:xfrm flipV="1">
              <a:off x="3024" y="3360"/>
              <a:ext cx="144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97" name="Line 13"/>
            <p:cNvSpPr>
              <a:spLocks noChangeShapeType="1"/>
            </p:cNvSpPr>
            <p:nvPr/>
          </p:nvSpPr>
          <p:spPr bwMode="auto">
            <a:xfrm flipV="1">
              <a:off x="672" y="3552"/>
              <a:ext cx="216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98" name="Line 14"/>
            <p:cNvSpPr>
              <a:spLocks noChangeShapeType="1"/>
            </p:cNvSpPr>
            <p:nvPr/>
          </p:nvSpPr>
          <p:spPr bwMode="auto">
            <a:xfrm>
              <a:off x="672" y="3813"/>
              <a:ext cx="182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99" name="Oval 15"/>
            <p:cNvSpPr>
              <a:spLocks noChangeArrowheads="1"/>
            </p:cNvSpPr>
            <p:nvPr/>
          </p:nvSpPr>
          <p:spPr bwMode="auto">
            <a:xfrm>
              <a:off x="4032" y="3696"/>
              <a:ext cx="432" cy="432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00" name="Line 16"/>
            <p:cNvSpPr>
              <a:spLocks noChangeShapeType="1"/>
            </p:cNvSpPr>
            <p:nvPr/>
          </p:nvSpPr>
          <p:spPr bwMode="auto">
            <a:xfrm flipH="1">
              <a:off x="4272" y="3648"/>
              <a:ext cx="24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601" name="Line 17"/>
            <p:cNvSpPr>
              <a:spLocks noChangeShapeType="1"/>
            </p:cNvSpPr>
            <p:nvPr/>
          </p:nvSpPr>
          <p:spPr bwMode="auto">
            <a:xfrm>
              <a:off x="3024" y="3648"/>
              <a:ext cx="110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602" name="Line 18"/>
            <p:cNvSpPr>
              <a:spLocks noChangeShapeType="1"/>
            </p:cNvSpPr>
            <p:nvPr/>
          </p:nvSpPr>
          <p:spPr bwMode="auto">
            <a:xfrm flipH="1">
              <a:off x="2544" y="3648"/>
              <a:ext cx="43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603" name="Freeform 19"/>
            <p:cNvSpPr>
              <a:spLocks/>
            </p:cNvSpPr>
            <p:nvPr/>
          </p:nvSpPr>
          <p:spPr bwMode="auto">
            <a:xfrm>
              <a:off x="100" y="2928"/>
              <a:ext cx="5554" cy="1347"/>
            </a:xfrm>
            <a:custGeom>
              <a:avLst/>
              <a:gdLst>
                <a:gd name="T0" fmla="*/ 28 w 5554"/>
                <a:gd name="T1" fmla="*/ 729 h 1347"/>
                <a:gd name="T2" fmla="*/ 238 w 5554"/>
                <a:gd name="T3" fmla="*/ 373 h 1347"/>
                <a:gd name="T4" fmla="*/ 732 w 5554"/>
                <a:gd name="T5" fmla="*/ 446 h 1347"/>
                <a:gd name="T6" fmla="*/ 1484 w 5554"/>
                <a:gd name="T7" fmla="*/ 528 h 1347"/>
                <a:gd name="T8" fmla="*/ 2252 w 5554"/>
                <a:gd name="T9" fmla="*/ 480 h 1347"/>
                <a:gd name="T10" fmla="*/ 2835 w 5554"/>
                <a:gd name="T11" fmla="*/ 272 h 1347"/>
                <a:gd name="T12" fmla="*/ 3356 w 5554"/>
                <a:gd name="T13" fmla="*/ 336 h 1347"/>
                <a:gd name="T14" fmla="*/ 4172 w 5554"/>
                <a:gd name="T15" fmla="*/ 48 h 1347"/>
                <a:gd name="T16" fmla="*/ 4844 w 5554"/>
                <a:gd name="T17" fmla="*/ 48 h 1347"/>
                <a:gd name="T18" fmla="*/ 5324 w 5554"/>
                <a:gd name="T19" fmla="*/ 336 h 1347"/>
                <a:gd name="T20" fmla="*/ 5450 w 5554"/>
                <a:gd name="T21" fmla="*/ 1195 h 1347"/>
                <a:gd name="T22" fmla="*/ 4700 w 5554"/>
                <a:gd name="T23" fmla="*/ 1248 h 1347"/>
                <a:gd name="T24" fmla="*/ 4172 w 5554"/>
                <a:gd name="T25" fmla="*/ 1296 h 1347"/>
                <a:gd name="T26" fmla="*/ 3644 w 5554"/>
                <a:gd name="T27" fmla="*/ 1248 h 1347"/>
                <a:gd name="T28" fmla="*/ 3068 w 5554"/>
                <a:gd name="T29" fmla="*/ 1056 h 1347"/>
                <a:gd name="T30" fmla="*/ 2540 w 5554"/>
                <a:gd name="T31" fmla="*/ 1296 h 1347"/>
                <a:gd name="T32" fmla="*/ 1820 w 5554"/>
                <a:gd name="T33" fmla="*/ 1296 h 1347"/>
                <a:gd name="T34" fmla="*/ 1004 w 5554"/>
                <a:gd name="T35" fmla="*/ 1152 h 1347"/>
                <a:gd name="T36" fmla="*/ 524 w 5554"/>
                <a:gd name="T37" fmla="*/ 1296 h 1347"/>
                <a:gd name="T38" fmla="*/ 83 w 5554"/>
                <a:gd name="T39" fmla="*/ 1131 h 1347"/>
                <a:gd name="T40" fmla="*/ 28 w 5554"/>
                <a:gd name="T41" fmla="*/ 729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54" h="1347">
                  <a:moveTo>
                    <a:pt x="28" y="729"/>
                  </a:moveTo>
                  <a:cubicBezTo>
                    <a:pt x="54" y="603"/>
                    <a:pt x="121" y="420"/>
                    <a:pt x="238" y="373"/>
                  </a:cubicBezTo>
                  <a:cubicBezTo>
                    <a:pt x="355" y="326"/>
                    <a:pt x="524" y="420"/>
                    <a:pt x="732" y="446"/>
                  </a:cubicBezTo>
                  <a:cubicBezTo>
                    <a:pt x="940" y="472"/>
                    <a:pt x="1231" y="522"/>
                    <a:pt x="1484" y="528"/>
                  </a:cubicBezTo>
                  <a:cubicBezTo>
                    <a:pt x="1737" y="534"/>
                    <a:pt x="2027" y="523"/>
                    <a:pt x="2252" y="480"/>
                  </a:cubicBezTo>
                  <a:cubicBezTo>
                    <a:pt x="2477" y="437"/>
                    <a:pt x="2651" y="296"/>
                    <a:pt x="2835" y="272"/>
                  </a:cubicBezTo>
                  <a:cubicBezTo>
                    <a:pt x="3019" y="248"/>
                    <a:pt x="3133" y="373"/>
                    <a:pt x="3356" y="336"/>
                  </a:cubicBezTo>
                  <a:cubicBezTo>
                    <a:pt x="3579" y="299"/>
                    <a:pt x="3924" y="96"/>
                    <a:pt x="4172" y="48"/>
                  </a:cubicBezTo>
                  <a:cubicBezTo>
                    <a:pt x="4420" y="0"/>
                    <a:pt x="4652" y="0"/>
                    <a:pt x="4844" y="48"/>
                  </a:cubicBezTo>
                  <a:cubicBezTo>
                    <a:pt x="5036" y="96"/>
                    <a:pt x="5223" y="145"/>
                    <a:pt x="5324" y="336"/>
                  </a:cubicBezTo>
                  <a:cubicBezTo>
                    <a:pt x="5425" y="527"/>
                    <a:pt x="5554" y="1043"/>
                    <a:pt x="5450" y="1195"/>
                  </a:cubicBezTo>
                  <a:cubicBezTo>
                    <a:pt x="5346" y="1347"/>
                    <a:pt x="4913" y="1231"/>
                    <a:pt x="4700" y="1248"/>
                  </a:cubicBezTo>
                  <a:cubicBezTo>
                    <a:pt x="4487" y="1265"/>
                    <a:pt x="4348" y="1296"/>
                    <a:pt x="4172" y="1296"/>
                  </a:cubicBezTo>
                  <a:cubicBezTo>
                    <a:pt x="3996" y="1296"/>
                    <a:pt x="3828" y="1288"/>
                    <a:pt x="3644" y="1248"/>
                  </a:cubicBezTo>
                  <a:cubicBezTo>
                    <a:pt x="3460" y="1208"/>
                    <a:pt x="3252" y="1048"/>
                    <a:pt x="3068" y="1056"/>
                  </a:cubicBezTo>
                  <a:cubicBezTo>
                    <a:pt x="2884" y="1064"/>
                    <a:pt x="2748" y="1256"/>
                    <a:pt x="2540" y="1296"/>
                  </a:cubicBezTo>
                  <a:cubicBezTo>
                    <a:pt x="2332" y="1336"/>
                    <a:pt x="2076" y="1320"/>
                    <a:pt x="1820" y="1296"/>
                  </a:cubicBezTo>
                  <a:cubicBezTo>
                    <a:pt x="1564" y="1272"/>
                    <a:pt x="1220" y="1152"/>
                    <a:pt x="1004" y="1152"/>
                  </a:cubicBezTo>
                  <a:cubicBezTo>
                    <a:pt x="788" y="1152"/>
                    <a:pt x="677" y="1299"/>
                    <a:pt x="524" y="1296"/>
                  </a:cubicBezTo>
                  <a:cubicBezTo>
                    <a:pt x="371" y="1293"/>
                    <a:pt x="166" y="1225"/>
                    <a:pt x="83" y="1131"/>
                  </a:cubicBezTo>
                  <a:cubicBezTo>
                    <a:pt x="0" y="1037"/>
                    <a:pt x="3" y="861"/>
                    <a:pt x="28" y="729"/>
                  </a:cubicBezTo>
                  <a:close/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874B-EB0A-4D1B-A551-EC39619B9A1D}" type="slidenum">
              <a:rPr lang="en-US"/>
              <a:pPr/>
              <a:t>6</a:t>
            </a:fld>
            <a:endParaRPr lang="en-US"/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2879725" y="3617913"/>
            <a:ext cx="276229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Image </a:t>
            </a:r>
            <a:r>
              <a:rPr lang="en-US" dirty="0" smtClean="0"/>
              <a:t>– population of iris</a:t>
            </a:r>
            <a:endParaRPr lang="en-US" dirty="0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52400"/>
            <a:ext cx="8305800" cy="1828800"/>
          </a:xfrm>
        </p:spPr>
        <p:txBody>
          <a:bodyPr/>
          <a:lstStyle/>
          <a:p>
            <a:r>
              <a:rPr lang="en-US" sz="4000"/>
              <a:t>Population = a +/- localized group of individuals of one species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6593-A21E-4119-89E3-09FDAC3039FE}" type="slidenum">
              <a:rPr lang="en-US"/>
              <a:pPr/>
              <a:t>60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Will gene flow tend to increase or decrease speciation???</a:t>
            </a:r>
          </a:p>
        </p:txBody>
      </p:sp>
      <p:grpSp>
        <p:nvGrpSpPr>
          <p:cNvPr id="224260" name="Group 4"/>
          <p:cNvGrpSpPr>
            <a:grpSpLocks/>
          </p:cNvGrpSpPr>
          <p:nvPr/>
        </p:nvGrpSpPr>
        <p:grpSpPr bwMode="auto">
          <a:xfrm>
            <a:off x="158750" y="4191000"/>
            <a:ext cx="8816975" cy="2138363"/>
            <a:chOff x="100" y="2928"/>
            <a:chExt cx="5554" cy="1347"/>
          </a:xfrm>
        </p:grpSpPr>
        <p:sp>
          <p:nvSpPr>
            <p:cNvPr id="224261" name="Oval 5"/>
            <p:cNvSpPr>
              <a:spLocks noChangeArrowheads="1"/>
            </p:cNvSpPr>
            <p:nvPr/>
          </p:nvSpPr>
          <p:spPr bwMode="auto">
            <a:xfrm>
              <a:off x="2448" y="3984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62" name="Oval 6"/>
            <p:cNvSpPr>
              <a:spLocks noChangeArrowheads="1"/>
            </p:cNvSpPr>
            <p:nvPr/>
          </p:nvSpPr>
          <p:spPr bwMode="auto">
            <a:xfrm>
              <a:off x="2688" y="3264"/>
              <a:ext cx="576" cy="57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63" name="Oval 7"/>
            <p:cNvSpPr>
              <a:spLocks noChangeArrowheads="1"/>
            </p:cNvSpPr>
            <p:nvPr/>
          </p:nvSpPr>
          <p:spPr bwMode="auto">
            <a:xfrm>
              <a:off x="4176" y="3072"/>
              <a:ext cx="960" cy="96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64" name="Oval 8"/>
            <p:cNvSpPr>
              <a:spLocks noChangeArrowheads="1"/>
            </p:cNvSpPr>
            <p:nvPr/>
          </p:nvSpPr>
          <p:spPr bwMode="auto">
            <a:xfrm>
              <a:off x="5184" y="3840"/>
              <a:ext cx="240" cy="240"/>
            </a:xfrm>
            <a:prstGeom prst="ellipse">
              <a:avLst/>
            </a:prstGeom>
            <a:solidFill>
              <a:srgbClr val="99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65" name="Oval 9"/>
            <p:cNvSpPr>
              <a:spLocks noChangeArrowheads="1"/>
            </p:cNvSpPr>
            <p:nvPr/>
          </p:nvSpPr>
          <p:spPr bwMode="auto">
            <a:xfrm>
              <a:off x="288" y="3456"/>
              <a:ext cx="576" cy="57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66" name="Line 10"/>
            <p:cNvSpPr>
              <a:spLocks noChangeShapeType="1"/>
            </p:cNvSpPr>
            <p:nvPr/>
          </p:nvSpPr>
          <p:spPr bwMode="auto">
            <a:xfrm>
              <a:off x="4896" y="3696"/>
              <a:ext cx="3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267" name="Line 11"/>
            <p:cNvSpPr>
              <a:spLocks noChangeShapeType="1"/>
            </p:cNvSpPr>
            <p:nvPr/>
          </p:nvSpPr>
          <p:spPr bwMode="auto">
            <a:xfrm flipV="1">
              <a:off x="3024" y="3360"/>
              <a:ext cx="144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268" name="Line 12"/>
            <p:cNvSpPr>
              <a:spLocks noChangeShapeType="1"/>
            </p:cNvSpPr>
            <p:nvPr/>
          </p:nvSpPr>
          <p:spPr bwMode="auto">
            <a:xfrm flipV="1">
              <a:off x="672" y="3552"/>
              <a:ext cx="216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269" name="Line 13"/>
            <p:cNvSpPr>
              <a:spLocks noChangeShapeType="1"/>
            </p:cNvSpPr>
            <p:nvPr/>
          </p:nvSpPr>
          <p:spPr bwMode="auto">
            <a:xfrm>
              <a:off x="672" y="3813"/>
              <a:ext cx="182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270" name="Oval 14"/>
            <p:cNvSpPr>
              <a:spLocks noChangeArrowheads="1"/>
            </p:cNvSpPr>
            <p:nvPr/>
          </p:nvSpPr>
          <p:spPr bwMode="auto">
            <a:xfrm>
              <a:off x="4032" y="3696"/>
              <a:ext cx="432" cy="432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71" name="Line 15"/>
            <p:cNvSpPr>
              <a:spLocks noChangeShapeType="1"/>
            </p:cNvSpPr>
            <p:nvPr/>
          </p:nvSpPr>
          <p:spPr bwMode="auto">
            <a:xfrm flipH="1">
              <a:off x="4272" y="3648"/>
              <a:ext cx="24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272" name="Line 16"/>
            <p:cNvSpPr>
              <a:spLocks noChangeShapeType="1"/>
            </p:cNvSpPr>
            <p:nvPr/>
          </p:nvSpPr>
          <p:spPr bwMode="auto">
            <a:xfrm>
              <a:off x="3024" y="3648"/>
              <a:ext cx="110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273" name="Line 17"/>
            <p:cNvSpPr>
              <a:spLocks noChangeShapeType="1"/>
            </p:cNvSpPr>
            <p:nvPr/>
          </p:nvSpPr>
          <p:spPr bwMode="auto">
            <a:xfrm flipH="1">
              <a:off x="2544" y="3648"/>
              <a:ext cx="43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274" name="Freeform 18"/>
            <p:cNvSpPr>
              <a:spLocks/>
            </p:cNvSpPr>
            <p:nvPr/>
          </p:nvSpPr>
          <p:spPr bwMode="auto">
            <a:xfrm>
              <a:off x="100" y="2928"/>
              <a:ext cx="5554" cy="1347"/>
            </a:xfrm>
            <a:custGeom>
              <a:avLst/>
              <a:gdLst>
                <a:gd name="T0" fmla="*/ 28 w 5554"/>
                <a:gd name="T1" fmla="*/ 729 h 1347"/>
                <a:gd name="T2" fmla="*/ 238 w 5554"/>
                <a:gd name="T3" fmla="*/ 373 h 1347"/>
                <a:gd name="T4" fmla="*/ 732 w 5554"/>
                <a:gd name="T5" fmla="*/ 446 h 1347"/>
                <a:gd name="T6" fmla="*/ 1484 w 5554"/>
                <a:gd name="T7" fmla="*/ 528 h 1347"/>
                <a:gd name="T8" fmla="*/ 2252 w 5554"/>
                <a:gd name="T9" fmla="*/ 480 h 1347"/>
                <a:gd name="T10" fmla="*/ 2835 w 5554"/>
                <a:gd name="T11" fmla="*/ 272 h 1347"/>
                <a:gd name="T12" fmla="*/ 3356 w 5554"/>
                <a:gd name="T13" fmla="*/ 336 h 1347"/>
                <a:gd name="T14" fmla="*/ 4172 w 5554"/>
                <a:gd name="T15" fmla="*/ 48 h 1347"/>
                <a:gd name="T16" fmla="*/ 4844 w 5554"/>
                <a:gd name="T17" fmla="*/ 48 h 1347"/>
                <a:gd name="T18" fmla="*/ 5324 w 5554"/>
                <a:gd name="T19" fmla="*/ 336 h 1347"/>
                <a:gd name="T20" fmla="*/ 5450 w 5554"/>
                <a:gd name="T21" fmla="*/ 1195 h 1347"/>
                <a:gd name="T22" fmla="*/ 4700 w 5554"/>
                <a:gd name="T23" fmla="*/ 1248 h 1347"/>
                <a:gd name="T24" fmla="*/ 4172 w 5554"/>
                <a:gd name="T25" fmla="*/ 1296 h 1347"/>
                <a:gd name="T26" fmla="*/ 3644 w 5554"/>
                <a:gd name="T27" fmla="*/ 1248 h 1347"/>
                <a:gd name="T28" fmla="*/ 3068 w 5554"/>
                <a:gd name="T29" fmla="*/ 1056 h 1347"/>
                <a:gd name="T30" fmla="*/ 2540 w 5554"/>
                <a:gd name="T31" fmla="*/ 1296 h 1347"/>
                <a:gd name="T32" fmla="*/ 1820 w 5554"/>
                <a:gd name="T33" fmla="*/ 1296 h 1347"/>
                <a:gd name="T34" fmla="*/ 1004 w 5554"/>
                <a:gd name="T35" fmla="*/ 1152 h 1347"/>
                <a:gd name="T36" fmla="*/ 524 w 5554"/>
                <a:gd name="T37" fmla="*/ 1296 h 1347"/>
                <a:gd name="T38" fmla="*/ 83 w 5554"/>
                <a:gd name="T39" fmla="*/ 1131 h 1347"/>
                <a:gd name="T40" fmla="*/ 28 w 5554"/>
                <a:gd name="T41" fmla="*/ 729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54" h="1347">
                  <a:moveTo>
                    <a:pt x="28" y="729"/>
                  </a:moveTo>
                  <a:cubicBezTo>
                    <a:pt x="54" y="603"/>
                    <a:pt x="121" y="420"/>
                    <a:pt x="238" y="373"/>
                  </a:cubicBezTo>
                  <a:cubicBezTo>
                    <a:pt x="355" y="326"/>
                    <a:pt x="524" y="420"/>
                    <a:pt x="732" y="446"/>
                  </a:cubicBezTo>
                  <a:cubicBezTo>
                    <a:pt x="940" y="472"/>
                    <a:pt x="1231" y="522"/>
                    <a:pt x="1484" y="528"/>
                  </a:cubicBezTo>
                  <a:cubicBezTo>
                    <a:pt x="1737" y="534"/>
                    <a:pt x="2027" y="523"/>
                    <a:pt x="2252" y="480"/>
                  </a:cubicBezTo>
                  <a:cubicBezTo>
                    <a:pt x="2477" y="437"/>
                    <a:pt x="2651" y="296"/>
                    <a:pt x="2835" y="272"/>
                  </a:cubicBezTo>
                  <a:cubicBezTo>
                    <a:pt x="3019" y="248"/>
                    <a:pt x="3133" y="373"/>
                    <a:pt x="3356" y="336"/>
                  </a:cubicBezTo>
                  <a:cubicBezTo>
                    <a:pt x="3579" y="299"/>
                    <a:pt x="3924" y="96"/>
                    <a:pt x="4172" y="48"/>
                  </a:cubicBezTo>
                  <a:cubicBezTo>
                    <a:pt x="4420" y="0"/>
                    <a:pt x="4652" y="0"/>
                    <a:pt x="4844" y="48"/>
                  </a:cubicBezTo>
                  <a:cubicBezTo>
                    <a:pt x="5036" y="96"/>
                    <a:pt x="5223" y="145"/>
                    <a:pt x="5324" y="336"/>
                  </a:cubicBezTo>
                  <a:cubicBezTo>
                    <a:pt x="5425" y="527"/>
                    <a:pt x="5554" y="1043"/>
                    <a:pt x="5450" y="1195"/>
                  </a:cubicBezTo>
                  <a:cubicBezTo>
                    <a:pt x="5346" y="1347"/>
                    <a:pt x="4913" y="1231"/>
                    <a:pt x="4700" y="1248"/>
                  </a:cubicBezTo>
                  <a:cubicBezTo>
                    <a:pt x="4487" y="1265"/>
                    <a:pt x="4348" y="1296"/>
                    <a:pt x="4172" y="1296"/>
                  </a:cubicBezTo>
                  <a:cubicBezTo>
                    <a:pt x="3996" y="1296"/>
                    <a:pt x="3828" y="1288"/>
                    <a:pt x="3644" y="1248"/>
                  </a:cubicBezTo>
                  <a:cubicBezTo>
                    <a:pt x="3460" y="1208"/>
                    <a:pt x="3252" y="1048"/>
                    <a:pt x="3068" y="1056"/>
                  </a:cubicBezTo>
                  <a:cubicBezTo>
                    <a:pt x="2884" y="1064"/>
                    <a:pt x="2748" y="1256"/>
                    <a:pt x="2540" y="1296"/>
                  </a:cubicBezTo>
                  <a:cubicBezTo>
                    <a:pt x="2332" y="1336"/>
                    <a:pt x="2076" y="1320"/>
                    <a:pt x="1820" y="1296"/>
                  </a:cubicBezTo>
                  <a:cubicBezTo>
                    <a:pt x="1564" y="1272"/>
                    <a:pt x="1220" y="1152"/>
                    <a:pt x="1004" y="1152"/>
                  </a:cubicBezTo>
                  <a:cubicBezTo>
                    <a:pt x="788" y="1152"/>
                    <a:pt x="677" y="1299"/>
                    <a:pt x="524" y="1296"/>
                  </a:cubicBezTo>
                  <a:cubicBezTo>
                    <a:pt x="371" y="1293"/>
                    <a:pt x="166" y="1225"/>
                    <a:pt x="83" y="1131"/>
                  </a:cubicBezTo>
                  <a:cubicBezTo>
                    <a:pt x="0" y="1037"/>
                    <a:pt x="3" y="861"/>
                    <a:pt x="28" y="729"/>
                  </a:cubicBezTo>
                  <a:close/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F570-21C1-4137-96BE-A15A836AF831}" type="slidenum">
              <a:rPr lang="en-US"/>
              <a:pPr/>
              <a:t>61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Will gene flow tend to increase or decrease speciation???</a:t>
            </a:r>
          </a:p>
          <a:p>
            <a:r>
              <a:rPr lang="en-US">
                <a:solidFill>
                  <a:srgbClr val="000099"/>
                </a:solidFill>
              </a:rPr>
              <a:t>Gene flow tends to preserve species by shuffling alleles between all sub-populations</a:t>
            </a:r>
          </a:p>
        </p:txBody>
      </p:sp>
      <p:grpSp>
        <p:nvGrpSpPr>
          <p:cNvPr id="225284" name="Group 4"/>
          <p:cNvGrpSpPr>
            <a:grpSpLocks/>
          </p:cNvGrpSpPr>
          <p:nvPr/>
        </p:nvGrpSpPr>
        <p:grpSpPr bwMode="auto">
          <a:xfrm>
            <a:off x="158750" y="4191000"/>
            <a:ext cx="8816975" cy="2138363"/>
            <a:chOff x="100" y="2928"/>
            <a:chExt cx="5554" cy="1347"/>
          </a:xfrm>
        </p:grpSpPr>
        <p:sp>
          <p:nvSpPr>
            <p:cNvPr id="225285" name="Oval 5"/>
            <p:cNvSpPr>
              <a:spLocks noChangeArrowheads="1"/>
            </p:cNvSpPr>
            <p:nvPr/>
          </p:nvSpPr>
          <p:spPr bwMode="auto">
            <a:xfrm>
              <a:off x="2448" y="3984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86" name="Oval 6"/>
            <p:cNvSpPr>
              <a:spLocks noChangeArrowheads="1"/>
            </p:cNvSpPr>
            <p:nvPr/>
          </p:nvSpPr>
          <p:spPr bwMode="auto">
            <a:xfrm>
              <a:off x="2688" y="3264"/>
              <a:ext cx="576" cy="57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87" name="Oval 7"/>
            <p:cNvSpPr>
              <a:spLocks noChangeArrowheads="1"/>
            </p:cNvSpPr>
            <p:nvPr/>
          </p:nvSpPr>
          <p:spPr bwMode="auto">
            <a:xfrm>
              <a:off x="4176" y="3072"/>
              <a:ext cx="960" cy="96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88" name="Oval 8"/>
            <p:cNvSpPr>
              <a:spLocks noChangeArrowheads="1"/>
            </p:cNvSpPr>
            <p:nvPr/>
          </p:nvSpPr>
          <p:spPr bwMode="auto">
            <a:xfrm>
              <a:off x="5184" y="3840"/>
              <a:ext cx="240" cy="240"/>
            </a:xfrm>
            <a:prstGeom prst="ellipse">
              <a:avLst/>
            </a:prstGeom>
            <a:solidFill>
              <a:srgbClr val="99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89" name="Oval 9"/>
            <p:cNvSpPr>
              <a:spLocks noChangeArrowheads="1"/>
            </p:cNvSpPr>
            <p:nvPr/>
          </p:nvSpPr>
          <p:spPr bwMode="auto">
            <a:xfrm>
              <a:off x="288" y="3456"/>
              <a:ext cx="576" cy="57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90" name="Line 10"/>
            <p:cNvSpPr>
              <a:spLocks noChangeShapeType="1"/>
            </p:cNvSpPr>
            <p:nvPr/>
          </p:nvSpPr>
          <p:spPr bwMode="auto">
            <a:xfrm>
              <a:off x="4896" y="3696"/>
              <a:ext cx="3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291" name="Line 11"/>
            <p:cNvSpPr>
              <a:spLocks noChangeShapeType="1"/>
            </p:cNvSpPr>
            <p:nvPr/>
          </p:nvSpPr>
          <p:spPr bwMode="auto">
            <a:xfrm flipV="1">
              <a:off x="3024" y="3360"/>
              <a:ext cx="144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292" name="Line 12"/>
            <p:cNvSpPr>
              <a:spLocks noChangeShapeType="1"/>
            </p:cNvSpPr>
            <p:nvPr/>
          </p:nvSpPr>
          <p:spPr bwMode="auto">
            <a:xfrm flipV="1">
              <a:off x="672" y="3552"/>
              <a:ext cx="216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293" name="Line 13"/>
            <p:cNvSpPr>
              <a:spLocks noChangeShapeType="1"/>
            </p:cNvSpPr>
            <p:nvPr/>
          </p:nvSpPr>
          <p:spPr bwMode="auto">
            <a:xfrm>
              <a:off x="672" y="3813"/>
              <a:ext cx="182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294" name="Oval 14"/>
            <p:cNvSpPr>
              <a:spLocks noChangeArrowheads="1"/>
            </p:cNvSpPr>
            <p:nvPr/>
          </p:nvSpPr>
          <p:spPr bwMode="auto">
            <a:xfrm>
              <a:off x="4032" y="3696"/>
              <a:ext cx="432" cy="432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95" name="Line 15"/>
            <p:cNvSpPr>
              <a:spLocks noChangeShapeType="1"/>
            </p:cNvSpPr>
            <p:nvPr/>
          </p:nvSpPr>
          <p:spPr bwMode="auto">
            <a:xfrm flipH="1">
              <a:off x="4272" y="3648"/>
              <a:ext cx="24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296" name="Line 16"/>
            <p:cNvSpPr>
              <a:spLocks noChangeShapeType="1"/>
            </p:cNvSpPr>
            <p:nvPr/>
          </p:nvSpPr>
          <p:spPr bwMode="auto">
            <a:xfrm>
              <a:off x="3024" y="3648"/>
              <a:ext cx="110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297" name="Line 17"/>
            <p:cNvSpPr>
              <a:spLocks noChangeShapeType="1"/>
            </p:cNvSpPr>
            <p:nvPr/>
          </p:nvSpPr>
          <p:spPr bwMode="auto">
            <a:xfrm flipH="1">
              <a:off x="2544" y="3648"/>
              <a:ext cx="43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298" name="Freeform 18"/>
            <p:cNvSpPr>
              <a:spLocks/>
            </p:cNvSpPr>
            <p:nvPr/>
          </p:nvSpPr>
          <p:spPr bwMode="auto">
            <a:xfrm>
              <a:off x="100" y="2928"/>
              <a:ext cx="5554" cy="1347"/>
            </a:xfrm>
            <a:custGeom>
              <a:avLst/>
              <a:gdLst>
                <a:gd name="T0" fmla="*/ 28 w 5554"/>
                <a:gd name="T1" fmla="*/ 729 h 1347"/>
                <a:gd name="T2" fmla="*/ 238 w 5554"/>
                <a:gd name="T3" fmla="*/ 373 h 1347"/>
                <a:gd name="T4" fmla="*/ 732 w 5554"/>
                <a:gd name="T5" fmla="*/ 446 h 1347"/>
                <a:gd name="T6" fmla="*/ 1484 w 5554"/>
                <a:gd name="T7" fmla="*/ 528 h 1347"/>
                <a:gd name="T8" fmla="*/ 2252 w 5554"/>
                <a:gd name="T9" fmla="*/ 480 h 1347"/>
                <a:gd name="T10" fmla="*/ 2835 w 5554"/>
                <a:gd name="T11" fmla="*/ 272 h 1347"/>
                <a:gd name="T12" fmla="*/ 3356 w 5554"/>
                <a:gd name="T13" fmla="*/ 336 h 1347"/>
                <a:gd name="T14" fmla="*/ 4172 w 5554"/>
                <a:gd name="T15" fmla="*/ 48 h 1347"/>
                <a:gd name="T16" fmla="*/ 4844 w 5554"/>
                <a:gd name="T17" fmla="*/ 48 h 1347"/>
                <a:gd name="T18" fmla="*/ 5324 w 5554"/>
                <a:gd name="T19" fmla="*/ 336 h 1347"/>
                <a:gd name="T20" fmla="*/ 5450 w 5554"/>
                <a:gd name="T21" fmla="*/ 1195 h 1347"/>
                <a:gd name="T22" fmla="*/ 4700 w 5554"/>
                <a:gd name="T23" fmla="*/ 1248 h 1347"/>
                <a:gd name="T24" fmla="*/ 4172 w 5554"/>
                <a:gd name="T25" fmla="*/ 1296 h 1347"/>
                <a:gd name="T26" fmla="*/ 3644 w 5554"/>
                <a:gd name="T27" fmla="*/ 1248 h 1347"/>
                <a:gd name="T28" fmla="*/ 3068 w 5554"/>
                <a:gd name="T29" fmla="*/ 1056 h 1347"/>
                <a:gd name="T30" fmla="*/ 2540 w 5554"/>
                <a:gd name="T31" fmla="*/ 1296 h 1347"/>
                <a:gd name="T32" fmla="*/ 1820 w 5554"/>
                <a:gd name="T33" fmla="*/ 1296 h 1347"/>
                <a:gd name="T34" fmla="*/ 1004 w 5554"/>
                <a:gd name="T35" fmla="*/ 1152 h 1347"/>
                <a:gd name="T36" fmla="*/ 524 w 5554"/>
                <a:gd name="T37" fmla="*/ 1296 h 1347"/>
                <a:gd name="T38" fmla="*/ 83 w 5554"/>
                <a:gd name="T39" fmla="*/ 1131 h 1347"/>
                <a:gd name="T40" fmla="*/ 28 w 5554"/>
                <a:gd name="T41" fmla="*/ 729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54" h="1347">
                  <a:moveTo>
                    <a:pt x="28" y="729"/>
                  </a:moveTo>
                  <a:cubicBezTo>
                    <a:pt x="54" y="603"/>
                    <a:pt x="121" y="420"/>
                    <a:pt x="238" y="373"/>
                  </a:cubicBezTo>
                  <a:cubicBezTo>
                    <a:pt x="355" y="326"/>
                    <a:pt x="524" y="420"/>
                    <a:pt x="732" y="446"/>
                  </a:cubicBezTo>
                  <a:cubicBezTo>
                    <a:pt x="940" y="472"/>
                    <a:pt x="1231" y="522"/>
                    <a:pt x="1484" y="528"/>
                  </a:cubicBezTo>
                  <a:cubicBezTo>
                    <a:pt x="1737" y="534"/>
                    <a:pt x="2027" y="523"/>
                    <a:pt x="2252" y="480"/>
                  </a:cubicBezTo>
                  <a:cubicBezTo>
                    <a:pt x="2477" y="437"/>
                    <a:pt x="2651" y="296"/>
                    <a:pt x="2835" y="272"/>
                  </a:cubicBezTo>
                  <a:cubicBezTo>
                    <a:pt x="3019" y="248"/>
                    <a:pt x="3133" y="373"/>
                    <a:pt x="3356" y="336"/>
                  </a:cubicBezTo>
                  <a:cubicBezTo>
                    <a:pt x="3579" y="299"/>
                    <a:pt x="3924" y="96"/>
                    <a:pt x="4172" y="48"/>
                  </a:cubicBezTo>
                  <a:cubicBezTo>
                    <a:pt x="4420" y="0"/>
                    <a:pt x="4652" y="0"/>
                    <a:pt x="4844" y="48"/>
                  </a:cubicBezTo>
                  <a:cubicBezTo>
                    <a:pt x="5036" y="96"/>
                    <a:pt x="5223" y="145"/>
                    <a:pt x="5324" y="336"/>
                  </a:cubicBezTo>
                  <a:cubicBezTo>
                    <a:pt x="5425" y="527"/>
                    <a:pt x="5554" y="1043"/>
                    <a:pt x="5450" y="1195"/>
                  </a:cubicBezTo>
                  <a:cubicBezTo>
                    <a:pt x="5346" y="1347"/>
                    <a:pt x="4913" y="1231"/>
                    <a:pt x="4700" y="1248"/>
                  </a:cubicBezTo>
                  <a:cubicBezTo>
                    <a:pt x="4487" y="1265"/>
                    <a:pt x="4348" y="1296"/>
                    <a:pt x="4172" y="1296"/>
                  </a:cubicBezTo>
                  <a:cubicBezTo>
                    <a:pt x="3996" y="1296"/>
                    <a:pt x="3828" y="1288"/>
                    <a:pt x="3644" y="1248"/>
                  </a:cubicBezTo>
                  <a:cubicBezTo>
                    <a:pt x="3460" y="1208"/>
                    <a:pt x="3252" y="1048"/>
                    <a:pt x="3068" y="1056"/>
                  </a:cubicBezTo>
                  <a:cubicBezTo>
                    <a:pt x="2884" y="1064"/>
                    <a:pt x="2748" y="1256"/>
                    <a:pt x="2540" y="1296"/>
                  </a:cubicBezTo>
                  <a:cubicBezTo>
                    <a:pt x="2332" y="1336"/>
                    <a:pt x="2076" y="1320"/>
                    <a:pt x="1820" y="1296"/>
                  </a:cubicBezTo>
                  <a:cubicBezTo>
                    <a:pt x="1564" y="1272"/>
                    <a:pt x="1220" y="1152"/>
                    <a:pt x="1004" y="1152"/>
                  </a:cubicBezTo>
                  <a:cubicBezTo>
                    <a:pt x="788" y="1152"/>
                    <a:pt x="677" y="1299"/>
                    <a:pt x="524" y="1296"/>
                  </a:cubicBezTo>
                  <a:cubicBezTo>
                    <a:pt x="371" y="1293"/>
                    <a:pt x="166" y="1225"/>
                    <a:pt x="83" y="1131"/>
                  </a:cubicBezTo>
                  <a:cubicBezTo>
                    <a:pt x="0" y="1037"/>
                    <a:pt x="3" y="861"/>
                    <a:pt x="28" y="729"/>
                  </a:cubicBezTo>
                  <a:close/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472-280D-4613-8738-087B28925A75}" type="slidenum">
              <a:rPr lang="en-US"/>
              <a:pPr/>
              <a:t>62</a:t>
            </a:fld>
            <a:endParaRPr lang="en-US"/>
          </a:p>
        </p:txBody>
      </p:sp>
      <p:pic>
        <p:nvPicPr>
          <p:cNvPr id="167938" name="Picture 2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39" name="Picture 3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0"/>
            <a:ext cx="1592262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40" name="Picture 4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8288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41" name="Picture 5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004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42" name="Picture 6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43" name="Picture 7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7244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44" name="Picture 8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004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45" name="Picture 9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46" name="Picture 10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362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47" name="Picture 11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48" name="Picture 12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059363"/>
            <a:ext cx="1592263" cy="179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49" name="Picture 13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50" name="Picture 14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768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51" name="Picture 15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1148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53" name="Picture 17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7954" name="Text Box 18"/>
          <p:cNvSpPr txBox="1">
            <a:spLocks noChangeArrowheads="1"/>
          </p:cNvSpPr>
          <p:nvPr/>
        </p:nvSpPr>
        <p:spPr bwMode="auto">
          <a:xfrm>
            <a:off x="2120900" y="6049963"/>
            <a:ext cx="2155825" cy="5889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Gene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could we demonstrate gene flow with our beads???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6139-E279-4FC3-B470-7494C69DC9B5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376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 – Results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could we demonstrate gene flow with our beads???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Have bead pairs migrate between teams</a:t>
            </a:r>
          </a:p>
          <a:p>
            <a:r>
              <a:rPr lang="en-US" dirty="0" smtClean="0"/>
              <a:t>Would beads be more likely to migrate within a bench or between benches???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What are the implications for speciation?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6139-E279-4FC3-B470-7494C69DC9B5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6702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539F-33A5-4A27-B651-F1CD2EAA7C84}" type="slidenum">
              <a:rPr lang="en-US"/>
              <a:pPr/>
              <a:t>65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706562"/>
          </a:xfrm>
        </p:spPr>
        <p:txBody>
          <a:bodyPr/>
          <a:lstStyle/>
          <a:p>
            <a:r>
              <a:rPr lang="en-US"/>
              <a:t>Micro-evolution:</a:t>
            </a:r>
            <a:br>
              <a:rPr lang="en-US"/>
            </a:br>
            <a:r>
              <a:rPr lang="en-US" sz="4000"/>
              <a:t>population-scale changes in allele frequencies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610600" cy="3124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Natural Selection</a:t>
            </a:r>
          </a:p>
          <a:p>
            <a:r>
              <a:rPr lang="en-US">
                <a:solidFill>
                  <a:schemeClr val="bg2"/>
                </a:solidFill>
              </a:rPr>
              <a:t>Genetic Drift</a:t>
            </a:r>
          </a:p>
          <a:p>
            <a:r>
              <a:rPr lang="en-US">
                <a:solidFill>
                  <a:schemeClr val="bg2"/>
                </a:solidFill>
              </a:rPr>
              <a:t>Gene Flow</a:t>
            </a:r>
          </a:p>
          <a:p>
            <a:r>
              <a:rPr lang="en-US"/>
              <a:t>Selective Mating</a:t>
            </a:r>
          </a:p>
          <a:p>
            <a:r>
              <a:rPr lang="en-US">
                <a:solidFill>
                  <a:schemeClr val="bg2"/>
                </a:solidFill>
              </a:rPr>
              <a:t>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B10A-D792-4CED-B27A-D92F0591C022}" type="slidenum">
              <a:rPr lang="en-US"/>
              <a:pPr/>
              <a:t>66</a:t>
            </a:fld>
            <a:endParaRPr lang="en-US"/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1812925" y="2474913"/>
            <a:ext cx="45191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Image – </a:t>
            </a:r>
            <a:r>
              <a:rPr lang="en-US" dirty="0" smtClean="0"/>
              <a:t>male peacock </a:t>
            </a:r>
            <a:r>
              <a:rPr lang="en-US" dirty="0"/>
              <a:t>with mating display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Selective Breeding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DD1BE-BE6B-4430-8E18-BCFC78666F37}" type="slidenum">
              <a:rPr lang="en-US"/>
              <a:pPr/>
              <a:t>67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Animal behaviors are obvious examples</a:t>
            </a:r>
          </a:p>
          <a:p>
            <a:r>
              <a:rPr lang="en-US"/>
              <a:t>Can you think of others???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13D2-B253-4D52-AE35-F44F3B290F9D}" type="slidenum">
              <a:rPr lang="en-US"/>
              <a:pPr/>
              <a:t>68</a:t>
            </a:fld>
            <a:endParaRPr lang="en-US"/>
          </a:p>
        </p:txBody>
      </p:sp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6232525" y="5065713"/>
            <a:ext cx="1539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Image – fungi spores</a:t>
            </a:r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Animal behaviors are obvious examples</a:t>
            </a:r>
          </a:p>
          <a:p>
            <a:r>
              <a:rPr lang="en-US"/>
              <a:t>Can you think of others???</a:t>
            </a:r>
          </a:p>
          <a:p>
            <a:r>
              <a:rPr lang="en-US">
                <a:solidFill>
                  <a:srgbClr val="000099"/>
                </a:solidFill>
              </a:rPr>
              <a:t>Proximity is important even in species that do not have mating behaviors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Many plants and fungi are randomly fertilized or pollinated…..but generally the exchange is between closer neighbors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DA2B-0A84-43B4-8751-DB350439763D}" type="slidenum">
              <a:rPr lang="en-US"/>
              <a:pPr/>
              <a:t>69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706562"/>
          </a:xfrm>
        </p:spPr>
        <p:txBody>
          <a:bodyPr/>
          <a:lstStyle/>
          <a:p>
            <a:r>
              <a:rPr lang="en-US"/>
              <a:t>Micro-evolution:</a:t>
            </a:r>
            <a:br>
              <a:rPr lang="en-US"/>
            </a:br>
            <a:r>
              <a:rPr lang="en-US" sz="4000"/>
              <a:t>population-scale changes in allele frequencies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610600" cy="3124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Natural Selection</a:t>
            </a:r>
          </a:p>
          <a:p>
            <a:r>
              <a:rPr lang="en-US">
                <a:solidFill>
                  <a:schemeClr val="bg2"/>
                </a:solidFill>
              </a:rPr>
              <a:t>Genetic Drift</a:t>
            </a:r>
          </a:p>
          <a:p>
            <a:r>
              <a:rPr lang="en-US">
                <a:solidFill>
                  <a:schemeClr val="bg2"/>
                </a:solidFill>
              </a:rPr>
              <a:t>Gene Flow</a:t>
            </a:r>
          </a:p>
          <a:p>
            <a:r>
              <a:rPr lang="en-US">
                <a:solidFill>
                  <a:schemeClr val="bg2"/>
                </a:solidFill>
              </a:rPr>
              <a:t>Selective Mating</a:t>
            </a:r>
          </a:p>
          <a:p>
            <a:r>
              <a:rPr lang="en-US"/>
              <a:t>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DE28-FA13-4C49-B629-01372BE6A0DF}" type="slidenum">
              <a:rPr lang="en-US"/>
              <a:pPr/>
              <a:t>7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/>
              <a:t>How do we determine the boundaries of a population???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5123-CAC7-4531-A04C-68DE10C08DED}" type="slidenum">
              <a:rPr lang="en-US"/>
              <a:pPr/>
              <a:t>70</a:t>
            </a:fld>
            <a:endParaRPr lang="en-US"/>
          </a:p>
        </p:txBody>
      </p:sp>
      <p:sp>
        <p:nvSpPr>
          <p:cNvPr id="116752" name="Text Box 16"/>
          <p:cNvSpPr txBox="1">
            <a:spLocks noChangeArrowheads="1"/>
          </p:cNvSpPr>
          <p:nvPr/>
        </p:nvSpPr>
        <p:spPr bwMode="auto">
          <a:xfrm>
            <a:off x="5546725" y="1941512"/>
            <a:ext cx="2911475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Diagram – </a:t>
            </a:r>
            <a:r>
              <a:rPr lang="en-US" dirty="0" smtClean="0"/>
              <a:t>mutations in DNA strand</a:t>
            </a:r>
            <a:endParaRPr lang="en-US" dirty="0"/>
          </a:p>
        </p:txBody>
      </p:sp>
      <p:sp>
        <p:nvSpPr>
          <p:cNvPr id="116751" name="Text Box 15"/>
          <p:cNvSpPr txBox="1">
            <a:spLocks noChangeArrowheads="1"/>
          </p:cNvSpPr>
          <p:nvPr/>
        </p:nvSpPr>
        <p:spPr bwMode="auto">
          <a:xfrm>
            <a:off x="441325" y="4227513"/>
            <a:ext cx="2174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Cartoon - jackalope</a:t>
            </a:r>
          </a:p>
        </p:txBody>
      </p:sp>
      <p:sp>
        <p:nvSpPr>
          <p:cNvPr id="116749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886200" cy="868362"/>
          </a:xfrm>
        </p:spPr>
        <p:txBody>
          <a:bodyPr/>
          <a:lstStyle/>
          <a:p>
            <a:r>
              <a:rPr lang="en-US"/>
              <a:t>Mutations</a:t>
            </a:r>
          </a:p>
        </p:txBody>
      </p:sp>
      <p:sp>
        <p:nvSpPr>
          <p:cNvPr id="11675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191000" cy="1905000"/>
          </a:xfrm>
        </p:spPr>
        <p:txBody>
          <a:bodyPr/>
          <a:lstStyle/>
          <a:p>
            <a:r>
              <a:rPr lang="en-US" sz="2800"/>
              <a:t>Random, rare, but regular events</a:t>
            </a:r>
          </a:p>
          <a:p>
            <a:r>
              <a:rPr lang="en-US" sz="2800"/>
              <a:t>The only source of completely new traits</a:t>
            </a:r>
          </a:p>
        </p:txBody>
      </p:sp>
      <p:sp>
        <p:nvSpPr>
          <p:cNvPr id="116748" name="Text Box 12"/>
          <p:cNvSpPr txBox="1">
            <a:spLocks noChangeArrowheads="1"/>
          </p:cNvSpPr>
          <p:nvPr/>
        </p:nvSpPr>
        <p:spPr bwMode="auto">
          <a:xfrm>
            <a:off x="2762250" y="3976688"/>
            <a:ext cx="173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just for fun…..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AC9C-F5A1-41BD-9F74-623CA4A7F8E6}" type="slidenum">
              <a:rPr lang="en-US"/>
              <a:pPr/>
              <a:t>71</a:t>
            </a:fld>
            <a:endParaRPr lang="en-US"/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010400" cy="5334000"/>
          </a:xfrm>
        </p:spPr>
        <p:txBody>
          <a:bodyPr/>
          <a:lstStyle/>
          <a:p>
            <a:r>
              <a:rPr lang="en-US" sz="7200">
                <a:solidFill>
                  <a:srgbClr val="000099"/>
                </a:solidFill>
              </a:rPr>
              <a:t>Evolution = random events</a:t>
            </a:r>
            <a:br>
              <a:rPr lang="en-US" sz="7200">
                <a:solidFill>
                  <a:srgbClr val="000099"/>
                </a:solidFill>
              </a:rPr>
            </a:br>
            <a:r>
              <a:rPr lang="en-US" sz="9600">
                <a:solidFill>
                  <a:srgbClr val="000099"/>
                </a:solidFill>
              </a:rPr>
              <a:t>x</a:t>
            </a:r>
            <a:r>
              <a:rPr lang="en-US" sz="7200">
                <a:solidFill>
                  <a:srgbClr val="000099"/>
                </a:solidFill>
              </a:rPr>
              <a:t/>
            </a:r>
            <a:br>
              <a:rPr lang="en-US" sz="7200">
                <a:solidFill>
                  <a:srgbClr val="000099"/>
                </a:solidFill>
              </a:rPr>
            </a:br>
            <a:r>
              <a:rPr lang="en-US" sz="7200">
                <a:solidFill>
                  <a:srgbClr val="000099"/>
                </a:solidFill>
              </a:rPr>
              <a:t>“the gate”</a:t>
            </a:r>
          </a:p>
        </p:txBody>
      </p:sp>
      <p:grpSp>
        <p:nvGrpSpPr>
          <p:cNvPr id="256011" name="Group 11"/>
          <p:cNvGrpSpPr>
            <a:grpSpLocks/>
          </p:cNvGrpSpPr>
          <p:nvPr/>
        </p:nvGrpSpPr>
        <p:grpSpPr bwMode="auto">
          <a:xfrm>
            <a:off x="571500" y="5429250"/>
            <a:ext cx="8001000" cy="1854200"/>
            <a:chOff x="360" y="3420"/>
            <a:chExt cx="5040" cy="1168"/>
          </a:xfrm>
        </p:grpSpPr>
        <p:sp>
          <p:nvSpPr>
            <p:cNvPr id="256006" name="Line 6"/>
            <p:cNvSpPr>
              <a:spLocks noChangeShapeType="1"/>
            </p:cNvSpPr>
            <p:nvPr/>
          </p:nvSpPr>
          <p:spPr bwMode="auto">
            <a:xfrm>
              <a:off x="360" y="3647"/>
              <a:ext cx="5040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07" name="Line 7"/>
            <p:cNvSpPr>
              <a:spLocks noChangeShapeType="1"/>
            </p:cNvSpPr>
            <p:nvPr/>
          </p:nvSpPr>
          <p:spPr bwMode="auto">
            <a:xfrm>
              <a:off x="2481" y="3643"/>
              <a:ext cx="405" cy="0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08" name="Text Box 8"/>
            <p:cNvSpPr txBox="1">
              <a:spLocks noChangeArrowheads="1"/>
            </p:cNvSpPr>
            <p:nvPr/>
          </p:nvSpPr>
          <p:spPr bwMode="auto">
            <a:xfrm>
              <a:off x="1144" y="3420"/>
              <a:ext cx="37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*  * *   </a:t>
              </a:r>
              <a:r>
                <a:rPr lang="en-US" sz="2400" b="1">
                  <a:solidFill>
                    <a:srgbClr val="FF00FF"/>
                  </a:solidFill>
                </a:rPr>
                <a:t>*</a:t>
              </a:r>
              <a:r>
                <a:rPr lang="en-US" sz="2400" b="1"/>
                <a:t> *   *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/>
                <a:t>    * </a:t>
              </a:r>
              <a:r>
                <a:rPr lang="en-US" sz="2400" b="1">
                  <a:solidFill>
                    <a:srgbClr val="FF00FF"/>
                  </a:solidFill>
                </a:rPr>
                <a:t>*</a:t>
              </a:r>
              <a:r>
                <a:rPr lang="en-US" sz="2400" b="1"/>
                <a:t>  * *   *  * 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/>
                <a:t>   *  </a:t>
              </a:r>
              <a:r>
                <a:rPr lang="en-US" sz="2400" b="1">
                  <a:solidFill>
                    <a:srgbClr val="FF00FF"/>
                  </a:solidFill>
                </a:rPr>
                <a:t>*</a:t>
              </a:r>
              <a:r>
                <a:rPr lang="en-US" sz="2400" b="1"/>
                <a:t>  * *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/>
                <a:t>  * *</a:t>
              </a:r>
            </a:p>
          </p:txBody>
        </p:sp>
        <p:sp>
          <p:nvSpPr>
            <p:cNvPr id="256009" name="Text Box 9"/>
            <p:cNvSpPr txBox="1">
              <a:spLocks noChangeArrowheads="1"/>
            </p:cNvSpPr>
            <p:nvPr/>
          </p:nvSpPr>
          <p:spPr bwMode="auto">
            <a:xfrm>
              <a:off x="2713" y="3610"/>
              <a:ext cx="849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FF"/>
                  </a:solidFill>
                </a:rPr>
                <a:t>*</a:t>
              </a:r>
              <a:br>
                <a:rPr lang="en-US" sz="2400" b="1">
                  <a:solidFill>
                    <a:srgbClr val="FF00FF"/>
                  </a:solidFill>
                </a:rPr>
              </a:br>
              <a:r>
                <a:rPr lang="en-US" sz="2400" b="1">
                  <a:solidFill>
                    <a:srgbClr val="FF00FF"/>
                  </a:solidFill>
                </a:rPr>
                <a:t>* 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>
                  <a:solidFill>
                    <a:srgbClr val="FF00FF"/>
                  </a:solidFill>
                </a:rPr>
                <a:t/>
              </a:r>
              <a:br>
                <a:rPr lang="en-US" sz="2400" b="1">
                  <a:solidFill>
                    <a:srgbClr val="FF00FF"/>
                  </a:solidFill>
                </a:rPr>
              </a:br>
              <a:r>
                <a:rPr lang="en-US" sz="2400" b="1">
                  <a:solidFill>
                    <a:srgbClr val="FF00FF"/>
                  </a:solidFill>
                </a:rPr>
                <a:t>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>
                  <a:solidFill>
                    <a:srgbClr val="FF00FF"/>
                  </a:solidFill>
                </a:rPr>
                <a:t>   *  *</a:t>
              </a:r>
            </a:p>
            <a:p>
              <a:r>
                <a:rPr lang="en-US" sz="2400" b="1">
                  <a:solidFill>
                    <a:srgbClr val="FF00FF"/>
                  </a:solidFill>
                </a:rPr>
                <a:t>       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>
                  <a:solidFill>
                    <a:srgbClr val="FF00FF"/>
                  </a:solidFill>
                </a:rPr>
                <a:t>   *</a:t>
              </a:r>
            </a:p>
          </p:txBody>
        </p:sp>
        <p:sp>
          <p:nvSpPr>
            <p:cNvPr id="256010" name="Line 10"/>
            <p:cNvSpPr>
              <a:spLocks noChangeShapeType="1"/>
            </p:cNvSpPr>
            <p:nvPr/>
          </p:nvSpPr>
          <p:spPr bwMode="auto">
            <a:xfrm>
              <a:off x="2469" y="3647"/>
              <a:ext cx="276" cy="232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3B5B-DC6B-4A9C-8F0B-DFEAC49B88CA}" type="slidenum">
              <a:rPr lang="en-US"/>
              <a:pPr/>
              <a:t>72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7065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Review:</a:t>
            </a:r>
            <a:r>
              <a:rPr lang="en-US"/>
              <a:t> Micro-evolution:</a:t>
            </a:r>
            <a:br>
              <a:rPr lang="en-US"/>
            </a:br>
            <a:r>
              <a:rPr lang="en-US" sz="4000"/>
              <a:t>population-scale changes in allele frequencies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610600" cy="3124200"/>
          </a:xfrm>
        </p:spPr>
        <p:txBody>
          <a:bodyPr/>
          <a:lstStyle/>
          <a:p>
            <a:r>
              <a:rPr lang="en-US"/>
              <a:t>Natural Selection</a:t>
            </a:r>
          </a:p>
          <a:p>
            <a:r>
              <a:rPr lang="en-US"/>
              <a:t>Genetic Drift</a:t>
            </a:r>
          </a:p>
          <a:p>
            <a:r>
              <a:rPr lang="en-US"/>
              <a:t>Gene Flow</a:t>
            </a:r>
          </a:p>
          <a:p>
            <a:r>
              <a:rPr lang="en-US"/>
              <a:t>Selective Mating</a:t>
            </a:r>
          </a:p>
          <a:p>
            <a:r>
              <a:rPr lang="en-US"/>
              <a:t>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F13B-AC53-4D4A-A6B8-83F5399219AA}" type="slidenum">
              <a:rPr lang="en-US"/>
              <a:pPr/>
              <a:t>73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Sources of Genetic Variation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/>
              <a:t>Natural selection acts on natural variation</a:t>
            </a:r>
          </a:p>
          <a:p>
            <a:r>
              <a:rPr lang="en-US"/>
              <a:t>Where does this variation come from???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Meiosis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Mutation</a:t>
            </a:r>
          </a:p>
          <a:p>
            <a:r>
              <a:rPr lang="en-US"/>
              <a:t>Additional mechanisms help preserve variation (later)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30AA-914F-4086-980F-A00F4B8FF9F1}" type="slidenum">
              <a:rPr lang="en-US"/>
              <a:pPr/>
              <a:t>74</a:t>
            </a:fld>
            <a:endParaRPr lang="en-US"/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2727325" y="2932113"/>
            <a:ext cx="22129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meiosis I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Meiosis = key source of variation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702E-4E5D-46ED-8773-714001FC3673}" type="slidenum">
              <a:rPr lang="en-US"/>
              <a:pPr/>
              <a:t>75</a:t>
            </a:fld>
            <a:endParaRPr lang="en-US"/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2346325" y="3389313"/>
            <a:ext cx="2276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meiosis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3E70-32FA-4D87-9901-3EEA0CCDD6AB}" type="slidenum">
              <a:rPr lang="en-US"/>
              <a:pPr/>
              <a:t>76</a:t>
            </a:fld>
            <a:endParaRPr lang="en-US"/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2727325" y="3389313"/>
            <a:ext cx="3997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results of meiosis with n=2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Random, Independent Assortment of Homologous Chromosomes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4081463" y="1666875"/>
            <a:ext cx="8953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n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4F06-4697-4842-8AC3-E1543113C940}" type="slidenum">
              <a:rPr lang="en-US"/>
              <a:pPr/>
              <a:t>77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sz="4000"/>
              <a:t>Probability theory reveals that for random, independent events: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86800" cy="5029200"/>
          </a:xfrm>
        </p:spPr>
        <p:txBody>
          <a:bodyPr/>
          <a:lstStyle/>
          <a:p>
            <a:r>
              <a:rPr lang="en-US"/>
              <a:t>If each event has 2 possible outcomes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 this case, one side of the plate or the other</a:t>
            </a:r>
          </a:p>
          <a:p>
            <a:r>
              <a:rPr lang="en-US"/>
              <a:t>The possible number of distribution combinations = 2</a:t>
            </a:r>
            <a:r>
              <a:rPr lang="en-US" baseline="30000"/>
              <a:t>n</a:t>
            </a:r>
            <a:r>
              <a:rPr lang="en-US"/>
              <a:t>, where n = the number of events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 this case, the distribution event is the distribution of chromosomes to the gametes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 = the haploid number of chromosomes</a:t>
            </a:r>
          </a:p>
          <a:p>
            <a:r>
              <a:rPr lang="en-US">
                <a:solidFill>
                  <a:schemeClr val="accent2"/>
                </a:solidFill>
              </a:rPr>
              <a:t>If n is 2, then combinations are 2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 =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DD3E-6121-488F-B18E-3CCC294EDC77}" type="slidenum">
              <a:rPr lang="en-US"/>
              <a:pPr/>
              <a:t>78</a:t>
            </a:fld>
            <a:endParaRPr lang="en-US"/>
          </a:p>
        </p:txBody>
      </p:sp>
      <p:sp>
        <p:nvSpPr>
          <p:cNvPr id="176136" name="Text Box 8"/>
          <p:cNvSpPr txBox="1">
            <a:spLocks noChangeArrowheads="1"/>
          </p:cNvSpPr>
          <p:nvPr/>
        </p:nvSpPr>
        <p:spPr bwMode="auto">
          <a:xfrm>
            <a:off x="2727325" y="3389313"/>
            <a:ext cx="3997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results of meiosis with n=2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Random, Independent Assortment of Homologous Chromosomes</a:t>
            </a: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603250" y="228600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n = 2</a:t>
            </a: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0" y="5105400"/>
            <a:ext cx="2133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Four possible distributions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A46A-6B3A-428A-A5D4-FFD2C3C4FCF0}" type="slidenum">
              <a:rPr lang="en-US"/>
              <a:pPr/>
              <a:t>79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sz="4000"/>
              <a:t>Probability theory reveals that for random, independent events: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86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If each event has 2 possible outcomes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In this case, one side of the plate or the other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The possible number of distribution combinations = 2</a:t>
            </a:r>
            <a:r>
              <a:rPr lang="en-US" baseline="30000">
                <a:solidFill>
                  <a:schemeClr val="bg2"/>
                </a:solidFill>
              </a:rPr>
              <a:t>n</a:t>
            </a:r>
            <a:r>
              <a:rPr lang="en-US">
                <a:solidFill>
                  <a:schemeClr val="bg2"/>
                </a:solidFill>
              </a:rPr>
              <a:t>, where n = the number of events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In this case, distribution refers to the distribution of chromosomes to the gametes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n = the haploid number of chromosomes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If n is 23, then combinations are 2</a:t>
            </a:r>
            <a:r>
              <a:rPr lang="en-US" baseline="30000">
                <a:solidFill>
                  <a:schemeClr val="accent2"/>
                </a:solidFill>
              </a:rPr>
              <a:t>23</a:t>
            </a:r>
            <a:r>
              <a:rPr lang="en-US">
                <a:solidFill>
                  <a:schemeClr val="accent2"/>
                </a:solidFill>
              </a:rPr>
              <a:t> = 8.4 million!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740D-8785-4E93-BF9D-7FB562B1AF9A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220185" name="Group 25"/>
          <p:cNvGrpSpPr>
            <a:grpSpLocks/>
          </p:cNvGrpSpPr>
          <p:nvPr/>
        </p:nvGrpSpPr>
        <p:grpSpPr bwMode="auto">
          <a:xfrm>
            <a:off x="158750" y="4648200"/>
            <a:ext cx="8816975" cy="2138363"/>
            <a:chOff x="100" y="2928"/>
            <a:chExt cx="5554" cy="1347"/>
          </a:xfrm>
        </p:grpSpPr>
        <p:sp>
          <p:nvSpPr>
            <p:cNvPr id="220169" name="Oval 9"/>
            <p:cNvSpPr>
              <a:spLocks noChangeArrowheads="1"/>
            </p:cNvSpPr>
            <p:nvPr/>
          </p:nvSpPr>
          <p:spPr bwMode="auto">
            <a:xfrm>
              <a:off x="2448" y="3984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70" name="Oval 10"/>
            <p:cNvSpPr>
              <a:spLocks noChangeArrowheads="1"/>
            </p:cNvSpPr>
            <p:nvPr/>
          </p:nvSpPr>
          <p:spPr bwMode="auto">
            <a:xfrm>
              <a:off x="2688" y="3264"/>
              <a:ext cx="576" cy="57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72" name="Oval 12"/>
            <p:cNvSpPr>
              <a:spLocks noChangeArrowheads="1"/>
            </p:cNvSpPr>
            <p:nvPr/>
          </p:nvSpPr>
          <p:spPr bwMode="auto">
            <a:xfrm>
              <a:off x="4176" y="3072"/>
              <a:ext cx="960" cy="96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73" name="Oval 13"/>
            <p:cNvSpPr>
              <a:spLocks noChangeArrowheads="1"/>
            </p:cNvSpPr>
            <p:nvPr/>
          </p:nvSpPr>
          <p:spPr bwMode="auto">
            <a:xfrm>
              <a:off x="5184" y="3840"/>
              <a:ext cx="240" cy="240"/>
            </a:xfrm>
            <a:prstGeom prst="ellipse">
              <a:avLst/>
            </a:prstGeom>
            <a:solidFill>
              <a:srgbClr val="99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74" name="Oval 14"/>
            <p:cNvSpPr>
              <a:spLocks noChangeArrowheads="1"/>
            </p:cNvSpPr>
            <p:nvPr/>
          </p:nvSpPr>
          <p:spPr bwMode="auto">
            <a:xfrm>
              <a:off x="288" y="3456"/>
              <a:ext cx="576" cy="57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75" name="Line 15"/>
            <p:cNvSpPr>
              <a:spLocks noChangeShapeType="1"/>
            </p:cNvSpPr>
            <p:nvPr/>
          </p:nvSpPr>
          <p:spPr bwMode="auto">
            <a:xfrm>
              <a:off x="4896" y="3696"/>
              <a:ext cx="3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77" name="Line 17"/>
            <p:cNvSpPr>
              <a:spLocks noChangeShapeType="1"/>
            </p:cNvSpPr>
            <p:nvPr/>
          </p:nvSpPr>
          <p:spPr bwMode="auto">
            <a:xfrm flipV="1">
              <a:off x="3024" y="3360"/>
              <a:ext cx="144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78" name="Line 18"/>
            <p:cNvSpPr>
              <a:spLocks noChangeShapeType="1"/>
            </p:cNvSpPr>
            <p:nvPr/>
          </p:nvSpPr>
          <p:spPr bwMode="auto">
            <a:xfrm flipV="1">
              <a:off x="672" y="3552"/>
              <a:ext cx="216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79" name="Line 19"/>
            <p:cNvSpPr>
              <a:spLocks noChangeShapeType="1"/>
            </p:cNvSpPr>
            <p:nvPr/>
          </p:nvSpPr>
          <p:spPr bwMode="auto">
            <a:xfrm>
              <a:off x="672" y="3813"/>
              <a:ext cx="182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71" name="Oval 11"/>
            <p:cNvSpPr>
              <a:spLocks noChangeArrowheads="1"/>
            </p:cNvSpPr>
            <p:nvPr/>
          </p:nvSpPr>
          <p:spPr bwMode="auto">
            <a:xfrm>
              <a:off x="4032" y="3696"/>
              <a:ext cx="432" cy="432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76" name="Line 16"/>
            <p:cNvSpPr>
              <a:spLocks noChangeShapeType="1"/>
            </p:cNvSpPr>
            <p:nvPr/>
          </p:nvSpPr>
          <p:spPr bwMode="auto">
            <a:xfrm flipH="1">
              <a:off x="4272" y="3648"/>
              <a:ext cx="24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80" name="Line 20"/>
            <p:cNvSpPr>
              <a:spLocks noChangeShapeType="1"/>
            </p:cNvSpPr>
            <p:nvPr/>
          </p:nvSpPr>
          <p:spPr bwMode="auto">
            <a:xfrm>
              <a:off x="3024" y="3648"/>
              <a:ext cx="110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82" name="Line 22"/>
            <p:cNvSpPr>
              <a:spLocks noChangeShapeType="1"/>
            </p:cNvSpPr>
            <p:nvPr/>
          </p:nvSpPr>
          <p:spPr bwMode="auto">
            <a:xfrm flipH="1">
              <a:off x="2544" y="3648"/>
              <a:ext cx="432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84" name="Freeform 24"/>
            <p:cNvSpPr>
              <a:spLocks/>
            </p:cNvSpPr>
            <p:nvPr/>
          </p:nvSpPr>
          <p:spPr bwMode="auto">
            <a:xfrm>
              <a:off x="100" y="2928"/>
              <a:ext cx="5554" cy="1347"/>
            </a:xfrm>
            <a:custGeom>
              <a:avLst/>
              <a:gdLst>
                <a:gd name="T0" fmla="*/ 28 w 5554"/>
                <a:gd name="T1" fmla="*/ 729 h 1347"/>
                <a:gd name="T2" fmla="*/ 238 w 5554"/>
                <a:gd name="T3" fmla="*/ 373 h 1347"/>
                <a:gd name="T4" fmla="*/ 732 w 5554"/>
                <a:gd name="T5" fmla="*/ 446 h 1347"/>
                <a:gd name="T6" fmla="*/ 1484 w 5554"/>
                <a:gd name="T7" fmla="*/ 528 h 1347"/>
                <a:gd name="T8" fmla="*/ 2252 w 5554"/>
                <a:gd name="T9" fmla="*/ 480 h 1347"/>
                <a:gd name="T10" fmla="*/ 2835 w 5554"/>
                <a:gd name="T11" fmla="*/ 272 h 1347"/>
                <a:gd name="T12" fmla="*/ 3356 w 5554"/>
                <a:gd name="T13" fmla="*/ 336 h 1347"/>
                <a:gd name="T14" fmla="*/ 4172 w 5554"/>
                <a:gd name="T15" fmla="*/ 48 h 1347"/>
                <a:gd name="T16" fmla="*/ 4844 w 5554"/>
                <a:gd name="T17" fmla="*/ 48 h 1347"/>
                <a:gd name="T18" fmla="*/ 5324 w 5554"/>
                <a:gd name="T19" fmla="*/ 336 h 1347"/>
                <a:gd name="T20" fmla="*/ 5450 w 5554"/>
                <a:gd name="T21" fmla="*/ 1195 h 1347"/>
                <a:gd name="T22" fmla="*/ 4700 w 5554"/>
                <a:gd name="T23" fmla="*/ 1248 h 1347"/>
                <a:gd name="T24" fmla="*/ 4172 w 5554"/>
                <a:gd name="T25" fmla="*/ 1296 h 1347"/>
                <a:gd name="T26" fmla="*/ 3644 w 5554"/>
                <a:gd name="T27" fmla="*/ 1248 h 1347"/>
                <a:gd name="T28" fmla="*/ 3068 w 5554"/>
                <a:gd name="T29" fmla="*/ 1056 h 1347"/>
                <a:gd name="T30" fmla="*/ 2540 w 5554"/>
                <a:gd name="T31" fmla="*/ 1296 h 1347"/>
                <a:gd name="T32" fmla="*/ 1820 w 5554"/>
                <a:gd name="T33" fmla="*/ 1296 h 1347"/>
                <a:gd name="T34" fmla="*/ 1004 w 5554"/>
                <a:gd name="T35" fmla="*/ 1152 h 1347"/>
                <a:gd name="T36" fmla="*/ 524 w 5554"/>
                <a:gd name="T37" fmla="*/ 1296 h 1347"/>
                <a:gd name="T38" fmla="*/ 83 w 5554"/>
                <a:gd name="T39" fmla="*/ 1131 h 1347"/>
                <a:gd name="T40" fmla="*/ 28 w 5554"/>
                <a:gd name="T41" fmla="*/ 729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554" h="1347">
                  <a:moveTo>
                    <a:pt x="28" y="729"/>
                  </a:moveTo>
                  <a:cubicBezTo>
                    <a:pt x="54" y="603"/>
                    <a:pt x="121" y="420"/>
                    <a:pt x="238" y="373"/>
                  </a:cubicBezTo>
                  <a:cubicBezTo>
                    <a:pt x="355" y="326"/>
                    <a:pt x="524" y="420"/>
                    <a:pt x="732" y="446"/>
                  </a:cubicBezTo>
                  <a:cubicBezTo>
                    <a:pt x="940" y="472"/>
                    <a:pt x="1231" y="522"/>
                    <a:pt x="1484" y="528"/>
                  </a:cubicBezTo>
                  <a:cubicBezTo>
                    <a:pt x="1737" y="534"/>
                    <a:pt x="2027" y="523"/>
                    <a:pt x="2252" y="480"/>
                  </a:cubicBezTo>
                  <a:cubicBezTo>
                    <a:pt x="2477" y="437"/>
                    <a:pt x="2651" y="296"/>
                    <a:pt x="2835" y="272"/>
                  </a:cubicBezTo>
                  <a:cubicBezTo>
                    <a:pt x="3019" y="248"/>
                    <a:pt x="3133" y="373"/>
                    <a:pt x="3356" y="336"/>
                  </a:cubicBezTo>
                  <a:cubicBezTo>
                    <a:pt x="3579" y="299"/>
                    <a:pt x="3924" y="96"/>
                    <a:pt x="4172" y="48"/>
                  </a:cubicBezTo>
                  <a:cubicBezTo>
                    <a:pt x="4420" y="0"/>
                    <a:pt x="4652" y="0"/>
                    <a:pt x="4844" y="48"/>
                  </a:cubicBezTo>
                  <a:cubicBezTo>
                    <a:pt x="5036" y="96"/>
                    <a:pt x="5223" y="145"/>
                    <a:pt x="5324" y="336"/>
                  </a:cubicBezTo>
                  <a:cubicBezTo>
                    <a:pt x="5425" y="527"/>
                    <a:pt x="5554" y="1043"/>
                    <a:pt x="5450" y="1195"/>
                  </a:cubicBezTo>
                  <a:cubicBezTo>
                    <a:pt x="5346" y="1347"/>
                    <a:pt x="4913" y="1231"/>
                    <a:pt x="4700" y="1248"/>
                  </a:cubicBezTo>
                  <a:cubicBezTo>
                    <a:pt x="4487" y="1265"/>
                    <a:pt x="4348" y="1296"/>
                    <a:pt x="4172" y="1296"/>
                  </a:cubicBezTo>
                  <a:cubicBezTo>
                    <a:pt x="3996" y="1296"/>
                    <a:pt x="3828" y="1288"/>
                    <a:pt x="3644" y="1248"/>
                  </a:cubicBezTo>
                  <a:cubicBezTo>
                    <a:pt x="3460" y="1208"/>
                    <a:pt x="3252" y="1048"/>
                    <a:pt x="3068" y="1056"/>
                  </a:cubicBezTo>
                  <a:cubicBezTo>
                    <a:pt x="2884" y="1064"/>
                    <a:pt x="2748" y="1256"/>
                    <a:pt x="2540" y="1296"/>
                  </a:cubicBezTo>
                  <a:cubicBezTo>
                    <a:pt x="2332" y="1336"/>
                    <a:pt x="2076" y="1320"/>
                    <a:pt x="1820" y="1296"/>
                  </a:cubicBezTo>
                  <a:cubicBezTo>
                    <a:pt x="1564" y="1272"/>
                    <a:pt x="1220" y="1152"/>
                    <a:pt x="1004" y="1152"/>
                  </a:cubicBezTo>
                  <a:cubicBezTo>
                    <a:pt x="788" y="1152"/>
                    <a:pt x="677" y="1299"/>
                    <a:pt x="524" y="1296"/>
                  </a:cubicBezTo>
                  <a:cubicBezTo>
                    <a:pt x="371" y="1293"/>
                    <a:pt x="166" y="1225"/>
                    <a:pt x="83" y="1131"/>
                  </a:cubicBezTo>
                  <a:cubicBezTo>
                    <a:pt x="0" y="1037"/>
                    <a:pt x="3" y="861"/>
                    <a:pt x="28" y="729"/>
                  </a:cubicBezTo>
                  <a:close/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/>
              <a:t>How do we determine the boundaries of a population</a:t>
            </a:r>
            <a:r>
              <a:rPr lang="en-US" dirty="0" smtClean="0"/>
              <a:t>???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99"/>
                </a:solidFill>
              </a:rPr>
              <a:t>Boundaries are scale dependent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99"/>
                </a:solidFill>
              </a:rPr>
              <a:t>Some sub-populations overlap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99"/>
                </a:solidFill>
              </a:rPr>
              <a:t>Some are more isolated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99"/>
                </a:solidFill>
              </a:rPr>
              <a:t>We can look at populations at many different scales – micro to meta</a:t>
            </a:r>
            <a:endParaRPr 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EF95-B0C1-4267-B351-74550511725A}" type="slidenum">
              <a:rPr lang="en-US"/>
              <a:pPr/>
              <a:t>80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Probability is Multiplicative: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8.4 million x 8.4 million &gt; 70 trillion!!!</a:t>
            </a:r>
          </a:p>
          <a:p>
            <a:pPr algn="ctr">
              <a:buFontTx/>
              <a:buNone/>
            </a:pPr>
            <a:endParaRPr 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/>
              <a:t>That is the number of possible combinations of maternal and paternal chromosomes in the offspring of a randomly mating pair of humans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8431-ABF6-45C0-A26B-E602B1243390}" type="slidenum">
              <a:rPr lang="en-US"/>
              <a:pPr/>
              <a:t>81</a:t>
            </a:fld>
            <a:endParaRPr lang="en-US"/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5089525" y="1865313"/>
            <a:ext cx="2746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recombination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503238"/>
            <a:ext cx="4419600" cy="4983162"/>
          </a:xfrm>
        </p:spPr>
        <p:txBody>
          <a:bodyPr/>
          <a:lstStyle/>
          <a:p>
            <a:r>
              <a:rPr lang="en-US"/>
              <a:t>Recombination increases the potential variation to infinity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E0B7-AE0A-48BF-B056-0E113D0A046B}" type="slidenum">
              <a:rPr lang="en-US"/>
              <a:pPr/>
              <a:t>82</a:t>
            </a:fld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meiosis produce totally new traits???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8057-7656-468F-A4FD-51430BC74094}" type="slidenum">
              <a:rPr lang="en-US"/>
              <a:pPr/>
              <a:t>83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meiosis produce totally new traits???</a:t>
            </a:r>
          </a:p>
          <a:p>
            <a:r>
              <a:rPr lang="en-US">
                <a:solidFill>
                  <a:srgbClr val="000099"/>
                </a:solidFill>
              </a:rPr>
              <a:t>No – remember, normal meiosis just shuffles the alleles</a:t>
            </a:r>
          </a:p>
          <a:p>
            <a:r>
              <a:rPr lang="en-US">
                <a:solidFill>
                  <a:srgbClr val="000099"/>
                </a:solidFill>
              </a:rPr>
              <a:t>Only mutation can make entirely new alleles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ABC8-86AA-4F23-AEE4-57B6B1567F5A}" type="slidenum">
              <a:rPr lang="en-US"/>
              <a:pPr/>
              <a:t>84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4000"/>
              <a:t>Natural Selection as a Mechanism of Evolutionary Adaptation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r>
              <a:rPr lang="en-US"/>
              <a:t>Natural selection acts on the variation produced by meiosis and mutation</a:t>
            </a:r>
          </a:p>
          <a:p>
            <a:r>
              <a:rPr lang="en-US"/>
              <a:t>Selection increases the “fitness” of a </a:t>
            </a:r>
            <a:r>
              <a:rPr lang="en-US" b="1"/>
              <a:t>population</a:t>
            </a:r>
            <a:r>
              <a:rPr lang="en-US"/>
              <a:t> in a given environment</a:t>
            </a:r>
          </a:p>
          <a:p>
            <a:r>
              <a:rPr lang="en-US"/>
              <a:t>Fitness = </a:t>
            </a:r>
            <a:r>
              <a:rPr lang="en-US">
                <a:solidFill>
                  <a:schemeClr val="accent2"/>
                </a:solidFill>
              </a:rPr>
              <a:t>???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E1AB-A907-4D12-B066-E64704015999}" type="slidenum">
              <a:rPr lang="en-US"/>
              <a:pPr/>
              <a:t>85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4000"/>
              <a:t>Natural Selection as a Mechanism of Evolutionary Adaptation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r>
              <a:rPr lang="en-US"/>
              <a:t>Natural selection acts on the variation produced by meiosis and mutation</a:t>
            </a:r>
          </a:p>
          <a:p>
            <a:r>
              <a:rPr lang="en-US"/>
              <a:t>Selection increases the “fitness” of a population in a given environment</a:t>
            </a:r>
          </a:p>
          <a:p>
            <a:r>
              <a:rPr lang="en-US"/>
              <a:t>Fitness = </a:t>
            </a:r>
            <a:r>
              <a:rPr lang="en-US">
                <a:solidFill>
                  <a:schemeClr val="accent2"/>
                </a:solidFill>
              </a:rPr>
              <a:t>reproductive success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NOT big, NOT smart, NOT strong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 production of successful offspring is the key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A8D-E632-4A21-8066-528ACDF0811B}" type="slidenum">
              <a:rPr lang="en-US"/>
              <a:pPr/>
              <a:t>86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Natural selection has limits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Individuals vary in fitness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Natural selection promotes the most fit</a:t>
            </a:r>
          </a:p>
          <a:p>
            <a:pPr>
              <a:lnSpc>
                <a:spcPct val="90000"/>
              </a:lnSpc>
            </a:pPr>
            <a:r>
              <a:rPr lang="en-US"/>
              <a:t>Selection acts on the phenotype – the whole, complex organism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Results from the combination of many different genes for any organism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These genes are expressed in the whole, complex environment </a:t>
            </a:r>
          </a:p>
          <a:p>
            <a:pPr>
              <a:lnSpc>
                <a:spcPct val="90000"/>
              </a:lnSpc>
            </a:pPr>
            <a:r>
              <a:rPr lang="en-US"/>
              <a:t>Selection is always constrained by the whole, complex evolutionary history of the species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5DD3-A76F-4802-BAAC-0C2700034158}" type="slidenum">
              <a:rPr lang="en-US"/>
              <a:pPr/>
              <a:t>87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evolution respond to “needs”???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62200" y="3429000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Beaver cartoon again</a:t>
            </a:r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E8F1-5325-4BA1-B331-ECCB391A48AD}" type="slidenum">
              <a:rPr lang="en-US"/>
              <a:pPr/>
              <a:t>88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/>
              <a:t>Can evolution respond to “needs”???</a:t>
            </a:r>
          </a:p>
          <a:p>
            <a:r>
              <a:rPr lang="en-US">
                <a:solidFill>
                  <a:srgbClr val="000099"/>
                </a:solidFill>
              </a:rPr>
              <a:t>NO!!!</a:t>
            </a:r>
          </a:p>
          <a:p>
            <a:r>
              <a:rPr lang="en-US">
                <a:solidFill>
                  <a:srgbClr val="000099"/>
                </a:solidFill>
              </a:rPr>
              <a:t>Evolution is a combination of random events + successful reproduction in a given environment</a:t>
            </a:r>
          </a:p>
          <a:p>
            <a:r>
              <a:rPr lang="en-US">
                <a:solidFill>
                  <a:srgbClr val="000099"/>
                </a:solidFill>
              </a:rPr>
              <a:t>The environment is the wall; natural selection is the gate!!!!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99"/>
                </a:solidFill>
              </a:rPr>
              <a:t>If the phenotype “works”, the genotype passes through the gate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dirty="0" smtClean="0"/>
              <a:t>Calculate the allele distribution to the F1 with the dominant </a:t>
            </a:r>
            <a:r>
              <a:rPr lang="en-US" b="1" dirty="0" smtClean="0"/>
              <a:t>phenotype</a:t>
            </a:r>
            <a:r>
              <a:rPr lang="en-US" dirty="0" smtClean="0"/>
              <a:t> resulting in a 20% decline in the reproductive success rate (Page 3, with a twist)</a:t>
            </a:r>
          </a:p>
          <a:p>
            <a:r>
              <a:rPr lang="en-US" dirty="0" smtClean="0"/>
              <a:t>The twist – start with a 50/50 distribution of dominant and recessive alleles in the gene pool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97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ACA3-6654-48E5-9CEF-D5F3876FDA7C}" type="slidenum">
              <a:rPr lang="en-US"/>
              <a:pPr/>
              <a:t>9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 basic genetic principles: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5029200"/>
          </a:xfrm>
        </p:spPr>
        <p:txBody>
          <a:bodyPr/>
          <a:lstStyle/>
          <a:p>
            <a:r>
              <a:rPr lang="en-US" dirty="0"/>
              <a:t>In a diploid species (most are), every individual has two copies of every gene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One copy came from each parent</a:t>
            </a:r>
          </a:p>
          <a:p>
            <a:r>
              <a:rPr lang="en-US" dirty="0"/>
              <a:t>Most genes have different versions = alleles</a:t>
            </a:r>
          </a:p>
          <a:p>
            <a:r>
              <a:rPr lang="en-US" dirty="0"/>
              <a:t>Diploid individuals are either heterozygous or homozygous for each gene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Heterozygous = </a:t>
            </a:r>
            <a:r>
              <a:rPr lang="en-US" dirty="0" err="1"/>
              <a:t>Aa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Homozygous = AA or </a:t>
            </a:r>
            <a:r>
              <a:rPr lang="en-US" dirty="0" err="1"/>
              <a:t>aa</a:t>
            </a:r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 – Results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i="1" dirty="0"/>
              <a:t>p</a:t>
            </a:r>
            <a:r>
              <a:rPr lang="en-US" baseline="30000" dirty="0"/>
              <a:t>2</a:t>
            </a:r>
            <a:r>
              <a:rPr lang="en-US" dirty="0"/>
              <a:t> + 2</a:t>
            </a:r>
            <a:r>
              <a:rPr lang="en-US" i="1" dirty="0"/>
              <a:t>pq</a:t>
            </a:r>
            <a:r>
              <a:rPr lang="en-US" dirty="0"/>
              <a:t> + </a:t>
            </a:r>
            <a:r>
              <a:rPr lang="en-US" i="1" dirty="0"/>
              <a:t>q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 smtClean="0"/>
              <a:t>1</a:t>
            </a:r>
          </a:p>
          <a:p>
            <a:r>
              <a:rPr lang="en-US" dirty="0" smtClean="0"/>
              <a:t>50% T; 50% t</a:t>
            </a:r>
            <a:endParaRPr lang="en-US" dirty="0"/>
          </a:p>
          <a:p>
            <a:r>
              <a:rPr lang="en-US" dirty="0"/>
              <a:t>25% </a:t>
            </a:r>
            <a:r>
              <a:rPr lang="en-US" dirty="0" err="1"/>
              <a:t>TT</a:t>
            </a:r>
            <a:r>
              <a:rPr lang="en-US" dirty="0"/>
              <a:t> : 50% </a:t>
            </a:r>
            <a:r>
              <a:rPr lang="en-US" dirty="0" err="1"/>
              <a:t>Tt</a:t>
            </a:r>
            <a:r>
              <a:rPr lang="en-US" dirty="0"/>
              <a:t> : 25% </a:t>
            </a:r>
            <a:r>
              <a:rPr lang="en-US" dirty="0" err="1" smtClean="0"/>
              <a:t>tt</a:t>
            </a:r>
            <a:endParaRPr lang="en-US" dirty="0" smtClean="0"/>
          </a:p>
          <a:p>
            <a:r>
              <a:rPr lang="en-US" dirty="0" smtClean="0"/>
              <a:t>75% dominate phenotype; 25% recessive</a:t>
            </a:r>
          </a:p>
          <a:p>
            <a:r>
              <a:rPr lang="en-US" dirty="0" smtClean="0"/>
              <a:t>F1 would include .75 x .80 = 60% </a:t>
            </a:r>
            <a:r>
              <a:rPr lang="en-US" dirty="0" err="1" smtClean="0"/>
              <a:t>TT</a:t>
            </a:r>
            <a:r>
              <a:rPr lang="en-US" dirty="0" smtClean="0"/>
              <a:t> or </a:t>
            </a:r>
            <a:r>
              <a:rPr lang="en-US" dirty="0" err="1" smtClean="0"/>
              <a:t>Tt</a:t>
            </a:r>
            <a:endParaRPr lang="en-US" dirty="0" smtClean="0"/>
          </a:p>
          <a:p>
            <a:r>
              <a:rPr lang="en-US" dirty="0" smtClean="0"/>
              <a:t>By subtraction = 40% </a:t>
            </a:r>
            <a:r>
              <a:rPr lang="en-US" dirty="0" err="1" smtClean="0"/>
              <a:t>tt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The frequency of t is thus .63 (the √.4)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By subtraction, the frequency of T is now .37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2484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dirty="0" smtClean="0"/>
              <a:t>Calculate the allele distribution to the F1 with the recessive </a:t>
            </a:r>
            <a:r>
              <a:rPr lang="en-US" b="1" dirty="0" smtClean="0"/>
              <a:t>phenotype</a:t>
            </a:r>
            <a:r>
              <a:rPr lang="en-US" dirty="0" smtClean="0"/>
              <a:t> resulting in 100% mortality (</a:t>
            </a:r>
            <a:r>
              <a:rPr lang="en-US" dirty="0"/>
              <a:t>Page 3, with a twist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twist – start with a 50/50 distribution of dominant and recessive alleles in the gene pool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0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 – Results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/>
          <a:lstStyle/>
          <a:p>
            <a:r>
              <a:rPr lang="en-US" i="1" dirty="0"/>
              <a:t>p</a:t>
            </a:r>
            <a:r>
              <a:rPr lang="en-US" baseline="30000" dirty="0"/>
              <a:t>2</a:t>
            </a:r>
            <a:r>
              <a:rPr lang="en-US" dirty="0"/>
              <a:t> + 2</a:t>
            </a:r>
            <a:r>
              <a:rPr lang="en-US" i="1" dirty="0"/>
              <a:t>pq</a:t>
            </a:r>
            <a:r>
              <a:rPr lang="en-US" dirty="0"/>
              <a:t> + </a:t>
            </a:r>
            <a:r>
              <a:rPr lang="en-US" i="1" dirty="0"/>
              <a:t>q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 smtClean="0"/>
              <a:t>1</a:t>
            </a:r>
          </a:p>
          <a:p>
            <a:r>
              <a:rPr lang="en-US" dirty="0" smtClean="0"/>
              <a:t>50% T; 50% t</a:t>
            </a:r>
            <a:endParaRPr lang="en-US" dirty="0"/>
          </a:p>
          <a:p>
            <a:r>
              <a:rPr lang="en-US" dirty="0"/>
              <a:t>25% </a:t>
            </a:r>
            <a:r>
              <a:rPr lang="en-US" dirty="0" err="1"/>
              <a:t>TT</a:t>
            </a:r>
            <a:r>
              <a:rPr lang="en-US" dirty="0"/>
              <a:t> : 50% </a:t>
            </a:r>
            <a:r>
              <a:rPr lang="en-US" dirty="0" err="1"/>
              <a:t>Tt</a:t>
            </a:r>
            <a:r>
              <a:rPr lang="en-US" dirty="0"/>
              <a:t> : 25% </a:t>
            </a:r>
            <a:r>
              <a:rPr lang="en-US" dirty="0" err="1" smtClean="0"/>
              <a:t>tt</a:t>
            </a:r>
            <a:endParaRPr lang="en-US" dirty="0" smtClean="0"/>
          </a:p>
          <a:p>
            <a:r>
              <a:rPr lang="en-US" dirty="0" smtClean="0"/>
              <a:t>75% dominate phenotype; 25% recessive</a:t>
            </a:r>
          </a:p>
          <a:p>
            <a:r>
              <a:rPr lang="en-US" dirty="0" smtClean="0"/>
              <a:t>F1 would include zero </a:t>
            </a:r>
            <a:r>
              <a:rPr lang="en-US" dirty="0" err="1" smtClean="0"/>
              <a:t>tt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The t allele only present in heterozygotes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The frequency of t is thus (½ of 2</a:t>
            </a:r>
            <a:r>
              <a:rPr lang="en-US" i="1" dirty="0" smtClean="0"/>
              <a:t>pq) / (p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2</a:t>
            </a:r>
            <a:r>
              <a:rPr lang="en-US" i="1" dirty="0" smtClean="0"/>
              <a:t>pq)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frequency of t = .5(.5) / (.25 + .5) = .33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By subtraction, the frequency of T is now .67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9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either case would either the T or t allele become extinct?</a:t>
            </a:r>
          </a:p>
          <a:p>
            <a:r>
              <a:rPr lang="en-US" dirty="0" smtClean="0"/>
              <a:t>Why or why not?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423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 – Results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dirty="0" smtClean="0"/>
              <a:t>In either case would either the T or t allele become extinct?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/>
              <a:t>or why </a:t>
            </a:r>
            <a:r>
              <a:rPr lang="en-US" dirty="0" smtClean="0"/>
              <a:t>not?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 think the T allele can become extinct since the phenotype is deleterious (I only did the math out one more generation)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 think the t allele will always remain hidden in heterozygous individuals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Homework – </a:t>
            </a:r>
            <a:r>
              <a:rPr lang="en-US" dirty="0" smtClean="0"/>
              <a:t>carry both questions out to 5 generations, or extinction (print clearly!)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8127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D4BF-45EE-4E26-9DD8-52BD53B15CB5}" type="slidenum">
              <a:rPr lang="en-US"/>
              <a:pPr/>
              <a:t>95</a:t>
            </a:fld>
            <a:endParaRPr lang="en-US"/>
          </a:p>
        </p:txBody>
      </p:sp>
      <p:sp>
        <p:nvSpPr>
          <p:cNvPr id="172043" name="Text Box 11"/>
          <p:cNvSpPr txBox="1">
            <a:spLocks noChangeArrowheads="1"/>
          </p:cNvSpPr>
          <p:nvPr/>
        </p:nvSpPr>
        <p:spPr bwMode="auto">
          <a:xfrm>
            <a:off x="3886200" y="4343400"/>
            <a:ext cx="138747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patterns of natural selection</a:t>
            </a: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 sz="4000"/>
              <a:t>Patterns of Change by Natural Selection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/>
              <a:t>Directional Selection</a:t>
            </a:r>
          </a:p>
          <a:p>
            <a:r>
              <a:rPr lang="en-US"/>
              <a:t>Diversifying Selection (AKA disruptive)</a:t>
            </a:r>
          </a:p>
          <a:p>
            <a:r>
              <a:rPr lang="en-US"/>
              <a:t>Stabilizing Selection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F005-326F-42B5-ABE9-659AC36C7018}" type="slidenum">
              <a:rPr lang="en-US"/>
              <a:pPr/>
              <a:t>96</a:t>
            </a:fld>
            <a:endParaRPr 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2209800" y="4379913"/>
            <a:ext cx="41179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patterns of natural selection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066800"/>
          </a:xfrm>
        </p:spPr>
        <p:txBody>
          <a:bodyPr/>
          <a:lstStyle/>
          <a:p>
            <a:r>
              <a:rPr lang="en-US" sz="3200"/>
              <a:t>Remember, all populations exhibit a range of natural variation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0DFA-0D5A-4BCF-8D4D-FDFEE377B267}" type="slidenum">
              <a:rPr lang="en-US"/>
              <a:pPr/>
              <a:t>97</a:t>
            </a:fld>
            <a:endParaRPr lang="en-US"/>
          </a:p>
        </p:txBody>
      </p:sp>
      <p:sp>
        <p:nvSpPr>
          <p:cNvPr id="249865" name="Text Box 9"/>
          <p:cNvSpPr txBox="1">
            <a:spLocks noChangeArrowheads="1"/>
          </p:cNvSpPr>
          <p:nvPr/>
        </p:nvSpPr>
        <p:spPr bwMode="auto">
          <a:xfrm>
            <a:off x="6461125" y="4532313"/>
            <a:ext cx="13874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directional selection</a:t>
            </a:r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Directional Selection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Phenotypes at one extreme of the range are most successful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Color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Pattern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Form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Metabolic processes</a:t>
            </a:r>
          </a:p>
          <a:p>
            <a:r>
              <a:rPr lang="en-US" dirty="0"/>
              <a:t>The population shifts to favor                  the successful phenotype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9850-6777-4F75-9C75-0BDA5199012A}" type="slidenum">
              <a:rPr lang="en-US"/>
              <a:pPr/>
              <a:t>98</a:t>
            </a:fld>
            <a:endParaRPr lang="en-US"/>
          </a:p>
        </p:txBody>
      </p:sp>
      <p:sp>
        <p:nvSpPr>
          <p:cNvPr id="250890" name="Text Box 10"/>
          <p:cNvSpPr txBox="1">
            <a:spLocks noChangeArrowheads="1"/>
          </p:cNvSpPr>
          <p:nvPr/>
        </p:nvSpPr>
        <p:spPr bwMode="auto">
          <a:xfrm>
            <a:off x="6689725" y="4532313"/>
            <a:ext cx="15398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diversifying selection</a:t>
            </a:r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Diversifying Selection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Multiple, but not all, phenotypes are successful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Patchy environments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Sub-populations migrate to new habitats</a:t>
            </a:r>
          </a:p>
          <a:p>
            <a:r>
              <a:rPr lang="en-US"/>
              <a:t>The population begins to fragment and new species begin to diverge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CF9F-F32E-44C7-9858-0951DD761719}" type="slidenum">
              <a:rPr lang="en-US"/>
              <a:pPr/>
              <a:t>99</a:t>
            </a:fld>
            <a:endParaRPr lang="en-US"/>
          </a:p>
        </p:txBody>
      </p:sp>
      <p:sp>
        <p:nvSpPr>
          <p:cNvPr id="251912" name="Text Box 8"/>
          <p:cNvSpPr txBox="1">
            <a:spLocks noChangeArrowheads="1"/>
          </p:cNvSpPr>
          <p:nvPr/>
        </p:nvSpPr>
        <p:spPr bwMode="auto">
          <a:xfrm>
            <a:off x="6613525" y="4456113"/>
            <a:ext cx="13112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stabilizing selection</a:t>
            </a:r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Stabilizing Selection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intermediate phenotypes are most successful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Homogenous environments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Stable conditions</a:t>
            </a:r>
          </a:p>
          <a:p>
            <a:r>
              <a:rPr lang="en-US"/>
              <a:t>The range of variation within the population is reduced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EBEBEB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DDDDD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BEBE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9681</TotalTime>
  <Words>4229</Words>
  <Application>Microsoft Office PowerPoint</Application>
  <PresentationFormat>On-screen Show (4:3)</PresentationFormat>
  <Paragraphs>735</Paragraphs>
  <Slides>111</Slides>
  <Notes>14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13" baseType="lpstr">
      <vt:lpstr>Default Design</vt:lpstr>
      <vt:lpstr>Chart</vt:lpstr>
      <vt:lpstr>Lecture #2 – Evolution of Populations</vt:lpstr>
      <vt:lpstr>Key Concepts:</vt:lpstr>
      <vt:lpstr>Review definitions</vt:lpstr>
      <vt:lpstr>The Modern Synthesis integrates our knowledge about evolution</vt:lpstr>
      <vt:lpstr>PowerPoint Presentation</vt:lpstr>
      <vt:lpstr>Population = a +/- localized group of individuals of one species</vt:lpstr>
      <vt:lpstr>Critical Thinking</vt:lpstr>
      <vt:lpstr>Critical Thinking</vt:lpstr>
      <vt:lpstr>Recall basic genetic principles:</vt:lpstr>
      <vt:lpstr>Recall basic genetic principles:</vt:lpstr>
      <vt:lpstr>Hardy-Weinberg Theorem</vt:lpstr>
      <vt:lpstr>Hardy-Weinberg Theorem</vt:lpstr>
      <vt:lpstr>Hands On</vt:lpstr>
      <vt:lpstr>Hands On</vt:lpstr>
      <vt:lpstr>Hands On</vt:lpstr>
      <vt:lpstr>Hands On – Results</vt:lpstr>
      <vt:lpstr>Hands On – Results</vt:lpstr>
      <vt:lpstr>Hands On – Results</vt:lpstr>
      <vt:lpstr>Hands On</vt:lpstr>
      <vt:lpstr>Hands On – Results</vt:lpstr>
      <vt:lpstr>Hands On</vt:lpstr>
      <vt:lpstr>Hands On</vt:lpstr>
      <vt:lpstr>Hands On</vt:lpstr>
      <vt:lpstr>Hardy-Weinberg Theorem</vt:lpstr>
      <vt:lpstr>Conditions for H-W Equilibrium:</vt:lpstr>
      <vt:lpstr>The value of H-W???</vt:lpstr>
      <vt:lpstr>Critical Thinking</vt:lpstr>
      <vt:lpstr>Critical Thinking</vt:lpstr>
      <vt:lpstr>Critical Thinking</vt:lpstr>
      <vt:lpstr>Individuals Do Not Evolve</vt:lpstr>
      <vt:lpstr>The environment is the wall; natural selection is the gate</vt:lpstr>
      <vt:lpstr>Micro-evolution: population-scale changes in allele frequencies</vt:lpstr>
      <vt:lpstr>Natural Selection – the essence of Darwin’s theory</vt:lpstr>
      <vt:lpstr>Micro-evolution: population-scale changes in allele frequencies</vt:lpstr>
      <vt:lpstr>Genetic Drift – random changes in allele frequency from generation to generation</vt:lpstr>
      <vt:lpstr>Genetic Drift – random changes in allele frequency from generation to generation</vt:lpstr>
      <vt:lpstr>Bottlenecking = extreme genetic drift</vt:lpstr>
      <vt:lpstr>Critical Thinking</vt:lpstr>
      <vt:lpstr>Critical Thinking</vt:lpstr>
      <vt:lpstr>PowerPoint Presentation</vt:lpstr>
      <vt:lpstr>PowerPoint Presentation</vt:lpstr>
      <vt:lpstr>Australian Flame Robin, California Condor, Mauritian Kestrel …..and many more, all driven nearly to extinction…..</vt:lpstr>
      <vt:lpstr>Founder Effect = extreme genetic drift</vt:lpstr>
      <vt:lpstr>PowerPoint Presentation</vt:lpstr>
      <vt:lpstr>PowerPoint Presentation</vt:lpstr>
      <vt:lpstr>PowerPoint Presentation</vt:lpstr>
      <vt:lpstr>Long distance dispersal events can lead to the founder effect</vt:lpstr>
      <vt:lpstr>Critical Thinking</vt:lpstr>
      <vt:lpstr>Critical Thinking</vt:lpstr>
      <vt:lpstr>Hands On</vt:lpstr>
      <vt:lpstr>Hands On – Results</vt:lpstr>
      <vt:lpstr>Hands On</vt:lpstr>
      <vt:lpstr>Hands On</vt:lpstr>
      <vt:lpstr>Hands On</vt:lpstr>
      <vt:lpstr>Hands On</vt:lpstr>
      <vt:lpstr>Hands On</vt:lpstr>
      <vt:lpstr>Hands On</vt:lpstr>
      <vt:lpstr>Micro-evolution: population-scale changes in allele frequencies</vt:lpstr>
      <vt:lpstr>Gene Flow</vt:lpstr>
      <vt:lpstr>Critical Thinking</vt:lpstr>
      <vt:lpstr>Critical Thinking</vt:lpstr>
      <vt:lpstr>PowerPoint Presentation</vt:lpstr>
      <vt:lpstr>Hands On</vt:lpstr>
      <vt:lpstr>Hands On – Results</vt:lpstr>
      <vt:lpstr>Micro-evolution: population-scale changes in allele frequencies</vt:lpstr>
      <vt:lpstr>Selective Breeding</vt:lpstr>
      <vt:lpstr>Critical Thinking</vt:lpstr>
      <vt:lpstr>Critical Thinking</vt:lpstr>
      <vt:lpstr>Micro-evolution: population-scale changes in allele frequencies</vt:lpstr>
      <vt:lpstr>Mutations</vt:lpstr>
      <vt:lpstr>Evolution = random events x “the gate”</vt:lpstr>
      <vt:lpstr>Review: Micro-evolution: population-scale changes in allele frequencies</vt:lpstr>
      <vt:lpstr>Sources of Genetic Variation</vt:lpstr>
      <vt:lpstr>Meiosis = key source of variation</vt:lpstr>
      <vt:lpstr>PowerPoint Presentation</vt:lpstr>
      <vt:lpstr>Random, Independent Assortment of Homologous Chromosomes</vt:lpstr>
      <vt:lpstr>Probability theory reveals that for random, independent events:</vt:lpstr>
      <vt:lpstr>Random, Independent Assortment of Homologous Chromosomes</vt:lpstr>
      <vt:lpstr>Probability theory reveals that for random, independent events:</vt:lpstr>
      <vt:lpstr>Probability is Multiplicative:</vt:lpstr>
      <vt:lpstr>Recombination increases the potential variation to infinity</vt:lpstr>
      <vt:lpstr>Critical Thinking</vt:lpstr>
      <vt:lpstr>Critical Thinking</vt:lpstr>
      <vt:lpstr>Natural Selection as a Mechanism of Evolutionary Adaptation</vt:lpstr>
      <vt:lpstr>Natural Selection as a Mechanism of Evolutionary Adaptation</vt:lpstr>
      <vt:lpstr>Natural selection has limits</vt:lpstr>
      <vt:lpstr>Critical Thinking</vt:lpstr>
      <vt:lpstr>Critical Thinking</vt:lpstr>
      <vt:lpstr>Hands On</vt:lpstr>
      <vt:lpstr>Hands On – Results</vt:lpstr>
      <vt:lpstr>Hands On</vt:lpstr>
      <vt:lpstr>Hands On – Results</vt:lpstr>
      <vt:lpstr>Hands On</vt:lpstr>
      <vt:lpstr>Hands On – Results</vt:lpstr>
      <vt:lpstr>Patterns of Change by Natural Selection</vt:lpstr>
      <vt:lpstr>Remember, all populations exhibit a range of natural variation</vt:lpstr>
      <vt:lpstr>Directional Selection</vt:lpstr>
      <vt:lpstr>Diversifying Selection</vt:lpstr>
      <vt:lpstr>Stabilizing Selection</vt:lpstr>
      <vt:lpstr>Critical Thinking</vt:lpstr>
      <vt:lpstr>Critical Thinking</vt:lpstr>
      <vt:lpstr>Critical Thinking</vt:lpstr>
      <vt:lpstr>Critical Thinking</vt:lpstr>
      <vt:lpstr>Preservation of Natural Variation</vt:lpstr>
      <vt:lpstr>Diploidy – 2 alleles for every gene</vt:lpstr>
      <vt:lpstr>Balanced Polymorphism</vt:lpstr>
      <vt:lpstr>Balanced Polymorphism – heterozygote advantage</vt:lpstr>
      <vt:lpstr>Balanced Polymorphisms – Frequency Dependent Selection rare clone is less infected</vt:lpstr>
      <vt:lpstr>Balanced Polymorphisms – Phenotypic Variation multiple morphotypes are favored by heterogeneous (patchy) environment</vt:lpstr>
      <vt:lpstr>Neutral Variation</vt:lpstr>
      <vt:lpstr>Key Concepts: QUESTIONS???</vt:lpstr>
    </vt:vector>
  </TitlesOfParts>
  <Company> College of Charleston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EverettJ</dc:creator>
  <cp:lastModifiedBy>Everett, Jean B</cp:lastModifiedBy>
  <cp:revision>646</cp:revision>
  <dcterms:created xsi:type="dcterms:W3CDTF">2003-08-25T00:24:37Z</dcterms:created>
  <dcterms:modified xsi:type="dcterms:W3CDTF">2012-07-11T16:40:38Z</dcterms:modified>
</cp:coreProperties>
</file>