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341" r:id="rId2"/>
    <p:sldId id="256" r:id="rId3"/>
    <p:sldId id="258" r:id="rId4"/>
    <p:sldId id="345" r:id="rId5"/>
    <p:sldId id="343" r:id="rId6"/>
    <p:sldId id="259" r:id="rId7"/>
    <p:sldId id="344" r:id="rId8"/>
    <p:sldId id="348" r:id="rId9"/>
    <p:sldId id="349" r:id="rId10"/>
    <p:sldId id="346" r:id="rId11"/>
    <p:sldId id="260" r:id="rId12"/>
    <p:sldId id="261" r:id="rId13"/>
    <p:sldId id="350" r:id="rId14"/>
    <p:sldId id="351" r:id="rId15"/>
    <p:sldId id="270" r:id="rId16"/>
    <p:sldId id="342" r:id="rId17"/>
    <p:sldId id="339" r:id="rId18"/>
    <p:sldId id="262" r:id="rId19"/>
    <p:sldId id="268" r:id="rId20"/>
    <p:sldId id="267" r:id="rId21"/>
    <p:sldId id="266" r:id="rId22"/>
    <p:sldId id="265" r:id="rId23"/>
    <p:sldId id="264" r:id="rId24"/>
    <p:sldId id="263" r:id="rId25"/>
    <p:sldId id="269" r:id="rId26"/>
    <p:sldId id="271" r:id="rId27"/>
    <p:sldId id="272" r:id="rId28"/>
    <p:sldId id="273" r:id="rId29"/>
    <p:sldId id="274" r:id="rId30"/>
    <p:sldId id="336" r:id="rId31"/>
    <p:sldId id="275" r:id="rId32"/>
    <p:sldId id="276" r:id="rId33"/>
    <p:sldId id="278" r:id="rId34"/>
    <p:sldId id="354" r:id="rId35"/>
    <p:sldId id="353" r:id="rId36"/>
    <p:sldId id="279" r:id="rId37"/>
    <p:sldId id="352" r:id="rId38"/>
    <p:sldId id="277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355" r:id="rId47"/>
    <p:sldId id="356" r:id="rId48"/>
    <p:sldId id="357" r:id="rId49"/>
    <p:sldId id="294" r:id="rId50"/>
    <p:sldId id="287" r:id="rId51"/>
    <p:sldId id="301" r:id="rId52"/>
    <p:sldId id="295" r:id="rId53"/>
    <p:sldId id="289" r:id="rId54"/>
    <p:sldId id="303" r:id="rId55"/>
    <p:sldId id="296" r:id="rId56"/>
    <p:sldId id="290" r:id="rId57"/>
    <p:sldId id="305" r:id="rId58"/>
    <p:sldId id="297" r:id="rId59"/>
    <p:sldId id="288" r:id="rId60"/>
    <p:sldId id="306" r:id="rId61"/>
    <p:sldId id="298" r:id="rId62"/>
    <p:sldId id="291" r:id="rId63"/>
    <p:sldId id="307" r:id="rId64"/>
    <p:sldId id="299" r:id="rId65"/>
    <p:sldId id="292" r:id="rId66"/>
    <p:sldId id="308" r:id="rId67"/>
    <p:sldId id="309" r:id="rId68"/>
    <p:sldId id="310" r:id="rId69"/>
    <p:sldId id="358" r:id="rId70"/>
    <p:sldId id="359" r:id="rId71"/>
    <p:sldId id="360" r:id="rId72"/>
    <p:sldId id="311" r:id="rId73"/>
    <p:sldId id="312" r:id="rId74"/>
    <p:sldId id="313" r:id="rId75"/>
    <p:sldId id="315" r:id="rId76"/>
    <p:sldId id="319" r:id="rId77"/>
    <p:sldId id="318" r:id="rId78"/>
    <p:sldId id="317" r:id="rId79"/>
    <p:sldId id="320" r:id="rId80"/>
    <p:sldId id="322" r:id="rId81"/>
    <p:sldId id="361" r:id="rId82"/>
    <p:sldId id="321" r:id="rId83"/>
    <p:sldId id="323" r:id="rId84"/>
    <p:sldId id="325" r:id="rId85"/>
    <p:sldId id="324" r:id="rId86"/>
    <p:sldId id="327" r:id="rId87"/>
    <p:sldId id="362" r:id="rId88"/>
    <p:sldId id="363" r:id="rId89"/>
    <p:sldId id="364" r:id="rId90"/>
    <p:sldId id="333" r:id="rId91"/>
    <p:sldId id="328" r:id="rId92"/>
    <p:sldId id="329" r:id="rId93"/>
    <p:sldId id="365" r:id="rId94"/>
    <p:sldId id="330" r:id="rId95"/>
    <p:sldId id="331" r:id="rId96"/>
    <p:sldId id="332" r:id="rId97"/>
    <p:sldId id="334" r:id="rId9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CBD2CB-1304-4BA8-9154-CE1D5B020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8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1AF5E-0BB4-44A3-AA84-AB3300E3D369}" type="slidenum">
              <a:rPr lang="en-US"/>
              <a:pPr/>
              <a:t>1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8CD13-30C4-44FA-83AA-979F2524B336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C64F1-337A-46CC-AD62-BD4AE8AE623C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F917D-8FC7-4D94-8A91-D973B693BF79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33DC9-C188-4767-A2C2-0F149780DAD2}" type="slidenum">
              <a:rPr lang="en-US"/>
              <a:pPr/>
              <a:t>80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645D1-F67C-4CFE-8910-29FFA434696E}" type="slidenum">
              <a:rPr lang="en-US"/>
              <a:pPr/>
              <a:t>81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441D2-B9DD-412C-AB36-D9693FEB7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1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B4B5C-F271-4224-B07E-3CD79DB46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5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355D5-2DBE-461F-8716-B0FE2A8A1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D081-8EDE-4608-9296-C1821BE351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0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BE5B1-82A4-4400-95AF-E636E40B7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BB1C9-8237-4C0B-AF52-99474046B9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9DB63-7ACC-4587-910E-2FD044E9E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6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14419-6EC5-460C-9963-2377EE3EB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0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62CA-D479-4F5C-96DE-35B530DD7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2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EEE87-01FC-4ADB-AE82-C00669F44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6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4FC8F-93AE-42C5-9A35-E573DB476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7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0B80C4-2D0D-47DF-9703-80D8809A1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A619-14A2-42E9-8283-C5EEA5DDCFAE}" type="slidenum">
              <a:rPr lang="en-US"/>
              <a:pPr/>
              <a:t>1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92163"/>
          </a:xfrm>
        </p:spPr>
        <p:txBody>
          <a:bodyPr/>
          <a:lstStyle/>
          <a:p>
            <a:r>
              <a:rPr lang="en-US" sz="4000"/>
              <a:t>Lecture #13 – Animal Nervous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AA4C-DDAB-4111-9D0C-91D71643D93D}" type="slidenum">
              <a:rPr lang="en-US"/>
              <a:pPr/>
              <a:t>10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Cephalization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development of a brain</a:t>
            </a:r>
          </a:p>
          <a:p>
            <a:r>
              <a:rPr lang="en-US">
                <a:solidFill>
                  <a:schemeClr val="bg2"/>
                </a:solidFill>
              </a:rPr>
              <a:t>Associated with the development of bilateral symmetry</a:t>
            </a:r>
          </a:p>
          <a:p>
            <a:r>
              <a:rPr lang="en-US"/>
              <a:t>Complex, cephalized nervous systems are usually divided into 2 sections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Central nervous system (CNS) integrates information, exerts most control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Peripheral nervous system (PNS) connects CNS to the rest of the body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469-3F77-420B-93D3-0877150F7873}" type="slidenum">
              <a:rPr lang="en-US"/>
              <a:pPr/>
              <a:t>11</a:t>
            </a:fld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PNS </a:t>
            </a:r>
            <a:r>
              <a:rPr lang="en-US">
                <a:sym typeface="Wingdings" pitchFamily="2" charset="2"/>
              </a:rPr>
              <a:t> CNS  PNS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23E1-CB18-4830-8A8A-B1566B4554C4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4000"/>
              <a:t>Specialized neurons support different sections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/>
              <a:t>Sensory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Transmit information from the sensory structures that detect the both external and internal conditions</a:t>
            </a:r>
          </a:p>
          <a:p>
            <a:r>
              <a:rPr lang="en-US"/>
              <a:t>Interneurons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Analyze and interpret sensory information, formulate response</a:t>
            </a:r>
          </a:p>
          <a:p>
            <a:r>
              <a:rPr lang="en-US"/>
              <a:t>Motor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Transmit information to effector cells – the muscle or endocrine cells that respond to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008E-9A5E-459B-9CC2-5406EAC6A989}" type="slidenum">
              <a:rPr lang="en-US"/>
              <a:pPr/>
              <a:t>13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type of neuron would have the most branched structure???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Sensory 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Interneurons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Motor neurons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4128-1129-4247-AED7-B863A8A8239A}" type="slidenum">
              <a:rPr lang="en-US"/>
              <a:pPr/>
              <a:t>14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type of neuron would have the most branched structure???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Sensory 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Interneurons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Motor neurons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F1B6-4453-49C9-ACA8-D8AD88399329}" type="slidenum">
              <a:rPr lang="en-US"/>
              <a:pPr/>
              <a:t>15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4000"/>
              <a:t>Neuron structure is complex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562600" y="4456113"/>
            <a:ext cx="1828800" cy="122872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100 billion nerve cells in the human brain!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279-2DDA-4709-A1BC-BE93FC87A72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14B9-4AB7-4B99-BF15-5B0028802BF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127-3D30-481D-80FD-3C7A03B8E6C9}" type="slidenum">
              <a:rPr lang="en-US"/>
              <a:pPr/>
              <a:t>18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Basic Neuron Structure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2362200"/>
          </a:xfrm>
        </p:spPr>
        <p:txBody>
          <a:bodyPr/>
          <a:lstStyle/>
          <a:p>
            <a:r>
              <a:rPr lang="en-US"/>
              <a:t>Cell body</a:t>
            </a:r>
          </a:p>
          <a:p>
            <a:r>
              <a:rPr lang="en-US"/>
              <a:t>Dendrites</a:t>
            </a:r>
          </a:p>
          <a:p>
            <a:r>
              <a:rPr lang="en-US"/>
              <a:t>Axons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2362200"/>
          </a:xfrm>
        </p:spPr>
        <p:txBody>
          <a:bodyPr/>
          <a:lstStyle/>
          <a:p>
            <a:r>
              <a:rPr lang="en-US"/>
              <a:t>Axon hillock</a:t>
            </a:r>
          </a:p>
          <a:p>
            <a:r>
              <a:rPr lang="en-US"/>
              <a:t>Myelin sheath</a:t>
            </a:r>
          </a:p>
          <a:p>
            <a:r>
              <a:rPr lang="en-US"/>
              <a:t>Synaptic 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DA6-78C5-4DC4-B095-AA7A99A58562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Cell Body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Contains most cytoplasm and organelles</a:t>
            </a:r>
          </a:p>
          <a:p>
            <a:r>
              <a:rPr lang="en-US"/>
              <a:t>Extensions branch off cell body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652588" y="3395663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6610-3391-4C52-977C-CF4B1C006E33}" type="slidenum">
              <a:rPr lang="en-US"/>
              <a:pPr/>
              <a:t>2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/>
              <a:t>Evolution of organization in nervous systems</a:t>
            </a:r>
          </a:p>
          <a:p>
            <a:r>
              <a:rPr lang="en-US"/>
              <a:t>Neuron structure and function</a:t>
            </a:r>
          </a:p>
          <a:p>
            <a:r>
              <a:rPr lang="en-US"/>
              <a:t>Neuron communication at synapses</a:t>
            </a:r>
          </a:p>
          <a:p>
            <a:r>
              <a:rPr lang="en-US"/>
              <a:t>Organization of the vertebrate nervous systems</a:t>
            </a:r>
          </a:p>
          <a:p>
            <a:r>
              <a:rPr lang="en-US"/>
              <a:t>Brain structure and function</a:t>
            </a:r>
          </a:p>
          <a:p>
            <a:r>
              <a:rPr lang="en-US"/>
              <a:t>The cerebral cortex</a:t>
            </a:r>
          </a:p>
          <a:p>
            <a:r>
              <a:rPr lang="en-US"/>
              <a:t>Nervous system injuries and diseases???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605-E971-4BC9-B9D5-5F9B65BB7510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Dendrites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Highly branched extensions</a:t>
            </a:r>
          </a:p>
          <a:p>
            <a:r>
              <a:rPr lang="en-US"/>
              <a:t>Receive signals from other neurons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1600200" y="2743200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4E11-88B1-458F-9B08-E4894F86A6CC}" type="slidenum">
              <a:rPr lang="en-US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Axons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1524000"/>
          </a:xfrm>
        </p:spPr>
        <p:txBody>
          <a:bodyPr/>
          <a:lstStyle/>
          <a:p>
            <a:r>
              <a:rPr lang="en-US"/>
              <a:t>Usually longer extension, unbranched til end</a:t>
            </a:r>
          </a:p>
          <a:p>
            <a:r>
              <a:rPr lang="en-US"/>
              <a:t>Transmits signals to other cells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209800" y="4938713"/>
            <a:ext cx="6858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5635-4196-4959-8140-778DCFF5BC38}" type="slidenum">
              <a:rPr lang="en-US"/>
              <a:pPr/>
              <a:t>22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Axon Hillock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Enlarged region at base of axon</a:t>
            </a:r>
          </a:p>
          <a:p>
            <a:pPr>
              <a:lnSpc>
                <a:spcPct val="90000"/>
              </a:lnSpc>
            </a:pPr>
            <a:r>
              <a:rPr lang="en-US"/>
              <a:t>Site where axon signals are generated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Signal is sent after summation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095375" y="4829175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0E75-3B58-4510-8C92-B41AD0B5F9A6}" type="slidenum">
              <a:rPr lang="en-US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Myelin Sheath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Insulating sheath around axon</a:t>
            </a:r>
          </a:p>
          <a:p>
            <a:r>
              <a:rPr lang="en-US"/>
              <a:t>Also speeds up signal transmission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981200" y="5743575"/>
            <a:ext cx="1371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A9F1-94DC-498F-A8CD-49B003F0C2EC}" type="slidenum">
              <a:rPr lang="en-US"/>
              <a:pPr/>
              <a:t>24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Synaptic Terminal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End of axon branches</a:t>
            </a:r>
          </a:p>
          <a:p>
            <a:pPr>
              <a:lnSpc>
                <a:spcPct val="90000"/>
              </a:lnSpc>
            </a:pPr>
            <a:r>
              <a:rPr lang="en-US"/>
              <a:t>Each branch ends in a synaptic terminal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Actual site of between-cell signal generation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248025" y="5667375"/>
            <a:ext cx="1143000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409B-32E2-4420-B1A5-2038F214975A}" type="slidenum">
              <a:rPr lang="en-US"/>
              <a:pPr/>
              <a:t>25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Synapse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Site of signal transmission between cells</a:t>
            </a:r>
          </a:p>
          <a:p>
            <a:r>
              <a:rPr lang="en-US"/>
              <a:t>More later…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495800" y="4419600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E2F-D830-4DDE-9FEF-228761F0C187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Cells - Glia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/>
              <a:t>Maintain structural integrity and function of neurons</a:t>
            </a:r>
          </a:p>
          <a:p>
            <a:r>
              <a:rPr lang="en-US"/>
              <a:t>10 – 50 x more glia than neurons in mammals</a:t>
            </a:r>
          </a:p>
          <a:p>
            <a:r>
              <a:rPr lang="en-US"/>
              <a:t>Major categories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Astrocytes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Radial glia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Oligodendrocytes and Schwann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CD4-8BF3-4B60-AECC-2DE6AFDD819E}" type="slidenum">
              <a:rPr lang="en-US"/>
              <a:pPr/>
              <a:t>27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Glia – Astrocytes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334000"/>
          </a:xfrm>
        </p:spPr>
        <p:txBody>
          <a:bodyPr/>
          <a:lstStyle/>
          <a:p>
            <a:r>
              <a:rPr lang="en-US"/>
              <a:t>Structural support for neurons</a:t>
            </a:r>
          </a:p>
          <a:p>
            <a:r>
              <a:rPr lang="en-US"/>
              <a:t>Regulate extracellular ion and neurotransmitter concentrations</a:t>
            </a:r>
          </a:p>
          <a:p>
            <a:r>
              <a:rPr lang="en-US"/>
              <a:t>Facilitate synaptic transfers</a:t>
            </a:r>
          </a:p>
          <a:p>
            <a:r>
              <a:rPr lang="en-US"/>
              <a:t>Induce the formation of the blood-brain barrier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Tight junctions in capillaries allow more control over the extracellular chemical environment in the brain and spinal 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A5AD-9812-4C92-9D06-AAAA5CDB1DB2}" type="slidenum">
              <a:rPr lang="en-US"/>
              <a:pPr/>
              <a:t>28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Glia – Radial Glia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6781800" cy="5257800"/>
          </a:xfrm>
        </p:spPr>
        <p:txBody>
          <a:bodyPr/>
          <a:lstStyle/>
          <a:p>
            <a:r>
              <a:rPr lang="en-US"/>
              <a:t>Function mostly during embryonic development</a:t>
            </a:r>
          </a:p>
          <a:p>
            <a:r>
              <a:rPr lang="en-US"/>
              <a:t>Form tracks to guide new neurons out from the neural tube (neural tube develops into the CNS)</a:t>
            </a:r>
          </a:p>
          <a:p>
            <a:r>
              <a:rPr lang="en-US"/>
              <a:t>Can also function as stem cells to replace glia and neurons (so can astrocytes)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This function is limited in nature; major line of research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E753-1D57-4499-9F34-2603B0CB2322}" type="slidenum">
              <a:rPr lang="en-US"/>
              <a:pPr/>
              <a:t>29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Glia – Oligodendrocytes (CNS) and Schwann Cells (PNS)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 the myelin sheath around axons</a:t>
            </a:r>
          </a:p>
          <a:p>
            <a:pPr>
              <a:lnSpc>
                <a:spcPct val="90000"/>
              </a:lnSpc>
            </a:pPr>
            <a:r>
              <a:rPr lang="en-US"/>
              <a:t>Cells are rectangular and tile-shaped, wrapped spirally around the axons</a:t>
            </a:r>
          </a:p>
          <a:p>
            <a:pPr>
              <a:lnSpc>
                <a:spcPct val="90000"/>
              </a:lnSpc>
            </a:pPr>
            <a:r>
              <a:rPr lang="en-US"/>
              <a:t>High lipid content insulates the axon – prevents electrical signals from escaping</a:t>
            </a:r>
          </a:p>
          <a:p>
            <a:pPr>
              <a:lnSpc>
                <a:spcPct val="90000"/>
              </a:lnSpc>
            </a:pPr>
            <a:r>
              <a:rPr lang="en-US"/>
              <a:t>Gaps between the cells (Nodes of Ranvier) speed up signal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4C19-6E91-4935-B454-7D02CD675D1A}" type="slidenum">
              <a:rPr lang="en-US"/>
              <a:pPr/>
              <a:t>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200"/>
              <a:t>All animals except sponges have some kind of nervous system 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r>
              <a:rPr lang="en-US" sz="2400"/>
              <a:t>Increasing complexity accompanied increasingly complex motion and activities</a:t>
            </a:r>
          </a:p>
          <a:p>
            <a:r>
              <a:rPr lang="en-US" sz="2400"/>
              <a:t>Nets of neurons </a:t>
            </a:r>
            <a:r>
              <a:rPr lang="en-US" sz="2400">
                <a:sym typeface="Wingdings" pitchFamily="2" charset="2"/>
              </a:rPr>
              <a:t> bundles of neurons  cephalization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673-FB20-4105-AC1E-B92C3B36872C}" type="slidenum">
              <a:rPr lang="en-US"/>
              <a:pPr/>
              <a:t>30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nerve signal is electrical!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understand signaling process, must understand the difference between resting potential and action potential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CAE6-DB32-4268-86B7-6188CE9BEC97}" type="slidenum">
              <a:rPr lang="en-US"/>
              <a:pPr/>
              <a:t>31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/>
              <a:t>Resting Potential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All cells have a resting potential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Electrical potential energy – the separation of opposite charges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Due to the unequal distribution of anions and cations on opposite sides of the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Maintained by selectively permeable membranes </a:t>
            </a:r>
            <a:r>
              <a:rPr lang="en-US" b="1"/>
              <a:t>and</a:t>
            </a:r>
            <a:r>
              <a:rPr lang="en-US"/>
              <a:t> by active membrane pumps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Charge difference = one component of the electrochemical gradient that drives the diffusion of all ions across cell membranes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0B39-2B8D-433A-A715-E5EBE5E06FE9}" type="slidenum">
              <a:rPr lang="en-US"/>
              <a:pPr/>
              <a:t>32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096962"/>
          </a:xfrm>
        </p:spPr>
        <p:txBody>
          <a:bodyPr/>
          <a:lstStyle/>
          <a:p>
            <a:r>
              <a:rPr lang="en-US" sz="4000"/>
              <a:t>Neuron Function – Resting Potential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/>
              <a:t>Neuron resting potential is ~ -70mV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At resting potential the neuron is NOT actively transmitting signals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Maintained largely because cell membranes are more permeable to K</a:t>
            </a:r>
            <a:r>
              <a:rPr lang="en-US" baseline="30000"/>
              <a:t>+</a:t>
            </a:r>
            <a:r>
              <a:rPr lang="en-US"/>
              <a:t> than to Na</a:t>
            </a:r>
            <a:r>
              <a:rPr lang="en-US" baseline="30000"/>
              <a:t>+</a:t>
            </a:r>
            <a:r>
              <a:rPr lang="en-US"/>
              <a:t>; more K</a:t>
            </a:r>
            <a:r>
              <a:rPr lang="en-US" baseline="30000"/>
              <a:t>+</a:t>
            </a:r>
            <a:r>
              <a:rPr lang="en-US"/>
              <a:t> leaves the cell than Na</a:t>
            </a:r>
            <a:r>
              <a:rPr lang="en-US" baseline="30000"/>
              <a:t>+</a:t>
            </a:r>
            <a:r>
              <a:rPr lang="en-US"/>
              <a:t> enters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 ATP powered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/Na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pump continually restores the concentration gradients; this also helps to maintain the charge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12D5-EE09-4339-AC8F-56FA2412D69F}" type="slidenum">
              <a:rPr lang="en-US"/>
              <a:pPr/>
              <a:t>33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4000"/>
              <a:t>Resting Potential Ion Concentrations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5720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Cell membranes are more permeable to K</a:t>
            </a:r>
            <a:r>
              <a:rPr lang="en-US" baseline="30000"/>
              <a:t>+</a:t>
            </a:r>
            <a:r>
              <a:rPr lang="en-US"/>
              <a:t> than to Na</a:t>
            </a:r>
            <a:r>
              <a:rPr lang="en-US" baseline="30000"/>
              <a:t>+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There is more K</a:t>
            </a:r>
            <a:r>
              <a:rPr lang="en-US" baseline="30000"/>
              <a:t>+</a:t>
            </a:r>
            <a:r>
              <a:rPr lang="en-US"/>
              <a:t> inside the cell than outside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There is more Na</a:t>
            </a:r>
            <a:r>
              <a:rPr lang="en-US" baseline="30000"/>
              <a:t>+</a:t>
            </a:r>
            <a:r>
              <a:rPr lang="en-US"/>
              <a:t> outside the cell than inside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Both ions follow their [diffusion] gradients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1887-2C7E-4D10-AD5B-CAD5A45D72D7}" type="slidenum">
              <a:rPr lang="en-US"/>
              <a:pPr/>
              <a:t>34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/>
              <a:t>If both ions follow their diffusion gradients, what is the predictable consequence???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B643-4653-49D6-B686-91A3E9EF220D}" type="slidenum">
              <a:rPr lang="en-US"/>
              <a:pPr/>
              <a:t>35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/>
              <a:t>If both ions follow their diffusion gradients, what is the predictable consequence???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AF5A-21E3-49AE-BB43-2F84E2141435}" type="slidenum">
              <a:rPr lang="en-US"/>
              <a:pPr/>
              <a:t>36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4000"/>
              <a:t>Resting Potential Ion Concentrations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572000" cy="5486400"/>
          </a:xfrm>
        </p:spPr>
        <p:txBody>
          <a:bodyPr/>
          <a:lstStyle/>
          <a:p>
            <a:r>
              <a:rPr lang="en-US"/>
              <a:t>A dynamic equilibrium is predictable, but is prevented by an ATP powered K</a:t>
            </a:r>
            <a:r>
              <a:rPr lang="en-US" baseline="30000"/>
              <a:t>+</a:t>
            </a:r>
            <a:r>
              <a:rPr lang="en-US"/>
              <a:t>/Na</a:t>
            </a:r>
            <a:r>
              <a:rPr lang="en-US" baseline="30000"/>
              <a:t>+</a:t>
            </a:r>
            <a:r>
              <a:rPr lang="en-US"/>
              <a:t> pump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D8E5-2D92-43B7-8C82-051214B4DE80}" type="slidenum">
              <a:rPr lang="en-US"/>
              <a:pPr/>
              <a:t>37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096962"/>
          </a:xfrm>
        </p:spPr>
        <p:txBody>
          <a:bodyPr/>
          <a:lstStyle/>
          <a:p>
            <a:r>
              <a:rPr lang="en-US" sz="4000"/>
              <a:t>Neuron Function – Resting Potential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/>
              <a:t>Neuron resting potential is ~ -70mV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At resting potential the neuron is NOT actively transmitting signals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Maintained largely because cell membranes are more permeable to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than to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; more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leaves the cell than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enters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 ATP powered K</a:t>
            </a:r>
            <a:r>
              <a:rPr lang="en-US" baseline="30000"/>
              <a:t>+</a:t>
            </a:r>
            <a:r>
              <a:rPr lang="en-US"/>
              <a:t>/Na</a:t>
            </a:r>
            <a:r>
              <a:rPr lang="en-US" baseline="30000"/>
              <a:t>+</a:t>
            </a:r>
            <a:r>
              <a:rPr lang="en-US"/>
              <a:t> pump continually restores the concentration gradients; this also helps to maintain the charge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12BD-17B8-484E-B8B1-F078CD4BE8AB}" type="slidenum">
              <a:rPr lang="en-US"/>
              <a:pPr/>
              <a:t>38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4914900" cy="1295400"/>
          </a:xfrm>
        </p:spPr>
        <p:txBody>
          <a:bodyPr/>
          <a:lstStyle/>
          <a:p>
            <a:r>
              <a:rPr lang="en-US" sz="4000"/>
              <a:t>Resting Potential Ion Concentrations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5105400" cy="4953000"/>
          </a:xfrm>
        </p:spPr>
        <p:txBody>
          <a:bodyPr/>
          <a:lstStyle/>
          <a:p>
            <a:r>
              <a:rPr lang="en-US"/>
              <a:t>ATP powered pump continually transfers 3 Na</a:t>
            </a:r>
            <a:r>
              <a:rPr lang="en-US" baseline="30000"/>
              <a:t>+</a:t>
            </a:r>
            <a:r>
              <a:rPr lang="en-US"/>
              <a:t>  ions out of the cytoplasm for every 2 K</a:t>
            </a:r>
            <a:r>
              <a:rPr lang="en-US" baseline="30000"/>
              <a:t>+</a:t>
            </a:r>
            <a:r>
              <a:rPr lang="en-US"/>
              <a:t> ions it moves back in to the cytoplasm</a:t>
            </a:r>
          </a:p>
          <a:p>
            <a:r>
              <a:rPr lang="en-US"/>
              <a:t>This means that there is a net transfer of + charge OUT of the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CE87-B520-45B1-9B99-772A1C03B662}" type="slidenum">
              <a:rPr lang="en-US"/>
              <a:pPr/>
              <a:t>39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28600"/>
            <a:ext cx="8343900" cy="914400"/>
          </a:xfrm>
        </p:spPr>
        <p:txBody>
          <a:bodyPr/>
          <a:lstStyle/>
          <a:p>
            <a:r>
              <a:rPr lang="en-US" sz="3600"/>
              <a:t>Resting Potential Ion Concentrations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648200" cy="5105400"/>
          </a:xfrm>
        </p:spPr>
        <p:txBody>
          <a:bodyPr/>
          <a:lstStyle/>
          <a:p>
            <a:r>
              <a:rPr lang="en-US"/>
              <a:t>Thus, the membrane potential is maintained</a:t>
            </a:r>
          </a:p>
          <a:p>
            <a:r>
              <a:rPr lang="en-US"/>
              <a:t>Cl</a:t>
            </a:r>
            <a:r>
              <a:rPr lang="en-US" baseline="30000"/>
              <a:t>-</a:t>
            </a:r>
            <a:r>
              <a:rPr lang="en-US"/>
              <a:t> and large anions also contribute to the net negative charge inside the cell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058025" y="2257425"/>
            <a:ext cx="3810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324600" y="2257425"/>
            <a:ext cx="3810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429000" y="41910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3429000" y="41910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8801-7A17-48DB-88F6-C35D463F31FA}" type="slidenum">
              <a:rPr lang="en-US"/>
              <a:pPr/>
              <a:t>4</a:t>
            </a:fld>
            <a:endParaRPr 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27000" y="671513"/>
            <a:ext cx="2530475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First split was tissues; next was body symmetry; echinoderms “went back” to radial symmetry</a:t>
            </a:r>
            <a:r>
              <a:rPr lang="en-US" sz="3600"/>
              <a:t> </a:t>
            </a: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7939088" y="109538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EBA7-022D-445D-83F6-2BDF7158258D}" type="slidenum">
              <a:rPr lang="en-US"/>
              <a:pPr/>
              <a:t>40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096962"/>
          </a:xfrm>
        </p:spPr>
        <p:txBody>
          <a:bodyPr/>
          <a:lstStyle/>
          <a:p>
            <a:r>
              <a:rPr lang="en-US" sz="4000"/>
              <a:t>Neuron Function – Resting Potential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/>
              <a:t>Neuron resting potential is ~ -70mV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At resting potential the neuron is NOT actively transmitting signals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Maintained largely because cell membranes are more permeable to K</a:t>
            </a:r>
            <a:r>
              <a:rPr lang="en-US" baseline="30000"/>
              <a:t>+</a:t>
            </a:r>
            <a:r>
              <a:rPr lang="en-US"/>
              <a:t> than to Na</a:t>
            </a:r>
            <a:r>
              <a:rPr lang="en-US" baseline="30000"/>
              <a:t>+</a:t>
            </a:r>
            <a:r>
              <a:rPr lang="en-US"/>
              <a:t>; more K</a:t>
            </a:r>
            <a:r>
              <a:rPr lang="en-US" baseline="30000"/>
              <a:t>+</a:t>
            </a:r>
            <a:r>
              <a:rPr lang="en-US"/>
              <a:t> leaves the cell than Na</a:t>
            </a:r>
            <a:r>
              <a:rPr lang="en-US" baseline="30000"/>
              <a:t>+</a:t>
            </a:r>
            <a:r>
              <a:rPr lang="en-US"/>
              <a:t> enters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 ATP powered K</a:t>
            </a:r>
            <a:r>
              <a:rPr lang="en-US" baseline="30000"/>
              <a:t>+</a:t>
            </a:r>
            <a:r>
              <a:rPr lang="en-US"/>
              <a:t>/Na</a:t>
            </a:r>
            <a:r>
              <a:rPr lang="en-US" baseline="30000"/>
              <a:t>+</a:t>
            </a:r>
            <a:r>
              <a:rPr lang="en-US"/>
              <a:t> pump continually restores the concentration gradients; this also helps to maintain the charge gradient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Cl</a:t>
            </a:r>
            <a:r>
              <a:rPr lang="en-US" baseline="30000"/>
              <a:t>-</a:t>
            </a:r>
            <a:r>
              <a:rPr lang="en-US"/>
              <a:t>, other anions, and Ca</a:t>
            </a:r>
            <a:r>
              <a:rPr lang="en-US" baseline="30000"/>
              <a:t>++</a:t>
            </a:r>
            <a:r>
              <a:rPr lang="en-US"/>
              <a:t> also affect resting potential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029075" y="136525"/>
            <a:ext cx="1095375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FD7D-B505-4185-8EC0-14ED3085DAF7}" type="slidenum">
              <a:rPr lang="en-US"/>
              <a:pPr/>
              <a:t>41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/>
              <a:t>Gated Ion Channels</a:t>
            </a:r>
            <a:br>
              <a:rPr lang="en-US"/>
            </a:br>
            <a:r>
              <a:rPr lang="en-US" sz="3600" i="1">
                <a:solidFill>
                  <a:schemeClr val="tx1"/>
                </a:solidFill>
              </a:rPr>
              <a:t>Why Neurons are Different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r>
              <a:rPr lang="en-US"/>
              <a:t>All cells have a membrane potential</a:t>
            </a:r>
          </a:p>
          <a:p>
            <a:r>
              <a:rPr lang="en-US"/>
              <a:t>Neurons can change their membrane potential in response to a stimulus</a:t>
            </a:r>
          </a:p>
          <a:p>
            <a:r>
              <a:rPr lang="en-US"/>
              <a:t>The ability of neurons to open and close ion gates allows them to send electrical signals along the extensions (dendrites and axons)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Gates open and close in response to stimuli</a:t>
            </a:r>
            <a:endParaRPr lang="en-US" sz="4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309688" y="5943600"/>
            <a:ext cx="6526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Only neurons can do this!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F548D-00A9-4F0D-B126-1F0C0D44B56F}" type="slidenum">
              <a:rPr lang="en-US"/>
              <a:pPr/>
              <a:t>42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/>
              <a:t>Gated Ion Channels</a:t>
            </a:r>
            <a:br>
              <a:rPr lang="en-US"/>
            </a:br>
            <a:r>
              <a:rPr lang="en-US" sz="3600" i="1">
                <a:solidFill>
                  <a:schemeClr val="tx1"/>
                </a:solidFill>
              </a:rPr>
              <a:t>Why Neurons are Different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Gated ion channels manage membrane potential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Stretch gates – respond when membrane is stretched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Ligand gates – respond when a molecule binds (eg: a neurotransmitter)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Voltage gates – respond when membrane potential changes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04CD-1D0F-446A-BE4F-BFD39A70F6BD}" type="slidenum">
              <a:rPr lang="en-US"/>
              <a:pPr/>
              <a:t>43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/>
              <a:t>Gated Ion Channels</a:t>
            </a:r>
            <a:br>
              <a:rPr lang="en-US"/>
            </a:br>
            <a:r>
              <a:rPr lang="en-US" sz="3600" i="1">
                <a:solidFill>
                  <a:schemeClr val="tx1"/>
                </a:solidFill>
              </a:rPr>
              <a:t>Why Neurons are Different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Hyperpolarization = inside of neuron becomes more negative</a:t>
            </a:r>
          </a:p>
          <a:p>
            <a:r>
              <a:rPr lang="en-US"/>
              <a:t>Depolarization = inside of neuron becomes more positive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Either can occur, depending on stimulus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Either can be graded – more stimulus = more change in membrane potential</a:t>
            </a:r>
          </a:p>
          <a:p>
            <a:r>
              <a:rPr lang="en-US"/>
              <a:t>Depolarization eventually triggers an action potential = NOT graded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4E7A-A9FF-46F7-BB7B-FB30653BCE85}" type="slidenum">
              <a:rPr lang="en-US"/>
              <a:pPr/>
              <a:t>44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9050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Depolarization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/>
              <a:t>eventually triggers an action potential – action potentials are NOT graded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425D-C15F-49D2-AA7A-E9F3FED78E0E}" type="slidenum">
              <a:rPr lang="en-US"/>
              <a:pPr/>
              <a:t>45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Action Potentials ARE the Nerve Signal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Triggered whenever depolarization reaches a set threshold potential</a:t>
            </a:r>
          </a:p>
          <a:p>
            <a:pPr>
              <a:lnSpc>
                <a:spcPct val="90000"/>
              </a:lnSpc>
            </a:pPr>
            <a:r>
              <a:rPr lang="en-US"/>
              <a:t>Action potentials are all-or-none responses of a fixed magnitude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Once triggered, they can’t be stopped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There is no gradation once an action potential is triggered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Action potentials are brief depolarizations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1 – 2 milliseconds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Voltage gated ion channels control signal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DD10-837D-487B-A4AA-FB0D3C8430C5}" type="slidenum">
              <a:rPr lang="en-US"/>
              <a:pPr/>
              <a:t>46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action potential is of a fixed magnitude, how do we sense different levels of a stimulus???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786-73D2-43BA-8C37-15E0A88BE016}" type="slidenum">
              <a:rPr lang="en-US"/>
              <a:pPr/>
              <a:t>47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action potential is of a fixed magnitude, how do we sense different levels of a stimulus???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6B6C-E8F2-40CF-B1F9-D725F7D07C67}" type="slidenum">
              <a:rPr lang="en-US"/>
              <a:pPr/>
              <a:t>48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Action Potentials ARE the Nerve Signal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Triggered whenever depolarization reaches a set threshold potential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Action potentials are all-or-none responses of a fixed magnitude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Once triggered, they can’t be stopped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There is no gradation once an action potential is triggered</a:t>
            </a:r>
          </a:p>
          <a:p>
            <a:pPr>
              <a:lnSpc>
                <a:spcPct val="90000"/>
              </a:lnSpc>
            </a:pPr>
            <a:r>
              <a:rPr lang="en-US"/>
              <a:t>Action potentials are brief depolarizations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1 – 2 milliseconds</a:t>
            </a:r>
          </a:p>
          <a:p>
            <a:pPr>
              <a:lnSpc>
                <a:spcPct val="90000"/>
              </a:lnSpc>
            </a:pPr>
            <a:r>
              <a:rPr lang="en-US"/>
              <a:t>Voltage gated ion channels control signal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9436E-6BF2-4F99-B298-CFE11B519DDD}" type="slidenum">
              <a:rPr lang="en-US"/>
              <a:pPr/>
              <a:t>49</a:t>
            </a:fld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34000" y="6348413"/>
            <a:ext cx="28860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Fig. 48.13; p. 1019, 7</a:t>
            </a:r>
            <a:r>
              <a:rPr lang="en-US" baseline="30000">
                <a:solidFill>
                  <a:srgbClr val="FF0000"/>
                </a:solidFill>
              </a:rPr>
              <a:t>th</a:t>
            </a:r>
            <a:r>
              <a:rPr lang="en-US">
                <a:solidFill>
                  <a:srgbClr val="FF0000"/>
                </a:solidFill>
              </a:rPr>
              <a:t> 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B5D-6988-493E-8630-469D55FAF650}" type="slidenum">
              <a:rPr lang="en-US"/>
              <a:pPr/>
              <a:t>5</a:t>
            </a:fld>
            <a:endParaRPr lang="en-US"/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2390775" y="1738313"/>
            <a:ext cx="1905000" cy="1905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039813" y="493713"/>
            <a:ext cx="7065962" cy="528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Derived radial symmetry and nerve network</a:t>
            </a:r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 flipH="1">
            <a:off x="3810000" y="1019175"/>
            <a:ext cx="457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D32-85A3-419F-B78A-A72B642900BE}" type="slidenum">
              <a:rPr lang="en-US"/>
              <a:pPr/>
              <a:t>50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Resting Potential – 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r>
              <a:rPr lang="en-US"/>
              <a:t> activation gates closed; Na</a:t>
            </a:r>
            <a:r>
              <a:rPr lang="en-US" baseline="30000"/>
              <a:t>+</a:t>
            </a:r>
            <a:r>
              <a:rPr lang="en-US"/>
              <a:t> inactivation gate open on most channels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Depolarization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begin to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begins to enter cell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Rising Phase – threshold is crossed,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floods into the cell, raising the membrane potential to ~ +35mV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AFD7-2678-479A-9CC6-4E6A6EF68311}" type="slidenum">
              <a:rPr lang="en-US"/>
              <a:pPr/>
              <a:t>51</a:t>
            </a:fld>
            <a:endParaRPr lang="en-US"/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 flipV="1">
            <a:off x="2590800" y="3962400"/>
            <a:ext cx="15240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61B6-DD70-4BE3-86CE-02551B7FD519}" type="slidenum">
              <a:rPr lang="en-US"/>
              <a:pPr/>
              <a:t>52</a:t>
            </a:fld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" y="228600"/>
            <a:ext cx="8915400" cy="2286000"/>
          </a:xfrm>
        </p:spPr>
        <p:txBody>
          <a:bodyPr/>
          <a:lstStyle/>
          <a:p>
            <a:pPr marL="762000" indent="-762000">
              <a:buFontTx/>
              <a:buAutoNum type="arabicPeriod"/>
            </a:pPr>
            <a:r>
              <a:rPr lang="en-US" sz="3600"/>
              <a:t>Resting Potential – Na</a:t>
            </a:r>
            <a:r>
              <a:rPr lang="en-US" sz="3600" baseline="30000"/>
              <a:t>+</a:t>
            </a:r>
            <a:r>
              <a:rPr lang="en-US" sz="3600"/>
              <a:t> and K</a:t>
            </a:r>
            <a:r>
              <a:rPr lang="en-US" sz="3600" baseline="30000"/>
              <a:t>+</a:t>
            </a:r>
            <a:r>
              <a:rPr lang="en-US" sz="3600"/>
              <a:t> activation gates closed; Na</a:t>
            </a:r>
            <a:r>
              <a:rPr lang="en-US" sz="3600" baseline="30000"/>
              <a:t>+</a:t>
            </a:r>
            <a:r>
              <a:rPr lang="en-US" sz="3600"/>
              <a:t> inactivation gate open on most channels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9D99-57BD-4329-AE75-1A70A2E6F779}" type="slidenum">
              <a:rPr lang="en-US"/>
              <a:pPr/>
              <a:t>53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Resting Potential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and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closed;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 open on most channels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Depolarization – Na</a:t>
            </a:r>
            <a:r>
              <a:rPr lang="en-US" baseline="30000"/>
              <a:t>+</a:t>
            </a:r>
            <a:r>
              <a:rPr lang="en-US"/>
              <a:t> activation gates begin to open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– Na</a:t>
            </a:r>
            <a:r>
              <a:rPr lang="en-US" baseline="30000"/>
              <a:t>+</a:t>
            </a:r>
            <a:r>
              <a:rPr lang="en-US"/>
              <a:t> begins to enter cell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Rising Phase – threshold is crossed,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floods into the cell, raising the membrane potential to ~ +35mV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2E72-3FDA-436A-BF18-6C0573A29572}" type="slidenum">
              <a:rPr lang="en-US"/>
              <a:pPr/>
              <a:t>54</a:t>
            </a:fld>
            <a:endParaRPr lang="en-US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 flipV="1">
            <a:off x="3124200" y="3733800"/>
            <a:ext cx="1600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EDA6-E0F1-4831-8D59-3486DBE97A1F}" type="slidenum">
              <a:rPr lang="en-US"/>
              <a:pPr/>
              <a:t>55</a:t>
            </a:fld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2286000"/>
          </a:xfrm>
        </p:spPr>
        <p:txBody>
          <a:bodyPr/>
          <a:lstStyle/>
          <a:p>
            <a:r>
              <a:rPr lang="en-US" sz="3600"/>
              <a:t>2.  Depolarization – </a:t>
            </a:r>
            <a:r>
              <a:rPr lang="en-US" sz="3600">
                <a:solidFill>
                  <a:schemeClr val="tx1"/>
                </a:solidFill>
              </a:rPr>
              <a:t>Na</a:t>
            </a:r>
            <a:r>
              <a:rPr lang="en-US" sz="3600" baseline="30000">
                <a:solidFill>
                  <a:schemeClr val="tx1"/>
                </a:solidFill>
              </a:rPr>
              <a:t>+</a:t>
            </a:r>
            <a:r>
              <a:rPr lang="en-US" sz="3600">
                <a:solidFill>
                  <a:schemeClr val="tx1"/>
                </a:solidFill>
              </a:rPr>
              <a:t> activation gates begin to open</a:t>
            </a: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en-US" sz="3600"/>
              <a:t>– Na</a:t>
            </a:r>
            <a:r>
              <a:rPr lang="en-US" sz="3600" baseline="30000"/>
              <a:t>+</a:t>
            </a:r>
            <a:r>
              <a:rPr lang="en-US" sz="3600"/>
              <a:t> begins to enter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DA5F-5246-42DA-B4BF-8CD56A3CDA69}" type="slidenum">
              <a:rPr lang="en-US"/>
              <a:pPr/>
              <a:t>56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Resting Potential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and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closed;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 open on most channels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Depolarization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begin to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begins to enter cell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Rising Phase – threshold is crossed, Na</a:t>
            </a:r>
            <a:r>
              <a:rPr lang="en-US" baseline="30000"/>
              <a:t>+</a:t>
            </a:r>
            <a:r>
              <a:rPr lang="en-US"/>
              <a:t> floods into the cell, raising the membrane potential to ~ +35mV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95DC-4A7B-4F3F-AC7F-CC8FEDDDA8C4}" type="slidenum">
              <a:rPr lang="en-US"/>
              <a:pPr/>
              <a:t>57</a:t>
            </a:fld>
            <a:endParaRPr lang="en-US"/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3810000" y="1447800"/>
            <a:ext cx="9906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A8A9-F6DE-4F5C-8581-01AE89AE7E1B}" type="slidenum">
              <a:rPr lang="en-US"/>
              <a:pPr/>
              <a:t>58</a:t>
            </a:fld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" y="274638"/>
            <a:ext cx="8763000" cy="2239962"/>
          </a:xfrm>
        </p:spPr>
        <p:txBody>
          <a:bodyPr/>
          <a:lstStyle/>
          <a:p>
            <a:pPr marL="838200" indent="-838200"/>
            <a:r>
              <a:rPr lang="en-US" sz="3600"/>
              <a:t>3.  Rising Phase – threshold is crossed, Na</a:t>
            </a:r>
            <a:r>
              <a:rPr lang="en-US" sz="3600" baseline="30000"/>
              <a:t>+</a:t>
            </a:r>
            <a:r>
              <a:rPr lang="en-US" sz="3600"/>
              <a:t> floods into the cell, raising the membrane potential to ~ +35mV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4C6F-4D42-40C0-8518-CB06E22760F2}" type="slidenum">
              <a:rPr lang="en-US"/>
              <a:pPr/>
              <a:t>59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/>
              <a:t>Falling Phase – Na</a:t>
            </a:r>
            <a:r>
              <a:rPr lang="en-US" baseline="30000"/>
              <a:t>+</a:t>
            </a:r>
            <a:r>
              <a:rPr lang="en-US"/>
              <a:t> inactivation gates close, K</a:t>
            </a:r>
            <a:r>
              <a:rPr lang="en-US" baseline="30000"/>
              <a:t>+</a:t>
            </a:r>
            <a:r>
              <a:rPr lang="en-US"/>
              <a:t> activation gates open – Na</a:t>
            </a:r>
            <a:r>
              <a:rPr lang="en-US" baseline="30000"/>
              <a:t>+</a:t>
            </a:r>
            <a:r>
              <a:rPr lang="en-US"/>
              <a:t> influx stops, K</a:t>
            </a:r>
            <a:r>
              <a:rPr lang="en-US" baseline="30000"/>
              <a:t>+</a:t>
            </a:r>
            <a:r>
              <a:rPr lang="en-US"/>
              <a:t> efflux is rapid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Undershoot –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close, but not until membrane potential has gone a little bit below resting potential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Refractory Period – the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remain closed during stages 4 and 5, limiting the maximum frequency of action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097D-9994-4E33-99E7-F734C2A324C8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Cephalization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/>
              <a:t>The development of a brain</a:t>
            </a:r>
          </a:p>
          <a:p>
            <a:r>
              <a:rPr lang="en-US"/>
              <a:t>Associated with the development of bilateral symmetry</a:t>
            </a:r>
          </a:p>
          <a:p>
            <a:r>
              <a:rPr lang="en-US">
                <a:solidFill>
                  <a:schemeClr val="bg2"/>
                </a:solidFill>
              </a:rPr>
              <a:t>Complex, cephalized nervous systems are usually divided into 2 sections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Central nervous system (CNS) integrates information, exerts most control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Peripheral nervous system (PNS) connects CNS to the rest of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048B-FBE0-496F-AD09-8246B7A6DA7F}" type="slidenum">
              <a:rPr lang="en-US"/>
              <a:pPr/>
              <a:t>60</a:t>
            </a:fld>
            <a:endParaRPr lang="en-US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677025" y="2159000"/>
            <a:ext cx="2378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Membrane repolarizes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H="1">
            <a:off x="5410200" y="2590800"/>
            <a:ext cx="1828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003-E567-49C2-A968-2D19EA9FCF37}" type="slidenum">
              <a:rPr lang="en-US"/>
              <a:pPr/>
              <a:t>61</a:t>
            </a:fld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2239962"/>
          </a:xfrm>
        </p:spPr>
        <p:txBody>
          <a:bodyPr/>
          <a:lstStyle/>
          <a:p>
            <a:r>
              <a:rPr lang="en-US" sz="3600"/>
              <a:t>4.  Falling Phase – Na</a:t>
            </a:r>
            <a:r>
              <a:rPr lang="en-US" sz="3600" baseline="30000"/>
              <a:t>+</a:t>
            </a:r>
            <a:r>
              <a:rPr lang="en-US" sz="3600"/>
              <a:t> inactivation gates close, K</a:t>
            </a:r>
            <a:r>
              <a:rPr lang="en-US" sz="3600" baseline="30000"/>
              <a:t>+</a:t>
            </a:r>
            <a:r>
              <a:rPr lang="en-US" sz="3600"/>
              <a:t> activation gates open – Na</a:t>
            </a:r>
            <a:r>
              <a:rPr lang="en-US" sz="3600" baseline="30000"/>
              <a:t>+</a:t>
            </a:r>
            <a:r>
              <a:rPr lang="en-US" sz="3600"/>
              <a:t> influx stops, K</a:t>
            </a:r>
            <a:r>
              <a:rPr lang="en-US" sz="3600" baseline="30000"/>
              <a:t>+</a:t>
            </a:r>
            <a:r>
              <a:rPr lang="en-US" sz="3600"/>
              <a:t> efflux is rapid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DDAB-C630-4F3C-8391-E2C7A27E2D55}" type="slidenum">
              <a:rPr lang="en-US"/>
              <a:pPr/>
              <a:t>62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Falling Phase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close,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influx stops,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efflux is rapid</a:t>
            </a:r>
          </a:p>
          <a:p>
            <a:pPr marL="609600" indent="-609600">
              <a:buFontTx/>
              <a:buAutoNum type="arabicPeriod" startAt="4"/>
            </a:pPr>
            <a:r>
              <a:rPr lang="en-US"/>
              <a:t>Undershoot – K</a:t>
            </a:r>
            <a:r>
              <a:rPr lang="en-US" baseline="30000"/>
              <a:t>+</a:t>
            </a:r>
            <a:r>
              <a:rPr lang="en-US"/>
              <a:t> activation gates close, but not until membrane potential has gone a little bit below resting potential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Refractory Period – the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remain closed during stages 4 and 5, limiting the maximum frequency of action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F07F-1017-4DFE-A60D-B07C57AAB5D6}" type="slidenum">
              <a:rPr lang="en-US"/>
              <a:pPr/>
              <a:t>63</a:t>
            </a:fld>
            <a:endParaRPr lang="en-US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 flipH="1" flipV="1">
            <a:off x="5410200" y="3962400"/>
            <a:ext cx="6858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402C-AE28-41F0-AA7E-6517EA8FDF64}" type="slidenum">
              <a:rPr lang="en-US"/>
              <a:pPr/>
              <a:t>64</a:t>
            </a:fld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239962"/>
          </a:xfrm>
        </p:spPr>
        <p:txBody>
          <a:bodyPr/>
          <a:lstStyle/>
          <a:p>
            <a:pPr marL="838200" indent="-838200"/>
            <a:r>
              <a:rPr lang="en-US" sz="3600"/>
              <a:t>5.  Undershoot – K</a:t>
            </a:r>
            <a:r>
              <a:rPr lang="en-US" sz="3600" baseline="30000"/>
              <a:t>+</a:t>
            </a:r>
            <a:r>
              <a:rPr lang="en-US" sz="3600"/>
              <a:t> activation gates close, but not until membrane potential has gone a little bit below resting potential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34A-6C4F-4612-B63C-343D3C02F16A}" type="slidenum">
              <a:rPr lang="en-US"/>
              <a:pPr/>
              <a:t>65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Falling Phase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close,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influx stops,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efflux is rapid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Undershoot –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close, but not until membrane potential has gone a little bit below resting potential</a:t>
            </a:r>
          </a:p>
          <a:p>
            <a:pPr marL="609600" indent="-609600">
              <a:buFontTx/>
              <a:buAutoNum type="arabicPeriod" startAt="4"/>
            </a:pPr>
            <a:r>
              <a:rPr lang="en-US"/>
              <a:t>Refractory Period – the Na</a:t>
            </a:r>
            <a:r>
              <a:rPr lang="en-US" baseline="30000"/>
              <a:t>+</a:t>
            </a:r>
            <a:r>
              <a:rPr lang="en-US"/>
              <a:t> inactivation gates remain closed during stages 4 and 5, limiting the maximum frequency of action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CE0C-FA27-4FBD-886F-775ECBA8D591}" type="slidenum">
              <a:rPr lang="en-US"/>
              <a:pPr/>
              <a:t>66</a:t>
            </a:fld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" y="228600"/>
            <a:ext cx="8915400" cy="2286000"/>
          </a:xfrm>
        </p:spPr>
        <p:txBody>
          <a:bodyPr/>
          <a:lstStyle/>
          <a:p>
            <a:pPr marL="838200" indent="-838200"/>
            <a:r>
              <a:rPr lang="en-US" sz="3600"/>
              <a:t>6.  Refractory Period – the Na</a:t>
            </a:r>
            <a:r>
              <a:rPr lang="en-US" sz="3600" baseline="30000"/>
              <a:t>+</a:t>
            </a:r>
            <a:r>
              <a:rPr lang="en-US" sz="3600"/>
              <a:t> inactivation gates remain closed during stages 4 and 5, limiting the maximum frequency of action potentials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572000" y="3276600"/>
            <a:ext cx="914400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39D2-C9D9-4AD0-9091-51F30A4F85DD}" type="slidenum">
              <a:rPr lang="en-US"/>
              <a:pPr/>
              <a:t>67</a:t>
            </a:fld>
            <a:endParaRPr 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689725" y="6348413"/>
            <a:ext cx="19970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Fig. 48.13, 7</a:t>
            </a:r>
            <a:r>
              <a:rPr lang="en-US" baseline="30000">
                <a:solidFill>
                  <a:srgbClr val="FF0000"/>
                </a:solidFill>
              </a:rPr>
              <a:t>th</a:t>
            </a:r>
            <a:r>
              <a:rPr lang="en-US">
                <a:solidFill>
                  <a:srgbClr val="FF0000"/>
                </a:solidFill>
              </a:rPr>
              <a:t> Ed.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7E7E-9B39-485A-B1F5-09AE3020F889}" type="slidenum">
              <a:rPr lang="en-US"/>
              <a:pPr/>
              <a:t>68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274638"/>
            <a:ext cx="4495800" cy="1249362"/>
          </a:xfrm>
        </p:spPr>
        <p:txBody>
          <a:bodyPr/>
          <a:lstStyle/>
          <a:p>
            <a:r>
              <a:rPr lang="en-US"/>
              <a:t>Conduction of Action Potential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600"/>
            <a:ext cx="5181600" cy="4953000"/>
          </a:xfrm>
        </p:spPr>
        <p:txBody>
          <a:bodyPr/>
          <a:lstStyle/>
          <a:p>
            <a:r>
              <a:rPr lang="en-US"/>
              <a:t>Electrical signal moves along the axon by depolarizing adjacent regions of the membrane past the threshold</a:t>
            </a:r>
          </a:p>
          <a:p>
            <a:r>
              <a:rPr lang="en-US"/>
              <a:t>The depolarization effect is NOT directional – the cytoplasm becomes more + in both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613-E252-4D08-A97F-B04DE8558A29}" type="slidenum">
              <a:rPr lang="en-US"/>
              <a:pPr/>
              <a:t>69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depolarizing effect is bilateral, why does the signal travel in one direction only???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82B6-CB1B-40CD-8BB3-5D5D48FA544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E4F3-1BA5-497E-9359-DC86CBED8EEE}" type="slidenum">
              <a:rPr lang="en-US"/>
              <a:pPr/>
              <a:t>70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depolarizing effect is bilateral, why does the signal travel in one direction only???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3390900" y="5410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DEE4-8C88-4D69-ACF0-4094C337D2E7}" type="slidenum">
              <a:rPr lang="en-US"/>
              <a:pPr/>
              <a:t>71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274638"/>
            <a:ext cx="4495800" cy="1249362"/>
          </a:xfrm>
        </p:spPr>
        <p:txBody>
          <a:bodyPr/>
          <a:lstStyle/>
          <a:p>
            <a:r>
              <a:rPr lang="en-US"/>
              <a:t>Conduction of Action Potential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600"/>
            <a:ext cx="5181600" cy="4953000"/>
          </a:xfrm>
        </p:spPr>
        <p:txBody>
          <a:bodyPr/>
          <a:lstStyle/>
          <a:p>
            <a:r>
              <a:rPr lang="en-US"/>
              <a:t>Electrical signal moves along the axon by depolarizing adjacent regions of the membrane past the threshold</a:t>
            </a:r>
          </a:p>
          <a:p>
            <a:r>
              <a:rPr lang="en-US"/>
              <a:t>Depolarization zone travels in one direction only due to the refractory period (</a:t>
            </a:r>
            <a:r>
              <a:rPr lang="en-US" sz="2800"/>
              <a:t>Na</a:t>
            </a:r>
            <a:r>
              <a:rPr lang="en-US" sz="2800" baseline="30000"/>
              <a:t>+</a:t>
            </a:r>
            <a:r>
              <a:rPr lang="en-US" sz="2800"/>
              <a:t> gates locked)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7F8-261F-4D57-9F99-5BDAAA70DAD8}" type="slidenum">
              <a:rPr lang="en-US"/>
              <a:pPr/>
              <a:t>72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3657600" cy="868362"/>
          </a:xfrm>
        </p:spPr>
        <p:txBody>
          <a:bodyPr/>
          <a:lstStyle/>
          <a:p>
            <a:r>
              <a:rPr lang="en-US" sz="4800" b="1">
                <a:solidFill>
                  <a:srgbClr val="FF0000"/>
                </a:solidFill>
              </a:rPr>
              <a:t>Speed!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334000"/>
          </a:xfrm>
        </p:spPr>
        <p:txBody>
          <a:bodyPr/>
          <a:lstStyle/>
          <a:p>
            <a:r>
              <a:rPr lang="en-US"/>
              <a:t>Diameter of axon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Larger = less resistance </a:t>
            </a:r>
            <a:r>
              <a:rPr lang="en-US">
                <a:sym typeface="Wingdings" pitchFamily="2" charset="2"/>
              </a:rPr>
              <a:t> faster signal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Found in invertebrates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Max speed ~ 100 m/second</a:t>
            </a:r>
          </a:p>
          <a:p>
            <a:r>
              <a:rPr lang="en-US">
                <a:sym typeface="Wingdings" pitchFamily="2" charset="2"/>
              </a:rPr>
              <a:t>Nodes of Ranvier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Signal jumps from node to node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Found in vertebrates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Saves space – 2,000 myelinated axons can fit in the same space as one giant axon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Max speed ~ 120 m/second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 flipV="1">
            <a:off x="7329488" y="1824038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4019550" y="2286000"/>
            <a:ext cx="3690938" cy="1608138"/>
          </a:xfrm>
          <a:custGeom>
            <a:avLst/>
            <a:gdLst>
              <a:gd name="T0" fmla="*/ 0 w 2325"/>
              <a:gd name="T1" fmla="*/ 992 h 1013"/>
              <a:gd name="T2" fmla="*/ 512 w 2325"/>
              <a:gd name="T3" fmla="*/ 1010 h 1013"/>
              <a:gd name="T4" fmla="*/ 1079 w 2325"/>
              <a:gd name="T5" fmla="*/ 974 h 1013"/>
              <a:gd name="T6" fmla="*/ 1792 w 2325"/>
              <a:gd name="T7" fmla="*/ 791 h 1013"/>
              <a:gd name="T8" fmla="*/ 2325 w 2325"/>
              <a:gd name="T9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5" h="1013">
                <a:moveTo>
                  <a:pt x="0" y="992"/>
                </a:moveTo>
                <a:cubicBezTo>
                  <a:pt x="84" y="995"/>
                  <a:pt x="332" y="1013"/>
                  <a:pt x="512" y="1010"/>
                </a:cubicBezTo>
                <a:cubicBezTo>
                  <a:pt x="692" y="1007"/>
                  <a:pt x="866" y="1010"/>
                  <a:pt x="1079" y="974"/>
                </a:cubicBezTo>
                <a:cubicBezTo>
                  <a:pt x="1292" y="938"/>
                  <a:pt x="1584" y="953"/>
                  <a:pt x="1792" y="791"/>
                </a:cubicBezTo>
                <a:cubicBezTo>
                  <a:pt x="2000" y="629"/>
                  <a:pt x="2214" y="165"/>
                  <a:pt x="2325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48F4-342E-4559-96D8-8EF66C13D4CE}" type="slidenum">
              <a:rPr lang="en-US"/>
              <a:pPr/>
              <a:t>73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74638"/>
            <a:ext cx="8610600" cy="868362"/>
          </a:xfrm>
        </p:spPr>
        <p:txBody>
          <a:bodyPr/>
          <a:lstStyle/>
          <a:p>
            <a:r>
              <a:rPr lang="en-US" sz="4000"/>
              <a:t>Synapses – the gaps between cells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/>
          <a:lstStyle/>
          <a:p>
            <a:r>
              <a:rPr lang="en-US"/>
              <a:t>Electrical synapses occur at gap junctions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Action potential is transmitted directly from cell to cell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Especially important in rapid responses such as escape movements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/>
              <a:t>Also with controlling heart beat (but with specialized muscle tissue)</a:t>
            </a:r>
          </a:p>
          <a:p>
            <a:r>
              <a:rPr lang="en-US"/>
              <a:t>Most synapses are chemical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signal is converted from electrical </a:t>
            </a:r>
            <a:r>
              <a:rPr lang="en-US">
                <a:sym typeface="Wingdings" pitchFamily="2" charset="2"/>
              </a:rPr>
              <a:t> chemical  electrical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Neurotransmitters cross the synapse and carry the signal to the receiving cell</a:t>
            </a:r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361B-7940-4464-857E-381EF89C2238}" type="slidenum">
              <a:rPr lang="en-US"/>
              <a:pPr/>
              <a:t>74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410200"/>
          </a:xfrm>
        </p:spPr>
        <p:txBody>
          <a:bodyPr/>
          <a:lstStyle/>
          <a:p>
            <a:r>
              <a:rPr lang="en-US"/>
              <a:t>A multi-stage process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Neurons synthesize neurotransmitters, isolated into synaptic vesicles located at the synaptic terminal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action potential triggers the release of neurotransmitters into the synapse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Neurotransmitters diffuse across the synapse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 binds to a receptor, stimulating a response (more later)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8094-823C-4F5F-B394-91A73A9B0333}" type="slidenum">
              <a:rPr lang="en-US"/>
              <a:pPr/>
              <a:t>75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10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Action potential depolarizes membrane at synaptic terminal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Depolarization in this region opens Ca</a:t>
            </a:r>
            <a:r>
              <a:rPr lang="en-US" baseline="30000"/>
              <a:t>++</a:t>
            </a:r>
            <a:r>
              <a:rPr lang="en-US"/>
              <a:t> channels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Influx of Ca</a:t>
            </a:r>
            <a:r>
              <a:rPr lang="en-US" baseline="30000"/>
              <a:t>++</a:t>
            </a:r>
            <a:r>
              <a:rPr lang="en-US"/>
              <a:t> stimulates synaptic vesicles to fuse with neuron cell membrane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are released by exocytosis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bind to the receiving cell membrane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BA6E-8527-4D08-A8B9-EF32DB9EAE33}" type="slidenum">
              <a:rPr lang="en-US"/>
              <a:pPr/>
              <a:t>76</a:t>
            </a:fld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Synapses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2335-5940-4362-A5D9-FF1719DEE880}" type="slidenum">
              <a:rPr lang="en-US"/>
              <a:pPr/>
              <a:t>77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10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Action potential depolarizes membrane at synaptic terminal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Depolarization in this region opens Ca</a:t>
            </a:r>
            <a:r>
              <a:rPr lang="en-US" baseline="30000"/>
              <a:t>++</a:t>
            </a:r>
            <a:r>
              <a:rPr lang="en-US"/>
              <a:t> channels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Influx of  stimulates synaptic vesicles to fuse with neuron cell membrane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are released by exocytosis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bind to the receiving cell membrane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024313" y="1052513"/>
            <a:ext cx="10953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REVIEW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EC48-54E6-470A-B7EA-60F0D2B40C26}" type="slidenum">
              <a:rPr lang="en-US"/>
              <a:pPr/>
              <a:t>78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r>
              <a:rPr lang="en-US"/>
              <a:t>Direct synaptic transmission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 binds directly to ligand-gated channels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Channel opens for Na</a:t>
            </a:r>
            <a:r>
              <a:rPr lang="en-US" baseline="30000"/>
              <a:t>+</a:t>
            </a:r>
            <a:r>
              <a:rPr lang="en-US"/>
              <a:t>, K</a:t>
            </a:r>
            <a:r>
              <a:rPr lang="en-US" baseline="30000"/>
              <a:t>+</a:t>
            </a:r>
            <a:r>
              <a:rPr lang="en-US"/>
              <a:t> or both</a:t>
            </a:r>
          </a:p>
          <a:p>
            <a:r>
              <a:rPr lang="en-US"/>
              <a:t>Indirect synaptic transmission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 binds to a receptor on the membrane (not to a channel protein)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Signal transduction pathway is initiated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Second messengers eventually open channels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Slower but amplified response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1B43-FDC2-45BC-8DDA-D4FE2B893D54}" type="slidenum">
              <a:rPr lang="en-US"/>
              <a:pPr/>
              <a:t>79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synapses allow more complicated signals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Electrical signals pass unmodified at electrical synapses</a:t>
            </a:r>
          </a:p>
          <a:p>
            <a:pPr>
              <a:lnSpc>
                <a:spcPct val="90000"/>
              </a:lnSpc>
            </a:pPr>
            <a:r>
              <a:rPr lang="en-US"/>
              <a:t>Chemical signals are modified during transmission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Type of neurotransmitter varies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Amount of neurotransmitter released varies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Some receptors promote depolarization; some promote hyperpolarization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Signals are summed over both time and space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Remember that many, many neurons are responding to any given stimulus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4BCD-B50F-4D49-88D9-147EBA17EE21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functional advantage of cephalization???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352-1362-4509-9272-8F0FE37A8C12}" type="slidenum">
              <a:rPr lang="en-US"/>
              <a:pPr/>
              <a:t>80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synapses allow more complicated signals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676400"/>
          </a:xfrm>
        </p:spPr>
        <p:txBody>
          <a:bodyPr/>
          <a:lstStyle/>
          <a:p>
            <a:r>
              <a:rPr lang="en-US"/>
              <a:t>Responses are summed at the axon hillock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Action potential is generated and sent down axon; </a:t>
            </a:r>
            <a:r>
              <a:rPr lang="en-US" b="1"/>
              <a:t>or not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8288-60B2-4388-B8D3-D9F455E199FC}" type="slidenum">
              <a:rPr lang="en-US"/>
              <a:pPr/>
              <a:t>81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synapses allow more complicated signals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Summation is over both time and space</a:t>
            </a:r>
          </a:p>
          <a:p>
            <a:pPr>
              <a:lnSpc>
                <a:spcPct val="90000"/>
              </a:lnSpc>
            </a:pPr>
            <a:r>
              <a:rPr lang="en-US"/>
              <a:t>Excitory and inhibitory signals can “cancel” each other </a:t>
            </a:r>
            <a:endParaRPr lang="en-US" b="1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2EB1-6BC1-4D6F-9A8A-7715199BC55A}" type="slidenum">
              <a:rPr lang="en-US"/>
              <a:pPr/>
              <a:t>82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524000"/>
          </a:xfrm>
        </p:spPr>
        <p:txBody>
          <a:bodyPr/>
          <a:lstStyle/>
          <a:p>
            <a:r>
              <a:rPr lang="en-US" sz="4000"/>
              <a:t>Neurotransmitters – review text and table, but don’t memorize</a:t>
            </a:r>
            <a:br>
              <a:rPr lang="en-US" sz="4000"/>
            </a:br>
            <a:r>
              <a:rPr lang="en-US" sz="3200">
                <a:solidFill>
                  <a:srgbClr val="FF0000"/>
                </a:solidFill>
              </a:rPr>
              <a:t>Table 48.1, 7</a:t>
            </a:r>
            <a:r>
              <a:rPr lang="en-US" sz="3200" baseline="30000">
                <a:solidFill>
                  <a:srgbClr val="FF0000"/>
                </a:solidFill>
              </a:rPr>
              <a:t>th</a:t>
            </a:r>
            <a:r>
              <a:rPr lang="en-US" sz="3200">
                <a:solidFill>
                  <a:srgbClr val="FF0000"/>
                </a:solidFill>
              </a:rPr>
              <a:t> ed.</a:t>
            </a:r>
            <a:endParaRPr lang="en-US" sz="32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6BA7-D4AF-4869-8865-98F1B3FD401C}" type="slidenum">
              <a:rPr lang="en-US"/>
              <a:pPr/>
              <a:t>83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381000"/>
            <a:ext cx="8401050" cy="762000"/>
          </a:xfrm>
        </p:spPr>
        <p:txBody>
          <a:bodyPr/>
          <a:lstStyle/>
          <a:p>
            <a:r>
              <a:rPr lang="en-US"/>
              <a:t>CNS Organization in Vertebrates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/>
              <a:t>Brain – integrates</a:t>
            </a:r>
          </a:p>
          <a:p>
            <a:r>
              <a:rPr lang="en-US"/>
              <a:t>Spinal cord – 1</a:t>
            </a:r>
            <a:r>
              <a:rPr lang="en-US" baseline="30000"/>
              <a:t>o</a:t>
            </a:r>
            <a:r>
              <a:rPr lang="en-US"/>
              <a:t> transmits</a:t>
            </a:r>
          </a:p>
          <a:p>
            <a:r>
              <a:rPr lang="en-US"/>
              <a:t>Both derived from hollow, dorsal embryonic nerve cord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Hollow remnants remain in ventricles of brain and central canal of spinal cord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Spaces are filled with cerebrospinal fluid that helps circulate nutrients, hormones, wastes, etc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Fluid also cushions CNS</a:t>
            </a:r>
          </a:p>
          <a:p>
            <a:r>
              <a:rPr lang="en-US"/>
              <a:t>Axons are aggregated = white matter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C0AD-BC50-447C-A1C3-0E518B0F627D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EC8-0B48-4CB6-8FED-C094DFCEAD7C}" type="slidenum">
              <a:rPr lang="en-US"/>
              <a:pPr/>
              <a:t>85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73162"/>
          </a:xfrm>
        </p:spPr>
        <p:txBody>
          <a:bodyPr/>
          <a:lstStyle/>
          <a:p>
            <a:r>
              <a:rPr lang="en-US"/>
              <a:t>PNS Organization in Vertebrates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r>
              <a:rPr lang="en-US"/>
              <a:t>Major role – transmitting information </a:t>
            </a:r>
            <a:r>
              <a:rPr lang="en-US" b="1"/>
              <a:t>from</a:t>
            </a:r>
            <a:r>
              <a:rPr lang="en-US"/>
              <a:t> sensory structures to the CNS; and from the CNS </a:t>
            </a:r>
            <a:r>
              <a:rPr lang="en-US" b="1"/>
              <a:t>to</a:t>
            </a:r>
            <a:r>
              <a:rPr lang="en-US"/>
              <a:t> effector structures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Nerves always in left/right pairs that serve both sides of the body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4734-6E08-4A24-BA2A-B258FD7B90E7}" type="slidenum">
              <a:rPr lang="en-US"/>
              <a:pPr/>
              <a:t>86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73162"/>
          </a:xfrm>
        </p:spPr>
        <p:txBody>
          <a:bodyPr/>
          <a:lstStyle/>
          <a:p>
            <a:r>
              <a:rPr lang="en-US"/>
              <a:t>PNS Organization in Vertebrates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5029200"/>
          </a:xfrm>
        </p:spPr>
        <p:txBody>
          <a:bodyPr/>
          <a:lstStyle/>
          <a:p>
            <a:r>
              <a:rPr lang="en-US"/>
              <a:t>Cranial nerves originate in brain and connect to the head and upper body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have only sensory neurons (eyes, nose)</a:t>
            </a:r>
          </a:p>
          <a:p>
            <a:r>
              <a:rPr lang="en-US">
                <a:solidFill>
                  <a:schemeClr val="bg2"/>
                </a:solidFill>
              </a:rPr>
              <a:t>Spinal nerves originate in spinal cord and connect to the rest of the body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Contain both sensory and motor neurons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0881-B1B8-4899-B90C-0834C8350B60}" type="slidenum">
              <a:rPr lang="en-US"/>
              <a:pPr/>
              <a:t>87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Can the eyes do anything besides see???</a:t>
            </a:r>
          </a:p>
          <a:p>
            <a:r>
              <a:rPr lang="en-US"/>
              <a:t>Can the nose do anything besides smell???</a:t>
            </a:r>
          </a:p>
          <a:p>
            <a:r>
              <a:rPr lang="en-US"/>
              <a:t>Can the ears do anything besides hear???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7659-53D7-4A9D-B64E-769C9FD0DAF0}" type="slidenum">
              <a:rPr lang="en-US"/>
              <a:pPr/>
              <a:t>88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Can the eyes do anything besides see???</a:t>
            </a:r>
          </a:p>
          <a:p>
            <a:r>
              <a:rPr lang="en-US"/>
              <a:t>Can the nose do anything besides smell???</a:t>
            </a:r>
          </a:p>
          <a:p>
            <a:r>
              <a:rPr lang="en-US"/>
              <a:t>Can the ears do anything besides hear???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71D3-5725-4133-B7E6-D097114D9EB3}" type="slidenum">
              <a:rPr lang="en-US"/>
              <a:pPr/>
              <a:t>89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73162"/>
          </a:xfrm>
        </p:spPr>
        <p:txBody>
          <a:bodyPr/>
          <a:lstStyle/>
          <a:p>
            <a:r>
              <a:rPr lang="en-US"/>
              <a:t>PNS Organization in Vertebrates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5029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Cranial nerves originate in brain and connect to the head and upper body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Some have only sensory neurons (eyes, nose)</a:t>
            </a:r>
          </a:p>
          <a:p>
            <a:r>
              <a:rPr lang="en-US"/>
              <a:t>Spinal nerves originate in spinal cord and connect to the rest of the body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Contain both sensory and motor neurons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25FD-B8BA-4DFC-9D45-72B3484F0F79}" type="slidenum">
              <a:rPr lang="en-US"/>
              <a:pPr/>
              <a:t>9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/>
              <a:t>What is the functional advantage of cephalization???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3E15-DC0A-419D-9735-7CABDCCC1AC9}" type="slidenum">
              <a:rPr lang="en-US"/>
              <a:pPr/>
              <a:t>90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PNS – Sub-divisions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727700" y="1114425"/>
            <a:ext cx="3292475" cy="2236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All work together to maintain homeostasis and respond to external stimuli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113-0347-4C3C-BB15-54AFD5072203}" type="slidenum">
              <a:rPr lang="en-US"/>
              <a:pPr/>
              <a:t>91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PNS - Somatic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Nerves that transmit signals to and from skeletal muscles</a:t>
            </a:r>
          </a:p>
          <a:p>
            <a:r>
              <a:rPr lang="en-US"/>
              <a:t>Respond primarily to external stimuli</a:t>
            </a:r>
          </a:p>
          <a:p>
            <a:r>
              <a:rPr lang="en-US"/>
              <a:t>Largely under voluntary control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9D41-0088-448A-B444-BF7D09157AC5}" type="slidenum">
              <a:rPr lang="en-US"/>
              <a:pPr/>
              <a:t>92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PNS - Autonomic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Nerves that control the internal environment</a:t>
            </a:r>
          </a:p>
          <a:p>
            <a:r>
              <a:rPr lang="en-US"/>
              <a:t>Respond to both internal and external signals</a:t>
            </a:r>
          </a:p>
          <a:p>
            <a:r>
              <a:rPr lang="en-US"/>
              <a:t>Largely under involuntary control</a:t>
            </a:r>
          </a:p>
          <a:p>
            <a:r>
              <a:rPr lang="en-US"/>
              <a:t>Three sub-divisions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Sympathetic – stress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Parasympathetic – opposes sympathetic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Enteric – controls digestive system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79FA-2D73-4EFC-AF47-8D5DB929BEA9}" type="slidenum">
              <a:rPr lang="en-US"/>
              <a:pPr/>
              <a:t>93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PNS – Autonomic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0D2-F846-4DFB-BF70-48C7D9E03E15}" type="slidenum">
              <a:rPr lang="en-US"/>
              <a:pPr/>
              <a:t>94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- Sympathetic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r>
              <a:rPr lang="en-US"/>
              <a:t>Activates flight or fight responses</a:t>
            </a:r>
          </a:p>
          <a:p>
            <a:r>
              <a:rPr lang="en-US"/>
              <a:t>Promotes functions that increase sensory perception and ATP levels</a:t>
            </a:r>
          </a:p>
          <a:p>
            <a:r>
              <a:rPr lang="en-US"/>
              <a:t>Inhibits non-essential functions such as digestion and urination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9524-DF9F-4B4D-BECA-325A7B02C71F}" type="slidenum">
              <a:rPr lang="en-US"/>
              <a:pPr/>
              <a:t>95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– Parasympathetic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5257800"/>
          </a:xfrm>
        </p:spPr>
        <p:txBody>
          <a:bodyPr/>
          <a:lstStyle/>
          <a:p>
            <a:r>
              <a:rPr lang="en-US"/>
              <a:t>Returns body systems to base-line function</a:t>
            </a:r>
          </a:p>
          <a:p>
            <a:r>
              <a:rPr lang="en-US"/>
              <a:t>Promotes digestion and other normal functions</a:t>
            </a:r>
          </a:p>
          <a:p>
            <a:r>
              <a:rPr lang="en-US"/>
              <a:t>Usually antagonistic to sympathetic division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451-1031-4716-A133-686B170588DB}" type="slidenum">
              <a:rPr lang="en-US"/>
              <a:pPr/>
              <a:t>96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– Enteric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Specifically controls the digestive system</a:t>
            </a:r>
          </a:p>
          <a:p>
            <a:r>
              <a:rPr lang="en-US"/>
              <a:t>Regulated by both the sympathetic and parasympathetic divisions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95F-366F-4C09-B6BA-CD8B40FE0D0D}" type="slidenum">
              <a:rPr lang="en-US"/>
              <a:pPr/>
              <a:t>97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5"/>
            <a:ext cx="8229600" cy="990600"/>
          </a:xfrm>
        </p:spPr>
        <p:txBody>
          <a:bodyPr/>
          <a:lstStyle/>
          <a:p>
            <a:r>
              <a:rPr lang="en-US"/>
              <a:t>Brain Development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2945</Words>
  <Application>Microsoft Office PowerPoint</Application>
  <PresentationFormat>On-screen Show (4:3)</PresentationFormat>
  <Paragraphs>447</Paragraphs>
  <Slides>97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0" baseType="lpstr">
      <vt:lpstr>Arial</vt:lpstr>
      <vt:lpstr>Wingdings</vt:lpstr>
      <vt:lpstr>Default Design</vt:lpstr>
      <vt:lpstr>Lecture #13 – Animal Nervous Systems</vt:lpstr>
      <vt:lpstr>Key Concepts:</vt:lpstr>
      <vt:lpstr>All animals except sponges have some kind of nervous system </vt:lpstr>
      <vt:lpstr>PowerPoint Presentation</vt:lpstr>
      <vt:lpstr>PowerPoint Presentation</vt:lpstr>
      <vt:lpstr>Cephalization</vt:lpstr>
      <vt:lpstr>PowerPoint Presentation</vt:lpstr>
      <vt:lpstr>Critical Thinking</vt:lpstr>
      <vt:lpstr>Critical Thinking</vt:lpstr>
      <vt:lpstr>Cephalization</vt:lpstr>
      <vt:lpstr>PNS  CNS  PNS</vt:lpstr>
      <vt:lpstr>Specialized neurons support different sections</vt:lpstr>
      <vt:lpstr>Critical Thinking</vt:lpstr>
      <vt:lpstr>Critical Thinking</vt:lpstr>
      <vt:lpstr>Neuron structure is complex</vt:lpstr>
      <vt:lpstr>PowerPoint Presentation</vt:lpstr>
      <vt:lpstr>PowerPoint Presentation</vt:lpstr>
      <vt:lpstr>Basic Neuron Structure</vt:lpstr>
      <vt:lpstr>Cell Body</vt:lpstr>
      <vt:lpstr>Dendrites</vt:lpstr>
      <vt:lpstr>Axons</vt:lpstr>
      <vt:lpstr>Axon Hillock</vt:lpstr>
      <vt:lpstr>Myelin Sheath</vt:lpstr>
      <vt:lpstr>Synaptic Terminal</vt:lpstr>
      <vt:lpstr>Synapse</vt:lpstr>
      <vt:lpstr>Supporting Cells - Glia</vt:lpstr>
      <vt:lpstr>Glia – Astrocytes</vt:lpstr>
      <vt:lpstr>Glia – Radial Glia</vt:lpstr>
      <vt:lpstr>Glia – Oligodendrocytes (CNS) and Schwann Cells (PNS)</vt:lpstr>
      <vt:lpstr>The nerve signal is electrical!</vt:lpstr>
      <vt:lpstr>Resting Potential</vt:lpstr>
      <vt:lpstr>Neuron Function – Resting Potential</vt:lpstr>
      <vt:lpstr>Resting Potential Ion Concentrations</vt:lpstr>
      <vt:lpstr>Critical Thinking</vt:lpstr>
      <vt:lpstr>Critical Thinking</vt:lpstr>
      <vt:lpstr>Resting Potential Ion Concentrations</vt:lpstr>
      <vt:lpstr>Neuron Function – Resting Potential</vt:lpstr>
      <vt:lpstr>Resting Potential Ion Concentrations</vt:lpstr>
      <vt:lpstr>Resting Potential Ion Concentrations</vt:lpstr>
      <vt:lpstr>Neuron Function – Resting Potential</vt:lpstr>
      <vt:lpstr>Gated Ion Channels Why Neurons are Different</vt:lpstr>
      <vt:lpstr>Gated Ion Channels Why Neurons are Different</vt:lpstr>
      <vt:lpstr>Gated Ion Channels Why Neurons are Different</vt:lpstr>
      <vt:lpstr>Depolarization eventually triggers an action potential – action potentials are NOT graded</vt:lpstr>
      <vt:lpstr>Action Potentials ARE the Nerve Signal</vt:lpstr>
      <vt:lpstr>Critical Thinking</vt:lpstr>
      <vt:lpstr>Critical Thinking</vt:lpstr>
      <vt:lpstr>Action Potentials ARE the Nerve Signal</vt:lpstr>
      <vt:lpstr>PowerPoint Presentation</vt:lpstr>
      <vt:lpstr>Voltage Gate Activity</vt:lpstr>
      <vt:lpstr>PowerPoint Presentation</vt:lpstr>
      <vt:lpstr>Resting Potential – Na+ and K+ activation gates closed; Na+ inactivation gate open on most channels</vt:lpstr>
      <vt:lpstr>Voltage Gate Activity</vt:lpstr>
      <vt:lpstr>PowerPoint Presentation</vt:lpstr>
      <vt:lpstr>2.  Depolarization – Na+ activation gates begin to open – Na+ begins to enter cell</vt:lpstr>
      <vt:lpstr>Voltage Gate Activity</vt:lpstr>
      <vt:lpstr>PowerPoint Presentation</vt:lpstr>
      <vt:lpstr>3.  Rising Phase – threshold is crossed, Na+ floods into the cell, raising the membrane potential to ~ +35mV</vt:lpstr>
      <vt:lpstr>Voltage Gate Activity</vt:lpstr>
      <vt:lpstr>PowerPoint Presentation</vt:lpstr>
      <vt:lpstr>4.  Falling Phase – Na+ inactivation gates close, K+ activation gates open – Na+ influx stops, K+ efflux is rapid</vt:lpstr>
      <vt:lpstr>Voltage Gate Activity</vt:lpstr>
      <vt:lpstr>PowerPoint Presentation</vt:lpstr>
      <vt:lpstr>5.  Undershoot – K+ activation gates close, but not until membrane potential has gone a little bit below resting potential</vt:lpstr>
      <vt:lpstr>Voltage Gate Activity</vt:lpstr>
      <vt:lpstr>6.  Refractory Period – the Na+ inactivation gates remain closed during stages 4 and 5, limiting the maximum frequency of action potentials</vt:lpstr>
      <vt:lpstr>PowerPoint Presentation</vt:lpstr>
      <vt:lpstr>Conduction of Action Potential</vt:lpstr>
      <vt:lpstr>Critical Thinking</vt:lpstr>
      <vt:lpstr>Critical Thinking</vt:lpstr>
      <vt:lpstr>Conduction of Action Potential</vt:lpstr>
      <vt:lpstr>Speed!</vt:lpstr>
      <vt:lpstr>Synapses – the gaps between cells</vt:lpstr>
      <vt:lpstr>Chemical Synapses</vt:lpstr>
      <vt:lpstr>Chemical Synapses</vt:lpstr>
      <vt:lpstr>Chemical Synapses</vt:lpstr>
      <vt:lpstr>Chemical Synapses</vt:lpstr>
      <vt:lpstr>Chemical Synapses</vt:lpstr>
      <vt:lpstr>Chemical synapses allow more complicated signals</vt:lpstr>
      <vt:lpstr>Chemical synapses allow more complicated signals</vt:lpstr>
      <vt:lpstr>Chemical synapses allow more complicated signals</vt:lpstr>
      <vt:lpstr>Neurotransmitters – review text and table, but don’t memorize Table 48.1, 7th ed.</vt:lpstr>
      <vt:lpstr>CNS Organization in Vertebrates</vt:lpstr>
      <vt:lpstr>PowerPoint Presentation</vt:lpstr>
      <vt:lpstr>PNS Organization in Vertebrates</vt:lpstr>
      <vt:lpstr>PNS Organization in Vertebrates</vt:lpstr>
      <vt:lpstr>Critical Thinking</vt:lpstr>
      <vt:lpstr>Critical Thinking</vt:lpstr>
      <vt:lpstr>PNS Organization in Vertebrates</vt:lpstr>
      <vt:lpstr>PNS – Sub-divisions</vt:lpstr>
      <vt:lpstr>PNS - Somatic</vt:lpstr>
      <vt:lpstr>PNS - Autonomic</vt:lpstr>
      <vt:lpstr>PNS – Autonomic</vt:lpstr>
      <vt:lpstr>Autonomic - Sympathetic</vt:lpstr>
      <vt:lpstr>Autonomic – Parasympathetic</vt:lpstr>
      <vt:lpstr>Autonomic – Enteric</vt:lpstr>
      <vt:lpstr>Brain Development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#13 – Animal Nervous Systems</dc:title>
  <dc:creator> </dc:creator>
  <cp:lastModifiedBy>Everett, Jean B</cp:lastModifiedBy>
  <cp:revision>326</cp:revision>
  <dcterms:created xsi:type="dcterms:W3CDTF">2007-04-08T12:36:31Z</dcterms:created>
  <dcterms:modified xsi:type="dcterms:W3CDTF">2011-08-01T09:03:33Z</dcterms:modified>
</cp:coreProperties>
</file>