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341" r:id="rId2"/>
    <p:sldId id="256" r:id="rId3"/>
    <p:sldId id="258" r:id="rId4"/>
    <p:sldId id="345" r:id="rId5"/>
    <p:sldId id="343" r:id="rId6"/>
    <p:sldId id="259" r:id="rId7"/>
    <p:sldId id="344" r:id="rId8"/>
    <p:sldId id="348" r:id="rId9"/>
    <p:sldId id="349" r:id="rId10"/>
    <p:sldId id="346" r:id="rId11"/>
    <p:sldId id="260" r:id="rId12"/>
    <p:sldId id="261" r:id="rId13"/>
    <p:sldId id="350" r:id="rId14"/>
    <p:sldId id="351" r:id="rId15"/>
    <p:sldId id="270" r:id="rId16"/>
    <p:sldId id="342" r:id="rId17"/>
    <p:sldId id="339" r:id="rId18"/>
    <p:sldId id="262" r:id="rId19"/>
    <p:sldId id="268" r:id="rId20"/>
    <p:sldId id="267" r:id="rId21"/>
    <p:sldId id="266" r:id="rId22"/>
    <p:sldId id="265" r:id="rId23"/>
    <p:sldId id="264" r:id="rId24"/>
    <p:sldId id="263" r:id="rId25"/>
    <p:sldId id="269" r:id="rId26"/>
    <p:sldId id="271" r:id="rId27"/>
    <p:sldId id="272" r:id="rId28"/>
    <p:sldId id="273" r:id="rId29"/>
    <p:sldId id="274" r:id="rId30"/>
    <p:sldId id="336" r:id="rId31"/>
    <p:sldId id="275" r:id="rId32"/>
    <p:sldId id="276" r:id="rId33"/>
    <p:sldId id="278" r:id="rId34"/>
    <p:sldId id="354" r:id="rId35"/>
    <p:sldId id="353" r:id="rId36"/>
    <p:sldId id="279" r:id="rId37"/>
    <p:sldId id="352" r:id="rId38"/>
    <p:sldId id="277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355" r:id="rId47"/>
    <p:sldId id="356" r:id="rId48"/>
    <p:sldId id="357" r:id="rId49"/>
    <p:sldId id="294" r:id="rId50"/>
    <p:sldId id="287" r:id="rId51"/>
    <p:sldId id="301" r:id="rId52"/>
    <p:sldId id="295" r:id="rId53"/>
    <p:sldId id="289" r:id="rId54"/>
    <p:sldId id="303" r:id="rId55"/>
    <p:sldId id="296" r:id="rId56"/>
    <p:sldId id="290" r:id="rId57"/>
    <p:sldId id="305" r:id="rId58"/>
    <p:sldId id="297" r:id="rId59"/>
    <p:sldId id="288" r:id="rId60"/>
    <p:sldId id="306" r:id="rId61"/>
    <p:sldId id="298" r:id="rId62"/>
    <p:sldId id="291" r:id="rId63"/>
    <p:sldId id="307" r:id="rId64"/>
    <p:sldId id="299" r:id="rId65"/>
    <p:sldId id="292" r:id="rId66"/>
    <p:sldId id="308" r:id="rId67"/>
    <p:sldId id="309" r:id="rId68"/>
    <p:sldId id="310" r:id="rId69"/>
    <p:sldId id="358" r:id="rId70"/>
    <p:sldId id="359" r:id="rId71"/>
    <p:sldId id="360" r:id="rId72"/>
    <p:sldId id="311" r:id="rId73"/>
    <p:sldId id="312" r:id="rId74"/>
    <p:sldId id="313" r:id="rId75"/>
    <p:sldId id="315" r:id="rId76"/>
    <p:sldId id="319" r:id="rId77"/>
    <p:sldId id="318" r:id="rId78"/>
    <p:sldId id="317" r:id="rId79"/>
    <p:sldId id="320" r:id="rId80"/>
    <p:sldId id="322" r:id="rId81"/>
    <p:sldId id="361" r:id="rId82"/>
    <p:sldId id="321" r:id="rId83"/>
    <p:sldId id="323" r:id="rId84"/>
    <p:sldId id="325" r:id="rId85"/>
    <p:sldId id="324" r:id="rId86"/>
    <p:sldId id="327" r:id="rId87"/>
    <p:sldId id="362" r:id="rId88"/>
    <p:sldId id="363" r:id="rId89"/>
    <p:sldId id="364" r:id="rId90"/>
    <p:sldId id="333" r:id="rId91"/>
    <p:sldId id="328" r:id="rId92"/>
    <p:sldId id="329" r:id="rId93"/>
    <p:sldId id="365" r:id="rId94"/>
    <p:sldId id="330" r:id="rId95"/>
    <p:sldId id="331" r:id="rId96"/>
    <p:sldId id="332" r:id="rId97"/>
    <p:sldId id="334" r:id="rId9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E4E41-2BDA-4131-ADA7-373BB2B9B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7F02C-FD69-45A6-A9A2-C21373E4A2C4}" type="slidenum">
              <a:rPr lang="en-US"/>
              <a:pPr/>
              <a:t>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1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387B0-A999-4FB5-BDA5-9E6F00498E0D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4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51C8F-171F-44A6-8353-9B415B420B85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71A7F-93A8-4528-AC64-EE8006F1BF8E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50787-B52A-43F9-ACE7-1B5B55498DCE}" type="slidenum">
              <a:rPr lang="en-US"/>
              <a:pPr/>
              <a:t>80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55DAD-7085-41B1-853F-AD4BF1FB4BD3}" type="slidenum">
              <a:rPr lang="en-US"/>
              <a:pPr/>
              <a:t>81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8155C-FD65-4D08-A856-51892C025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104D5-FAAB-4A1C-9529-01D8C1E3CF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3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89ECD-452C-471B-BBA0-DFFAA075D8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24860-5A6D-4B8A-9461-5917D67E6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FA9E4-3987-4797-8981-E1A7DDDAEC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1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2D77D-95B1-4E5A-A68B-9C6FFD02A6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1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FDFC3-B109-43AD-9403-16ACC2C2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4215B-02F5-45AB-BF3F-142A2EFAA7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0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A189-DA24-4679-AFA6-950DFE69B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D9046-1FEA-4C63-BFBF-F1C49AF08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2F0DD-FFAB-4C93-A547-FCA11C28B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F19FA9-C92D-42EF-8B06-D57CEE2D29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2DAE-05B3-46D4-8326-A57946EF5DA4}" type="slidenum">
              <a:rPr lang="en-US"/>
              <a:pPr/>
              <a:t>1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92163"/>
          </a:xfrm>
        </p:spPr>
        <p:txBody>
          <a:bodyPr/>
          <a:lstStyle/>
          <a:p>
            <a:r>
              <a:rPr lang="en-US" sz="4000"/>
              <a:t>Lecture #13 – Animal Nervous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73C-28EF-4365-9D49-D0A1CFD48305}" type="slidenum">
              <a:rPr lang="en-US"/>
              <a:pPr/>
              <a:t>10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Cephalization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development of a brain</a:t>
            </a:r>
          </a:p>
          <a:p>
            <a:r>
              <a:rPr lang="en-US">
                <a:solidFill>
                  <a:schemeClr val="bg2"/>
                </a:solidFill>
              </a:rPr>
              <a:t>Associated with the development of bilateral symmetry</a:t>
            </a:r>
          </a:p>
          <a:p>
            <a:r>
              <a:rPr lang="en-US"/>
              <a:t>Complex, cephalized nervous systems are usually divided into 2 sections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Central nervous system (CNS) integrates information, exerts most control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Peripheral nervous system (PNS) connects CNS to the rest of the body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90974-1DFA-4207-B19E-7BACFE929ECA}" type="slidenum">
              <a:rPr lang="en-US"/>
              <a:pPr/>
              <a:t>11</a:t>
            </a:fld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PNS </a:t>
            </a:r>
            <a:r>
              <a:rPr lang="en-US">
                <a:sym typeface="Wingdings" pitchFamily="2" charset="2"/>
              </a:rPr>
              <a:t> CNS  PNS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9EE4-8F9A-4EBA-8BB6-A87D755B4DB0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Specialized neurons support different sections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/>
              <a:t>Sensory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Transmit information from the sensory structures that detect the both external and internal conditions</a:t>
            </a:r>
          </a:p>
          <a:p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Analyze and interpret sensory information, formulate response</a:t>
            </a:r>
          </a:p>
          <a:p>
            <a:r>
              <a:rPr lang="en-US"/>
              <a:t>Motor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Transmit information to effector cells – the muscle or endocrine cells that respond to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2EA4-4C2A-4F2C-AECB-1578D378AD64}" type="slidenum">
              <a:rPr lang="en-US"/>
              <a:pPr/>
              <a:t>13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neuron would have the most branched structure???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Sensory 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Motor neurons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1242-B4E7-4BB1-B3DE-76DDBC2919FB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neuron would have the most branched structure???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Sensory 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Interneurons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Motor neurons</a:t>
            </a:r>
          </a:p>
          <a:p>
            <a:r>
              <a:rPr lang="en-US">
                <a:solidFill>
                  <a:schemeClr val="accent2"/>
                </a:solidFill>
              </a:rPr>
              <a:t>Interneurons have the most connections of all neurons</a:t>
            </a:r>
          </a:p>
          <a:p>
            <a:r>
              <a:rPr lang="en-US">
                <a:solidFill>
                  <a:schemeClr val="accent2"/>
                </a:solidFill>
              </a:rPr>
              <a:t>They make “all the connections”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400B-408C-43DF-B650-81E1A21D37C4}" type="slidenum">
              <a:rPr lang="en-US"/>
              <a:pPr/>
              <a:t>15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4000"/>
              <a:t>Neuron structure is complex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562600" y="4456113"/>
            <a:ext cx="1828800" cy="122872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100 billion nerve cells in the human brain!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3FB4-61C5-4C74-9059-F2CCC24AB40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E651-B074-469B-9544-B21C4BCDFB9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8B33-B36D-48BC-84B4-DFF283F764C2}" type="slidenum">
              <a:rPr lang="en-US"/>
              <a:pPr/>
              <a:t>18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Basic Neuron Structure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r>
              <a:rPr lang="en-US"/>
              <a:t>Cell body</a:t>
            </a:r>
          </a:p>
          <a:p>
            <a:r>
              <a:rPr lang="en-US"/>
              <a:t>Dendrites</a:t>
            </a:r>
          </a:p>
          <a:p>
            <a:r>
              <a:rPr lang="en-US"/>
              <a:t>Axons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r>
              <a:rPr lang="en-US"/>
              <a:t>Axon hillock</a:t>
            </a:r>
          </a:p>
          <a:p>
            <a:r>
              <a:rPr lang="en-US"/>
              <a:t>Myelin sheath</a:t>
            </a:r>
          </a:p>
          <a:p>
            <a:r>
              <a:rPr lang="en-US"/>
              <a:t>Synaptic 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655C-4A3F-4D22-854A-05997D75FFAC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Cell Body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Contains most cytoplasm and organelles</a:t>
            </a:r>
          </a:p>
          <a:p>
            <a:r>
              <a:rPr lang="en-US"/>
              <a:t>Extensions branch off cell body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652588" y="3395663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3FC-5CA1-4BF1-B021-2D4991C5C577}" type="slidenum">
              <a:rPr lang="en-US"/>
              <a:pPr/>
              <a:t>2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/>
              <a:t>Evolution of organization in nervous systems</a:t>
            </a:r>
          </a:p>
          <a:p>
            <a:r>
              <a:rPr lang="en-US"/>
              <a:t>Neuron structure and function</a:t>
            </a:r>
          </a:p>
          <a:p>
            <a:r>
              <a:rPr lang="en-US"/>
              <a:t>Neuron communication at synapses</a:t>
            </a:r>
          </a:p>
          <a:p>
            <a:r>
              <a:rPr lang="en-US"/>
              <a:t>Organization of the vertebrate nervous systems</a:t>
            </a:r>
          </a:p>
          <a:p>
            <a:r>
              <a:rPr lang="en-US"/>
              <a:t>Brain structure and function</a:t>
            </a:r>
          </a:p>
          <a:p>
            <a:r>
              <a:rPr lang="en-US"/>
              <a:t>The cerebral cortex</a:t>
            </a:r>
          </a:p>
          <a:p>
            <a:r>
              <a:rPr lang="en-US"/>
              <a:t>Nervous system injuries and diseases???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E748-8F5E-434A-90A3-E378753042BC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Dendrites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Highly branched extensions</a:t>
            </a:r>
          </a:p>
          <a:p>
            <a:r>
              <a:rPr lang="en-US"/>
              <a:t>Receive signals from other neurons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1600200" y="2743200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DA04-8FE7-4DFD-858A-3DE1D5F799C9}" type="slidenum">
              <a:rPr lang="en-US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Axons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1524000"/>
          </a:xfrm>
        </p:spPr>
        <p:txBody>
          <a:bodyPr/>
          <a:lstStyle/>
          <a:p>
            <a:r>
              <a:rPr lang="en-US"/>
              <a:t>Usually longer extension, unbranched til end</a:t>
            </a:r>
          </a:p>
          <a:p>
            <a:r>
              <a:rPr lang="en-US"/>
              <a:t>Transmits signals to other cells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209800" y="4938713"/>
            <a:ext cx="6858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BB3E-28DA-4E97-9122-78AE1F223030}" type="slidenum">
              <a:rPr lang="en-US"/>
              <a:pPr/>
              <a:t>22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Axon Hillock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Enlarged region at base of axon</a:t>
            </a:r>
          </a:p>
          <a:p>
            <a:pPr>
              <a:lnSpc>
                <a:spcPct val="90000"/>
              </a:lnSpc>
            </a:pPr>
            <a:r>
              <a:rPr lang="en-US"/>
              <a:t>Site where axon signals are generated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Signal is sent after summation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095375" y="4829175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C6B1-1EA3-4752-AC54-75E4327526EA}" type="slidenum">
              <a:rPr lang="en-US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Myelin Sheath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Insulating sheath around axon</a:t>
            </a:r>
          </a:p>
          <a:p>
            <a:r>
              <a:rPr lang="en-US"/>
              <a:t>Also speeds up signal transmission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981200" y="5743575"/>
            <a:ext cx="1371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C83-5323-4470-AEE2-456F8858ED5C}" type="slidenum">
              <a:rPr lang="en-US"/>
              <a:pPr/>
              <a:t>24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Synaptic Terminal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End of axon branches</a:t>
            </a:r>
          </a:p>
          <a:p>
            <a:pPr>
              <a:lnSpc>
                <a:spcPct val="90000"/>
              </a:lnSpc>
            </a:pPr>
            <a:r>
              <a:rPr lang="en-US"/>
              <a:t>Each branch ends in a synaptic terminal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Actual site of between-cell signal generation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248025" y="5667375"/>
            <a:ext cx="1143000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C360-A36E-43A2-B48C-6B516F51544C}" type="slidenum">
              <a:rPr lang="en-US"/>
              <a:pPr/>
              <a:t>25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Synapse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r>
              <a:rPr lang="en-US"/>
              <a:t>Site of signal transmission between cells</a:t>
            </a:r>
          </a:p>
          <a:p>
            <a:r>
              <a:rPr lang="en-US"/>
              <a:t>More later…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495800" y="4419600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7F93-9D0D-4F55-A5E4-805880DD9EB3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Cells - Glia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/>
              <a:t>Maintain structural integrity and function of neurons</a:t>
            </a:r>
          </a:p>
          <a:p>
            <a:r>
              <a:rPr lang="en-US"/>
              <a:t>10 – 50 x more glia than neurons in mammals</a:t>
            </a:r>
          </a:p>
          <a:p>
            <a:r>
              <a:rPr lang="en-US"/>
              <a:t>Major categories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Astrocytes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Radial glia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Oligodendrocytes and Schwann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FB3A-AE84-4896-ADFA-E46DCD67ABD7}" type="slidenum">
              <a:rPr lang="en-US"/>
              <a:pPr/>
              <a:t>27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Glia – Astrocytes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334000"/>
          </a:xfrm>
        </p:spPr>
        <p:txBody>
          <a:bodyPr/>
          <a:lstStyle/>
          <a:p>
            <a:r>
              <a:rPr lang="en-US"/>
              <a:t>Structural support for neurons</a:t>
            </a:r>
          </a:p>
          <a:p>
            <a:r>
              <a:rPr lang="en-US"/>
              <a:t>Regulate extracellular ion and neurotransmitter concentrations</a:t>
            </a:r>
          </a:p>
          <a:p>
            <a:r>
              <a:rPr lang="en-US"/>
              <a:t>Facilitate synaptic transfers</a:t>
            </a:r>
          </a:p>
          <a:p>
            <a:r>
              <a:rPr lang="en-US"/>
              <a:t>Induce the formation of the blood-brain barrier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Tight junctions in capillaries allow more control over the extracellular chemical environment in the brain and spinal 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091-5F1B-4481-8981-85CBA11919BC}" type="slidenum">
              <a:rPr lang="en-US"/>
              <a:pPr/>
              <a:t>28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Glia – Radial Glia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781800" cy="5257800"/>
          </a:xfrm>
        </p:spPr>
        <p:txBody>
          <a:bodyPr/>
          <a:lstStyle/>
          <a:p>
            <a:r>
              <a:rPr lang="en-US"/>
              <a:t>Function mostly during embryonic development</a:t>
            </a:r>
          </a:p>
          <a:p>
            <a:r>
              <a:rPr lang="en-US"/>
              <a:t>Form tracks to guide new neurons out from the neural tube (neural tube develops into the CNS)</a:t>
            </a:r>
          </a:p>
          <a:p>
            <a:r>
              <a:rPr lang="en-US"/>
              <a:t>Can also function as stem cells to replace glia and neurons (so can astrocytes)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This function is limited in nature; major line of research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C46E-A3DE-4387-A5FA-0AA57C9EEE6B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Glia – Oligodendrocytes (CNS) and Schwann Cells (PNS)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 the myelin sheath around axons</a:t>
            </a:r>
          </a:p>
          <a:p>
            <a:pPr>
              <a:lnSpc>
                <a:spcPct val="90000"/>
              </a:lnSpc>
            </a:pPr>
            <a:r>
              <a:rPr lang="en-US"/>
              <a:t>Cells are rectangular and tile-shaped, wrapped spirally around the axons</a:t>
            </a:r>
          </a:p>
          <a:p>
            <a:pPr>
              <a:lnSpc>
                <a:spcPct val="90000"/>
              </a:lnSpc>
            </a:pPr>
            <a:r>
              <a:rPr lang="en-US"/>
              <a:t>High lipid content insulates the axon – prevents electrical signals from escaping</a:t>
            </a:r>
          </a:p>
          <a:p>
            <a:pPr>
              <a:lnSpc>
                <a:spcPct val="90000"/>
              </a:lnSpc>
            </a:pPr>
            <a:r>
              <a:rPr lang="en-US"/>
              <a:t>Gaps between the cells (Nodes of Ranvier) speed up signal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EF51-F3FF-4957-81D5-0C7505BFD2E7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200"/>
              <a:t>All animals except sponges have some kind of nervous system 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r>
              <a:rPr lang="en-US" sz="2400"/>
              <a:t>Increasing complexity accompanied increasingly complex motion and activities</a:t>
            </a:r>
          </a:p>
          <a:p>
            <a:r>
              <a:rPr lang="en-US" sz="2400"/>
              <a:t>Nets of neurons </a:t>
            </a:r>
            <a:r>
              <a:rPr lang="en-US" sz="2400">
                <a:sym typeface="Wingdings" pitchFamily="2" charset="2"/>
              </a:rPr>
              <a:t> bundles of neurons  cephalization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FEEC-14A1-4CCB-AC99-BFD9DA3F0B60}" type="slidenum">
              <a:rPr lang="en-US"/>
              <a:pPr/>
              <a:t>30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nerve signal is electrical!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understand signaling process, must understand the difference between resting potential and action potential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3177-BC9C-4F88-9EA0-AC0DEED68EF4}" type="slidenum">
              <a:rPr lang="en-US"/>
              <a:pPr/>
              <a:t>31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Resting Potential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All cells have a resting potential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Electrical potential energy – the separation of opposite charges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Due to the unequal distribution of anions and cations on opposite sides of the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by selectively permeable membranes </a:t>
            </a:r>
            <a:r>
              <a:rPr lang="en-US" b="1"/>
              <a:t>and</a:t>
            </a:r>
            <a:r>
              <a:rPr lang="en-US"/>
              <a:t> by active membrane pumps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Charge difference = one component of the electrochemical gradient that drives the diffusion of all ions across cell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072-0CE7-46AB-89BE-E7F49E8DD099}" type="slidenum">
              <a:rPr lang="en-US"/>
              <a:pPr/>
              <a:t>32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largely because 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  <a:r>
              <a:rPr lang="en-US"/>
              <a:t>; more K</a:t>
            </a:r>
            <a:r>
              <a:rPr lang="en-US" baseline="30000"/>
              <a:t>+</a:t>
            </a:r>
            <a:r>
              <a:rPr lang="en-US"/>
              <a:t> leaves the cell than Na</a:t>
            </a:r>
            <a:r>
              <a:rPr lang="en-US" baseline="30000"/>
              <a:t>+</a:t>
            </a:r>
            <a:r>
              <a:rPr lang="en-US"/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 ATP powered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/Na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pump continually restores the concentration gradients; this also helps to maintain the charge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FC55-5497-4FF5-8AC4-130A9910223C}" type="slidenum">
              <a:rPr lang="en-US"/>
              <a:pPr/>
              <a:t>33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5720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There is more K</a:t>
            </a:r>
            <a:r>
              <a:rPr lang="en-US" baseline="30000"/>
              <a:t>+</a:t>
            </a:r>
            <a:r>
              <a:rPr lang="en-US"/>
              <a:t> inside the cell than outside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There is more Na</a:t>
            </a:r>
            <a:r>
              <a:rPr lang="en-US" baseline="30000"/>
              <a:t>+</a:t>
            </a:r>
            <a:r>
              <a:rPr lang="en-US"/>
              <a:t> outside the cell than inside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Both ions follow their [diffusion] gradients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04-B91D-4FB3-BEFD-ECFC9F47C37A}" type="slidenum">
              <a:rPr lang="en-US"/>
              <a:pPr/>
              <a:t>34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/>
              <a:t>If both ions follow their diffusion gradients, what is the predictable consequence???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C7E2-94CF-4E04-A9BC-F31DA7500EA6}" type="slidenum">
              <a:rPr lang="en-US"/>
              <a:pPr/>
              <a:t>35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/>
              <a:t>If both ions follow their diffusion gradients, what is the predictable consequence???</a:t>
            </a:r>
          </a:p>
          <a:p>
            <a:r>
              <a:rPr lang="en-US">
                <a:solidFill>
                  <a:schemeClr val="accent2"/>
                </a:solidFill>
              </a:rPr>
              <a:t>A dynamic equilibrium where both charge and concentration were balanced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958-A3F3-45C3-B272-A864D34C8AFA}" type="slidenum">
              <a:rPr lang="en-US"/>
              <a:pPr/>
              <a:t>36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572000" cy="5486400"/>
          </a:xfrm>
        </p:spPr>
        <p:txBody>
          <a:bodyPr/>
          <a:lstStyle/>
          <a:p>
            <a:r>
              <a:rPr lang="en-US"/>
              <a:t>A dynamic equilibrium is predictable, but is prevented by 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7A92-5B44-47F1-AA30-4FDE55ACCF6F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Maintained largely because cell membranes are more permeable to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than to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; more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leaves the cell than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 continually restores the concentration gradients; this also helps to maintain the charge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962F-A2C9-44BB-B352-A4A3BE9BB1BC}" type="slidenum">
              <a:rPr lang="en-US"/>
              <a:pPr/>
              <a:t>38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4914900" cy="1295400"/>
          </a:xfrm>
        </p:spPr>
        <p:txBody>
          <a:bodyPr/>
          <a:lstStyle/>
          <a:p>
            <a:r>
              <a:rPr lang="en-US" sz="4000"/>
              <a:t>Resting Potential Ion Concentrations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5105400" cy="4953000"/>
          </a:xfrm>
        </p:spPr>
        <p:txBody>
          <a:bodyPr/>
          <a:lstStyle/>
          <a:p>
            <a:r>
              <a:rPr lang="en-US"/>
              <a:t>ATP powered pump continually transfers 3 Na</a:t>
            </a:r>
            <a:r>
              <a:rPr lang="en-US" baseline="30000"/>
              <a:t>+</a:t>
            </a:r>
            <a:r>
              <a:rPr lang="en-US"/>
              <a:t>  ions out of the cytoplasm for every 2 K</a:t>
            </a:r>
            <a:r>
              <a:rPr lang="en-US" baseline="30000"/>
              <a:t>+</a:t>
            </a:r>
            <a:r>
              <a:rPr lang="en-US"/>
              <a:t> ions it moves back in to the cytoplasm</a:t>
            </a:r>
          </a:p>
          <a:p>
            <a:r>
              <a:rPr lang="en-US"/>
              <a:t>This means that there is a net transfer of + charge OUT of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D554-F6CA-45A8-8C1E-D1EB69E38D61}" type="slidenum">
              <a:rPr lang="en-US"/>
              <a:pPr/>
              <a:t>39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28600"/>
            <a:ext cx="8343900" cy="914400"/>
          </a:xfrm>
        </p:spPr>
        <p:txBody>
          <a:bodyPr/>
          <a:lstStyle/>
          <a:p>
            <a:r>
              <a:rPr lang="en-US" sz="3600"/>
              <a:t>Resting Potential Ion Concentrations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648200" cy="5105400"/>
          </a:xfrm>
        </p:spPr>
        <p:txBody>
          <a:bodyPr/>
          <a:lstStyle/>
          <a:p>
            <a:r>
              <a:rPr lang="en-US"/>
              <a:t>Thus, the membrane potential is maintained</a:t>
            </a:r>
          </a:p>
          <a:p>
            <a:r>
              <a:rPr lang="en-US"/>
              <a:t>Cl</a:t>
            </a:r>
            <a:r>
              <a:rPr lang="en-US" baseline="30000"/>
              <a:t>-</a:t>
            </a:r>
            <a:r>
              <a:rPr lang="en-US"/>
              <a:t> and large anions also contribute to the net negative charge inside the cell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058025" y="2257425"/>
            <a:ext cx="381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324600" y="2257425"/>
            <a:ext cx="381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429000" y="41910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3429000" y="41910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8DF2-2A79-4D1A-951C-1FE0717AC6B8}" type="slidenum">
              <a:rPr lang="en-US"/>
              <a:pPr/>
              <a:t>4</a:t>
            </a:fld>
            <a:endParaRPr 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27000" y="671513"/>
            <a:ext cx="2530475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First split was tissues; next was body symmetry; echinoderms “went back” to radial symmetry</a:t>
            </a:r>
            <a:r>
              <a:rPr lang="en-US" sz="3600"/>
              <a:t> 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7939088" y="109538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3B49-8862-4625-A562-C25FD77A75BC}" type="slidenum">
              <a:rPr lang="en-US"/>
              <a:pPr/>
              <a:t>40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096962"/>
          </a:xfrm>
        </p:spPr>
        <p:txBody>
          <a:bodyPr/>
          <a:lstStyle/>
          <a:p>
            <a:r>
              <a:rPr lang="en-US" sz="4000"/>
              <a:t>Neuron Function – Resting Potential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/>
              <a:t>Neuron resting potential is ~ -70mV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At resting potential the neuron is NOT actively transmitting signals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Maintained largely because cell membranes are more permeable to K</a:t>
            </a:r>
            <a:r>
              <a:rPr lang="en-US" baseline="30000"/>
              <a:t>+</a:t>
            </a:r>
            <a:r>
              <a:rPr lang="en-US"/>
              <a:t> than to Na</a:t>
            </a:r>
            <a:r>
              <a:rPr lang="en-US" baseline="30000"/>
              <a:t>+</a:t>
            </a:r>
            <a:r>
              <a:rPr lang="en-US"/>
              <a:t>; more K</a:t>
            </a:r>
            <a:r>
              <a:rPr lang="en-US" baseline="30000"/>
              <a:t>+</a:t>
            </a:r>
            <a:r>
              <a:rPr lang="en-US"/>
              <a:t> leaves the cell than Na</a:t>
            </a:r>
            <a:r>
              <a:rPr lang="en-US" baseline="30000"/>
              <a:t>+</a:t>
            </a:r>
            <a:r>
              <a:rPr lang="en-US"/>
              <a:t> enters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 ATP powered K</a:t>
            </a:r>
            <a:r>
              <a:rPr lang="en-US" baseline="30000"/>
              <a:t>+</a:t>
            </a:r>
            <a:r>
              <a:rPr lang="en-US"/>
              <a:t>/Na</a:t>
            </a:r>
            <a:r>
              <a:rPr lang="en-US" baseline="30000"/>
              <a:t>+</a:t>
            </a:r>
            <a:r>
              <a:rPr lang="en-US"/>
              <a:t> pump continually restores the concentration gradients; this also helps to maintain the charge gradient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Cl</a:t>
            </a:r>
            <a:r>
              <a:rPr lang="en-US" baseline="30000"/>
              <a:t>-</a:t>
            </a:r>
            <a:r>
              <a:rPr lang="en-US"/>
              <a:t>, other anions, and Ca</a:t>
            </a:r>
            <a:r>
              <a:rPr lang="en-US" baseline="30000"/>
              <a:t>++</a:t>
            </a:r>
            <a:r>
              <a:rPr lang="en-US"/>
              <a:t> also affect resting potential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029075" y="136525"/>
            <a:ext cx="1095375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2DD-BE60-41B6-A8BC-BB95F8434A58}" type="slidenum">
              <a:rPr lang="en-US"/>
              <a:pPr/>
              <a:t>41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r>
              <a:rPr lang="en-US"/>
              <a:t>All cells have a membrane potential</a:t>
            </a:r>
          </a:p>
          <a:p>
            <a:r>
              <a:rPr lang="en-US"/>
              <a:t>Neurons can change their membrane potential in response to a stimulus</a:t>
            </a:r>
          </a:p>
          <a:p>
            <a:r>
              <a:rPr lang="en-US"/>
              <a:t>The ability of neurons to open and close ion gates allows them to send electrical signals along the extensions (dendrites and axons)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Gates open and close in response to stimuli</a:t>
            </a:r>
            <a:endParaRPr lang="en-US" sz="4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309688" y="5943600"/>
            <a:ext cx="6526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Only neurons can do this!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32FE-17D8-43EF-9A06-F6322484CC0D}" type="slidenum">
              <a:rPr lang="en-US"/>
              <a:pPr/>
              <a:t>42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Gated ion channels manage membrane potential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Stretch gates – respond when membrane is stretched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Ligand gates – respond when a molecule binds (eg: a neurotransmitter)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Voltage gates – respond when membrane potential changes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7EDC-C5F7-4217-8ADF-2537C6DB5D42}" type="slidenum">
              <a:rPr lang="en-US"/>
              <a:pPr/>
              <a:t>43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/>
              <a:t>Gated Ion Channels</a:t>
            </a:r>
            <a:br>
              <a:rPr lang="en-US"/>
            </a:br>
            <a:r>
              <a:rPr lang="en-US" sz="3600" i="1">
                <a:solidFill>
                  <a:schemeClr val="tx1"/>
                </a:solidFill>
              </a:rPr>
              <a:t>Why Neurons are Different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Hyperpolarization = inside of neuron becomes more negative</a:t>
            </a:r>
          </a:p>
          <a:p>
            <a:r>
              <a:rPr lang="en-US"/>
              <a:t>Depolarization = inside of neuron becomes more positive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Either can occur, depending on stimulus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Either can be graded – more stimulus = more change in membrane potential</a:t>
            </a:r>
          </a:p>
          <a:p>
            <a:r>
              <a:rPr lang="en-US"/>
              <a:t>Depolarization eventually triggers an action potential = NOT graded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8480-3DEE-43C4-8D90-54594AC97623}" type="slidenum">
              <a:rPr lang="en-US"/>
              <a:pPr/>
              <a:t>44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9050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Depolarization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/>
              <a:t>eventually triggers an action potential – action potentials are NOT graded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5C3B-00BA-4CAB-9C15-140EC601ED3F}" type="slidenum">
              <a:rPr lang="en-US"/>
              <a:pPr/>
              <a:t>45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Action Potentials ARE the Nerve Signal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Triggered whenever depolarization reaches a set threshold potential</a:t>
            </a:r>
          </a:p>
          <a:p>
            <a:pPr>
              <a:lnSpc>
                <a:spcPct val="90000"/>
              </a:lnSpc>
            </a:pPr>
            <a:r>
              <a:rPr lang="en-US"/>
              <a:t>Action potentials are all-or-none responses of a fixed magnitude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Once triggered, they can’t be stopped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There is no gradation once an action potential is triggered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Action potentials are brief depolarizations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1 – 2 milliseconds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Voltage gated ion channels control signal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CBB1-B69C-4B37-815C-394058FE8125}" type="slidenum">
              <a:rPr lang="en-US"/>
              <a:pPr/>
              <a:t>46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action potential is of a fixed magnitude, how do we sense different levels of a stimulus???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D802-000A-480B-8311-5B8B37F68242}" type="slidenum">
              <a:rPr lang="en-US"/>
              <a:pPr/>
              <a:t>47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action potential is of a fixed magnitude, how do we sense different levels of a stimulus???</a:t>
            </a:r>
          </a:p>
          <a:p>
            <a:r>
              <a:rPr lang="en-US">
                <a:solidFill>
                  <a:schemeClr val="accent2"/>
                </a:solidFill>
              </a:rPr>
              <a:t>They can occur with varying frequency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Frequency is part of the information</a:t>
            </a:r>
          </a:p>
          <a:p>
            <a:r>
              <a:rPr lang="en-US">
                <a:solidFill>
                  <a:schemeClr val="accent2"/>
                </a:solidFill>
              </a:rPr>
              <a:t>They can occur from a large number of nearby neurons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4D9E-1834-4DAD-BB45-197C27AF7825}" type="slidenum">
              <a:rPr lang="en-US"/>
              <a:pPr/>
              <a:t>48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Action Potentials ARE the Nerve Signal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Triggered whenever depolarization reaches a set threshold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Action potentials are all-or-none responses of a fixed magnitude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Once triggered, they can’t be stopped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There is no gradation once an action potential is triggered</a:t>
            </a:r>
          </a:p>
          <a:p>
            <a:pPr>
              <a:lnSpc>
                <a:spcPct val="90000"/>
              </a:lnSpc>
            </a:pPr>
            <a:r>
              <a:rPr lang="en-US"/>
              <a:t>Action potentials are brief depolarizations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1 – 2 milliseconds</a:t>
            </a:r>
          </a:p>
          <a:p>
            <a:pPr>
              <a:lnSpc>
                <a:spcPct val="90000"/>
              </a:lnSpc>
            </a:pPr>
            <a:r>
              <a:rPr lang="en-US"/>
              <a:t>Voltage gated ion channels control signal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FE51D-79EC-43D4-BDE0-DF5D1AE2081F}" type="slidenum">
              <a:rPr lang="en-US"/>
              <a:pPr/>
              <a:t>49</a:t>
            </a:fld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34000" y="6348413"/>
            <a:ext cx="28860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Fig. 48.13; p. 1019, 7</a:t>
            </a:r>
            <a:r>
              <a:rPr lang="en-US" baseline="30000">
                <a:solidFill>
                  <a:srgbClr val="FF0000"/>
                </a:solidFill>
              </a:rPr>
              <a:t>th</a:t>
            </a:r>
            <a:r>
              <a:rPr lang="en-US">
                <a:solidFill>
                  <a:srgbClr val="FF0000"/>
                </a:solidFill>
              </a:rPr>
              <a:t> 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5CA0-E203-4808-BCA8-EF3C4C7D89B7}" type="slidenum">
              <a:rPr lang="en-US"/>
              <a:pPr/>
              <a:t>5</a:t>
            </a:fld>
            <a:endParaRPr lang="en-US"/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2390775" y="1738313"/>
            <a:ext cx="1905000" cy="1905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039813" y="493713"/>
            <a:ext cx="7065962" cy="528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Derived radial symmetry and nerve network</a:t>
            </a:r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 flipH="1">
            <a:off x="3810000" y="1019175"/>
            <a:ext cx="457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35BB-7057-4D11-AC65-936358FE62CD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Resting Potential –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r>
              <a:rPr lang="en-US"/>
              <a:t> activation gates closed; Na</a:t>
            </a:r>
            <a:r>
              <a:rPr lang="en-US" baseline="30000"/>
              <a:t>+</a:t>
            </a:r>
            <a:r>
              <a:rPr lang="en-US"/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Depolarization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begin to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Rising Phase – threshold is crossed,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DDCF-C3B3-4CB3-906D-43C27946DF87}" type="slidenum">
              <a:rPr lang="en-US"/>
              <a:pPr/>
              <a:t>51</a:t>
            </a:fld>
            <a:endParaRPr lang="en-US"/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 flipV="1">
            <a:off x="2590800" y="3962400"/>
            <a:ext cx="15240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D1A2-8EA0-4BCB-A46A-553B8CB3E600}" type="slidenum">
              <a:rPr lang="en-US"/>
              <a:pPr/>
              <a:t>52</a:t>
            </a:fld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" y="228600"/>
            <a:ext cx="8915400" cy="2286000"/>
          </a:xfrm>
        </p:spPr>
        <p:txBody>
          <a:bodyPr/>
          <a:lstStyle/>
          <a:p>
            <a:pPr marL="762000" indent="-762000">
              <a:buFontTx/>
              <a:buAutoNum type="arabicPeriod"/>
            </a:pPr>
            <a:r>
              <a:rPr lang="en-US" sz="3600"/>
              <a:t>Resting Potential – Na</a:t>
            </a:r>
            <a:r>
              <a:rPr lang="en-US" sz="3600" baseline="30000"/>
              <a:t>+</a:t>
            </a:r>
            <a:r>
              <a:rPr lang="en-US" sz="3600"/>
              <a:t> and K</a:t>
            </a:r>
            <a:r>
              <a:rPr lang="en-US" sz="3600" baseline="30000"/>
              <a:t>+</a:t>
            </a:r>
            <a:r>
              <a:rPr lang="en-US" sz="3600"/>
              <a:t> activation gates closed; Na</a:t>
            </a:r>
            <a:r>
              <a:rPr lang="en-US" sz="3600" baseline="30000"/>
              <a:t>+</a:t>
            </a:r>
            <a:r>
              <a:rPr lang="en-US" sz="3600"/>
              <a:t> inactivation gate open on most channels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8816-F935-4EA1-B617-B77E8A026F1E}" type="slidenum">
              <a:rPr lang="en-US"/>
              <a:pPr/>
              <a:t>53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Resting Potential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and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closed;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– Na</a:t>
            </a:r>
            <a:r>
              <a:rPr lang="en-US" baseline="30000"/>
              <a:t>+</a:t>
            </a:r>
            <a:r>
              <a:rPr lang="en-US"/>
              <a:t> activation gates begin to open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– Na</a:t>
            </a:r>
            <a:r>
              <a:rPr lang="en-US" baseline="30000"/>
              <a:t>+</a:t>
            </a:r>
            <a:r>
              <a:rPr lang="en-US"/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Rising Phase – threshold is crossed,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C184-4F37-4B00-AE3F-5FD14D5020F9}" type="slidenum">
              <a:rPr lang="en-US"/>
              <a:pPr/>
              <a:t>54</a:t>
            </a:fld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 flipV="1">
            <a:off x="3124200" y="3733800"/>
            <a:ext cx="1600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3A6-AE23-43E6-9B3E-241A5922271E}" type="slidenum">
              <a:rPr lang="en-US"/>
              <a:pPr/>
              <a:t>55</a:t>
            </a:fld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2286000"/>
          </a:xfrm>
        </p:spPr>
        <p:txBody>
          <a:bodyPr/>
          <a:lstStyle/>
          <a:p>
            <a:r>
              <a:rPr lang="en-US" sz="3600"/>
              <a:t>2.  Depolarization – </a:t>
            </a:r>
            <a:r>
              <a:rPr lang="en-US" sz="3600">
                <a:solidFill>
                  <a:schemeClr val="tx1"/>
                </a:solidFill>
              </a:rPr>
              <a:t>Na</a:t>
            </a:r>
            <a:r>
              <a:rPr lang="en-US" sz="3600" baseline="30000">
                <a:solidFill>
                  <a:schemeClr val="tx1"/>
                </a:solidFill>
              </a:rPr>
              <a:t>+</a:t>
            </a:r>
            <a:r>
              <a:rPr lang="en-US" sz="3600">
                <a:solidFill>
                  <a:schemeClr val="tx1"/>
                </a:solidFill>
              </a:rPr>
              <a:t> activation gates begin to open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en-US" sz="3600"/>
              <a:t>– Na</a:t>
            </a:r>
            <a:r>
              <a:rPr lang="en-US" sz="3600" baseline="30000"/>
              <a:t>+</a:t>
            </a:r>
            <a:r>
              <a:rPr lang="en-US" sz="3600"/>
              <a:t> begins to enter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917-EA02-479C-911E-F8894DAEE66E}" type="slidenum">
              <a:rPr lang="en-US"/>
              <a:pPr/>
              <a:t>56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Resting Potential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and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closed;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 open on most channels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Depolarization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begin to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begins to enter cell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Rising Phase – threshold is crossed, Na</a:t>
            </a:r>
            <a:r>
              <a:rPr lang="en-US" baseline="30000"/>
              <a:t>+</a:t>
            </a:r>
            <a:r>
              <a:rPr lang="en-US"/>
              <a:t> floods into the cell, raising the membrane potential to ~ +35mV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E3A6-500A-44AD-9CBF-1F8CFF36BACE}" type="slidenum">
              <a:rPr lang="en-US"/>
              <a:pPr/>
              <a:t>57</a:t>
            </a:fld>
            <a:endParaRPr lang="en-US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3810000" y="1447800"/>
            <a:ext cx="9906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D0F0-87B6-4A2D-8ABA-D174F324886E}" type="slidenum">
              <a:rPr lang="en-US"/>
              <a:pPr/>
              <a:t>58</a:t>
            </a:fld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" y="274638"/>
            <a:ext cx="8763000" cy="2239962"/>
          </a:xfrm>
        </p:spPr>
        <p:txBody>
          <a:bodyPr/>
          <a:lstStyle/>
          <a:p>
            <a:pPr marL="838200" indent="-838200"/>
            <a:r>
              <a:rPr lang="en-US" sz="3600"/>
              <a:t>3.  Rising Phase – threshold is crossed, Na</a:t>
            </a:r>
            <a:r>
              <a:rPr lang="en-US" sz="3600" baseline="30000"/>
              <a:t>+</a:t>
            </a:r>
            <a:r>
              <a:rPr lang="en-US" sz="3600"/>
              <a:t> floods into the cell, raising the membrane potential to ~ +35mV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266A-CBB1-4E24-B8A6-5310163E9B85}" type="slidenum">
              <a:rPr lang="en-US"/>
              <a:pPr/>
              <a:t>59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/>
              <a:t>Falling Phase – Na</a:t>
            </a:r>
            <a:r>
              <a:rPr lang="en-US" baseline="30000"/>
              <a:t>+</a:t>
            </a:r>
            <a:r>
              <a:rPr lang="en-US"/>
              <a:t> inactivation gates close, K</a:t>
            </a:r>
            <a:r>
              <a:rPr lang="en-US" baseline="30000"/>
              <a:t>+</a:t>
            </a:r>
            <a:r>
              <a:rPr lang="en-US"/>
              <a:t> activation gates open – Na</a:t>
            </a:r>
            <a:r>
              <a:rPr lang="en-US" baseline="30000"/>
              <a:t>+</a:t>
            </a:r>
            <a:r>
              <a:rPr lang="en-US"/>
              <a:t> influx stops, K</a:t>
            </a:r>
            <a:r>
              <a:rPr lang="en-US" baseline="30000"/>
              <a:t>+</a:t>
            </a:r>
            <a:r>
              <a:rPr lang="en-US"/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Undershoot –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Refractory Period – the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B12B-DFA2-49BE-890B-933FF4CDDB15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Cephalization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/>
              <a:t>The development of a brain</a:t>
            </a:r>
          </a:p>
          <a:p>
            <a:r>
              <a:rPr lang="en-US"/>
              <a:t>Associated with the development of bilateral symmetry</a:t>
            </a:r>
          </a:p>
          <a:p>
            <a:r>
              <a:rPr lang="en-US">
                <a:solidFill>
                  <a:schemeClr val="bg2"/>
                </a:solidFill>
              </a:rPr>
              <a:t>Complex, cephalized nervous systems are usually divided into 2 sections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Central nervous system (CNS) integrates information, exerts most control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Peripheral nervous system (PNS) connects CNS to the rest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2F21-282C-4CFF-BD8B-C39794E015EA}" type="slidenum">
              <a:rPr lang="en-US"/>
              <a:pPr/>
              <a:t>60</a:t>
            </a:fld>
            <a:endParaRPr 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677025" y="2159000"/>
            <a:ext cx="2378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Membrane repolarizes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H="1">
            <a:off x="5410200" y="2590800"/>
            <a:ext cx="1828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13BC-6CFE-4209-9785-DF0DB623081B}" type="slidenum">
              <a:rPr lang="en-US"/>
              <a:pPr/>
              <a:t>61</a:t>
            </a:fld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2239962"/>
          </a:xfrm>
        </p:spPr>
        <p:txBody>
          <a:bodyPr/>
          <a:lstStyle/>
          <a:p>
            <a:r>
              <a:rPr lang="en-US" sz="3600"/>
              <a:t>4.  Falling Phase – Na</a:t>
            </a:r>
            <a:r>
              <a:rPr lang="en-US" sz="3600" baseline="30000"/>
              <a:t>+</a:t>
            </a:r>
            <a:r>
              <a:rPr lang="en-US" sz="3600"/>
              <a:t> inactivation gates close, K</a:t>
            </a:r>
            <a:r>
              <a:rPr lang="en-US" sz="3600" baseline="30000"/>
              <a:t>+</a:t>
            </a:r>
            <a:r>
              <a:rPr lang="en-US" sz="3600"/>
              <a:t> activation gates open – Na</a:t>
            </a:r>
            <a:r>
              <a:rPr lang="en-US" sz="3600" baseline="30000"/>
              <a:t>+</a:t>
            </a:r>
            <a:r>
              <a:rPr lang="en-US" sz="3600"/>
              <a:t> influx stops, K</a:t>
            </a:r>
            <a:r>
              <a:rPr lang="en-US" sz="3600" baseline="30000"/>
              <a:t>+</a:t>
            </a:r>
            <a:r>
              <a:rPr lang="en-US" sz="3600"/>
              <a:t> efflux is rapid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E722-53EA-4F0E-AF3E-694C2A1BAFA0}" type="slidenum">
              <a:rPr lang="en-US"/>
              <a:pPr/>
              <a:t>62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Falling Phase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close,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influx stops,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/>
              <a:t>Undershoot – K</a:t>
            </a:r>
            <a:r>
              <a:rPr lang="en-US" baseline="30000"/>
              <a:t>+</a:t>
            </a:r>
            <a:r>
              <a:rPr lang="en-US"/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Refractory Period – the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DF6D-2885-4DE0-B577-F67239BDB4DE}" type="slidenum">
              <a:rPr lang="en-US"/>
              <a:pPr/>
              <a:t>63</a:t>
            </a:fld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 flipH="1" flipV="1">
            <a:off x="5410200" y="3962400"/>
            <a:ext cx="6858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5904-0622-47B7-A4E5-AB581C6E9C75}" type="slidenum">
              <a:rPr lang="en-US"/>
              <a:pPr/>
              <a:t>64</a:t>
            </a:fld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239962"/>
          </a:xfrm>
        </p:spPr>
        <p:txBody>
          <a:bodyPr/>
          <a:lstStyle/>
          <a:p>
            <a:pPr marL="838200" indent="-838200"/>
            <a:r>
              <a:rPr lang="en-US" sz="3600"/>
              <a:t>5.  Undershoot – K</a:t>
            </a:r>
            <a:r>
              <a:rPr lang="en-US" sz="3600" baseline="30000"/>
              <a:t>+</a:t>
            </a:r>
            <a:r>
              <a:rPr lang="en-US" sz="3600"/>
              <a:t> activation gates close, but not until membrane potential has gone a little bit below resting potential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1DF3-93E2-4B20-B2E4-23967C8BF47B}" type="slidenum">
              <a:rPr lang="en-US"/>
              <a:pPr/>
              <a:t>65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 Gate Activity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Falling Phase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inactivation gates close,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open – Na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influx stops,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efflux is rapid</a:t>
            </a:r>
          </a:p>
          <a:p>
            <a:pPr marL="609600" indent="-609600">
              <a:buFontTx/>
              <a:buAutoNum type="arabicPeriod" startAt="4"/>
            </a:pPr>
            <a:r>
              <a:rPr lang="en-US">
                <a:solidFill>
                  <a:schemeClr val="bg2"/>
                </a:solidFill>
              </a:rPr>
              <a:t>Undershoot – K</a:t>
            </a:r>
            <a:r>
              <a:rPr lang="en-US" baseline="30000">
                <a:solidFill>
                  <a:schemeClr val="bg2"/>
                </a:solidFill>
              </a:rPr>
              <a:t>+</a:t>
            </a:r>
            <a:r>
              <a:rPr lang="en-US">
                <a:solidFill>
                  <a:schemeClr val="bg2"/>
                </a:solidFill>
              </a:rPr>
              <a:t> activation gates close, but not until membrane potential has gone a little bit below resting potential</a:t>
            </a:r>
          </a:p>
          <a:p>
            <a:pPr marL="609600" indent="-609600">
              <a:buFontTx/>
              <a:buAutoNum type="arabicPeriod" startAt="4"/>
            </a:pPr>
            <a:r>
              <a:rPr lang="en-US"/>
              <a:t>Refractory Period – the Na</a:t>
            </a:r>
            <a:r>
              <a:rPr lang="en-US" baseline="30000"/>
              <a:t>+</a:t>
            </a:r>
            <a:r>
              <a:rPr lang="en-US"/>
              <a:t> inactivation gates remain closed during stages 4 and 5, limiting the maximum frequency of action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6215-77F8-45EA-B992-22B378E903E8}" type="slidenum">
              <a:rPr lang="en-US"/>
              <a:pPr/>
              <a:t>66</a:t>
            </a:fld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" y="228600"/>
            <a:ext cx="8915400" cy="2286000"/>
          </a:xfrm>
        </p:spPr>
        <p:txBody>
          <a:bodyPr/>
          <a:lstStyle/>
          <a:p>
            <a:pPr marL="838200" indent="-838200"/>
            <a:r>
              <a:rPr lang="en-US" sz="3600"/>
              <a:t>6.  Refractory Period – the Na</a:t>
            </a:r>
            <a:r>
              <a:rPr lang="en-US" sz="3600" baseline="30000"/>
              <a:t>+</a:t>
            </a:r>
            <a:r>
              <a:rPr lang="en-US" sz="3600"/>
              <a:t> inactivation gates remain closed during stages 4 and 5, limiting the maximum frequency of action potentials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572000" y="3276600"/>
            <a:ext cx="914400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696E-6563-47CE-8B4B-5C5BF938FCAA}" type="slidenum">
              <a:rPr lang="en-US"/>
              <a:pPr/>
              <a:t>67</a:t>
            </a:fld>
            <a:endParaRPr 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689725" y="6348413"/>
            <a:ext cx="19970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Fig. 48.13, 7</a:t>
            </a:r>
            <a:r>
              <a:rPr lang="en-US" baseline="30000">
                <a:solidFill>
                  <a:srgbClr val="FF0000"/>
                </a:solidFill>
              </a:rPr>
              <a:t>th</a:t>
            </a:r>
            <a:r>
              <a:rPr lang="en-US">
                <a:solidFill>
                  <a:srgbClr val="FF0000"/>
                </a:solidFill>
              </a:rPr>
              <a:t> Ed.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AB71-164B-4E0A-B883-F322934B91D6}" type="slidenum">
              <a:rPr lang="en-US"/>
              <a:pPr/>
              <a:t>68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274638"/>
            <a:ext cx="4495800" cy="1249362"/>
          </a:xfrm>
        </p:spPr>
        <p:txBody>
          <a:bodyPr/>
          <a:lstStyle/>
          <a:p>
            <a:r>
              <a:rPr lang="en-US"/>
              <a:t>Conduction of Action Potential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600"/>
            <a:ext cx="5181600" cy="4953000"/>
          </a:xfrm>
        </p:spPr>
        <p:txBody>
          <a:bodyPr/>
          <a:lstStyle/>
          <a:p>
            <a:r>
              <a:rPr lang="en-US"/>
              <a:t>Electrical signal moves along the axon by depolarizing adjacent regions of the membrane past the threshold</a:t>
            </a:r>
          </a:p>
          <a:p>
            <a:r>
              <a:rPr lang="en-US"/>
              <a:t>The depolarization effect is NOT directional – the cytoplasm becomes more + in both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2C6A-7788-434F-80F3-9278583DF231}" type="slidenum">
              <a:rPr lang="en-US"/>
              <a:pPr/>
              <a:t>69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depolarizing effect is bilateral, why does the signal travel in one direction only???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CC2E-DF61-4536-BECC-FD675A78D73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ED1A-FB6C-47F3-9A04-EF013960BE7D}" type="slidenum">
              <a:rPr lang="en-US"/>
              <a:pPr/>
              <a:t>70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depolarizing effect is bilateral, why does the signal travel in one direction only???</a:t>
            </a:r>
          </a:p>
          <a:p>
            <a:r>
              <a:rPr lang="en-US">
                <a:solidFill>
                  <a:schemeClr val="accent2"/>
                </a:solidFill>
              </a:rPr>
              <a:t>The refractory period!!!</a:t>
            </a:r>
          </a:p>
          <a:p>
            <a:r>
              <a:rPr lang="en-US">
                <a:solidFill>
                  <a:schemeClr val="accent2"/>
                </a:solidFill>
              </a:rPr>
              <a:t>Na</a:t>
            </a:r>
            <a:r>
              <a:rPr lang="en-US" baseline="30000">
                <a:solidFill>
                  <a:schemeClr val="accent2"/>
                </a:solidFill>
              </a:rPr>
              <a:t>+</a:t>
            </a:r>
            <a:r>
              <a:rPr lang="en-US">
                <a:solidFill>
                  <a:schemeClr val="accent2"/>
                </a:solidFill>
              </a:rPr>
              <a:t> gates are locked shut at the signal source end and the depolarization can only affect the leading end of the axon</a:t>
            </a: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3390900" y="5410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35A8-7154-4290-B2A3-9FC582F5F38C}" type="slidenum">
              <a:rPr lang="en-US"/>
              <a:pPr/>
              <a:t>71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274638"/>
            <a:ext cx="4495800" cy="1249362"/>
          </a:xfrm>
        </p:spPr>
        <p:txBody>
          <a:bodyPr/>
          <a:lstStyle/>
          <a:p>
            <a:r>
              <a:rPr lang="en-US"/>
              <a:t>Conduction of Action Potential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600"/>
            <a:ext cx="5181600" cy="4953000"/>
          </a:xfrm>
        </p:spPr>
        <p:txBody>
          <a:bodyPr/>
          <a:lstStyle/>
          <a:p>
            <a:r>
              <a:rPr lang="en-US"/>
              <a:t>Electrical signal moves along the axon by depolarizing adjacent regions of the membrane past the threshold</a:t>
            </a:r>
          </a:p>
          <a:p>
            <a:r>
              <a:rPr lang="en-US"/>
              <a:t>Depolarization zone travels in one direction only due to the refractory period (</a:t>
            </a:r>
            <a:r>
              <a:rPr lang="en-US" sz="2800"/>
              <a:t>Na</a:t>
            </a:r>
            <a:r>
              <a:rPr lang="en-US" sz="2800" baseline="30000"/>
              <a:t>+</a:t>
            </a:r>
            <a:r>
              <a:rPr lang="en-US" sz="2800"/>
              <a:t> gates locked)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FD6B-849D-4C02-8535-71A5AAD1C7AA}" type="slidenum">
              <a:rPr lang="en-US"/>
              <a:pPr/>
              <a:t>72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3657600" cy="868362"/>
          </a:xfrm>
        </p:spPr>
        <p:txBody>
          <a:bodyPr/>
          <a:lstStyle/>
          <a:p>
            <a:r>
              <a:rPr lang="en-US" sz="4800" b="1">
                <a:solidFill>
                  <a:srgbClr val="FF0000"/>
                </a:solidFill>
              </a:rPr>
              <a:t>Speed!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334000"/>
          </a:xfrm>
        </p:spPr>
        <p:txBody>
          <a:bodyPr/>
          <a:lstStyle/>
          <a:p>
            <a:r>
              <a:rPr lang="en-US"/>
              <a:t>Diameter of axon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Larger = less resistance </a:t>
            </a:r>
            <a:r>
              <a:rPr lang="en-US">
                <a:sym typeface="Wingdings" pitchFamily="2" charset="2"/>
              </a:rPr>
              <a:t> faster signal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Found in invertebrates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Max speed ~ 100 m/second</a:t>
            </a:r>
          </a:p>
          <a:p>
            <a:r>
              <a:rPr lang="en-US">
                <a:sym typeface="Wingdings" pitchFamily="2" charset="2"/>
              </a:rPr>
              <a:t>Nodes of Ranvier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Signal jumps from node to node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Found in vertebrates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Saves space – 2,000 myelinated axons can fit in the same space as one giant axon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Max speed ~ 120 m/second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7329488" y="1824038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4019550" y="2286000"/>
            <a:ext cx="3690938" cy="1608138"/>
          </a:xfrm>
          <a:custGeom>
            <a:avLst/>
            <a:gdLst>
              <a:gd name="T0" fmla="*/ 0 w 2325"/>
              <a:gd name="T1" fmla="*/ 992 h 1013"/>
              <a:gd name="T2" fmla="*/ 512 w 2325"/>
              <a:gd name="T3" fmla="*/ 1010 h 1013"/>
              <a:gd name="T4" fmla="*/ 1079 w 2325"/>
              <a:gd name="T5" fmla="*/ 974 h 1013"/>
              <a:gd name="T6" fmla="*/ 1792 w 2325"/>
              <a:gd name="T7" fmla="*/ 791 h 1013"/>
              <a:gd name="T8" fmla="*/ 2325 w 2325"/>
              <a:gd name="T9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5" h="1013">
                <a:moveTo>
                  <a:pt x="0" y="992"/>
                </a:moveTo>
                <a:cubicBezTo>
                  <a:pt x="84" y="995"/>
                  <a:pt x="332" y="1013"/>
                  <a:pt x="512" y="1010"/>
                </a:cubicBezTo>
                <a:cubicBezTo>
                  <a:pt x="692" y="1007"/>
                  <a:pt x="866" y="1010"/>
                  <a:pt x="1079" y="974"/>
                </a:cubicBezTo>
                <a:cubicBezTo>
                  <a:pt x="1292" y="938"/>
                  <a:pt x="1584" y="953"/>
                  <a:pt x="1792" y="791"/>
                </a:cubicBezTo>
                <a:cubicBezTo>
                  <a:pt x="2000" y="629"/>
                  <a:pt x="2214" y="165"/>
                  <a:pt x="2325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65D3-25FF-4B8F-820E-BE69626A63D0}" type="slidenum">
              <a:rPr lang="en-US"/>
              <a:pPr/>
              <a:t>73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74638"/>
            <a:ext cx="8610600" cy="868362"/>
          </a:xfrm>
        </p:spPr>
        <p:txBody>
          <a:bodyPr/>
          <a:lstStyle/>
          <a:p>
            <a:r>
              <a:rPr lang="en-US" sz="4000"/>
              <a:t>Synapses – the gaps between cells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/>
          <a:lstStyle/>
          <a:p>
            <a:r>
              <a:rPr lang="en-US"/>
              <a:t>Electrical synapses occur at gap junctions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Action potential is transmitted directly from cell to cell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Especially important in rapid responses such as escape movements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/>
              <a:t>Also with controlling heart beat (but with specialized muscle tissue)</a:t>
            </a:r>
          </a:p>
          <a:p>
            <a:r>
              <a:rPr lang="en-US"/>
              <a:t>Most synapses are chemical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signal is converted from electrical </a:t>
            </a:r>
            <a:r>
              <a:rPr lang="en-US">
                <a:sym typeface="Wingdings" pitchFamily="2" charset="2"/>
              </a:rPr>
              <a:t> chemical  electrical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Neurotransmitters cross the synapse and carry the signal to the receiving cell</a:t>
            </a:r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58D-7591-483F-ACAD-7B5ACAC059AE}" type="slidenum">
              <a:rPr lang="en-US"/>
              <a:pPr/>
              <a:t>74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10200"/>
          </a:xfrm>
        </p:spPr>
        <p:txBody>
          <a:bodyPr/>
          <a:lstStyle/>
          <a:p>
            <a:r>
              <a:rPr lang="en-US"/>
              <a:t>A multi-stage process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Neurons synthesize neurotransmitters, isolated into synaptic vesicles located at the synaptic terminal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action potential triggers the release of neurotransmitters into the synapse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Neurotransmitters diffuse across the synapse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to a receptor, stimulating a response (more later)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21CF-E255-40D0-9AE6-24753312BCB9}" type="slidenum">
              <a:rPr lang="en-US"/>
              <a:pPr/>
              <a:t>75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10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Action potential depolarizes membrane at synaptic terminal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in this region opens Ca</a:t>
            </a:r>
            <a:r>
              <a:rPr lang="en-US" baseline="30000"/>
              <a:t>++</a:t>
            </a:r>
            <a:r>
              <a:rPr lang="en-US"/>
              <a:t>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Influx of Ca</a:t>
            </a:r>
            <a:r>
              <a:rPr lang="en-US" baseline="30000"/>
              <a:t>++</a:t>
            </a:r>
            <a:r>
              <a:rPr lang="en-US"/>
              <a:t> stimulates synaptic vesicles to fuse with neuron cell membrane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are released by exocytosis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bind to the receiving cell membrane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38A3-E0ED-49F3-8C7F-496E888C9323}" type="slidenum">
              <a:rPr lang="en-US"/>
              <a:pPr/>
              <a:t>76</a:t>
            </a:fld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Synapses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94DE-033A-4C4C-AB72-B9DC7124A698}" type="slidenum">
              <a:rPr lang="en-US"/>
              <a:pPr/>
              <a:t>77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10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Action potential depolarizes membrane at synaptic terminal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Depolarization in this region opens Ca</a:t>
            </a:r>
            <a:r>
              <a:rPr lang="en-US" baseline="30000"/>
              <a:t>++</a:t>
            </a:r>
            <a:r>
              <a:rPr lang="en-US"/>
              <a:t> channels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Influx of  stimulates synaptic vesicles to fuse with neuron cell membrane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are released by exocytosis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Neurotransmitters bind to the receiving cell membrane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024313" y="1052513"/>
            <a:ext cx="10953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REVIEW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9637-1CDE-4DD3-B50C-D5DF3FDC060F}" type="slidenum">
              <a:rPr lang="en-US"/>
              <a:pPr/>
              <a:t>78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Chemical Synapses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/>
              <a:t>Direct synaptic transmission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directly to ligand-gated channels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Channel opens for Na</a:t>
            </a:r>
            <a:r>
              <a:rPr lang="en-US" baseline="30000"/>
              <a:t>+</a:t>
            </a:r>
            <a:r>
              <a:rPr lang="en-US"/>
              <a:t>, K</a:t>
            </a:r>
            <a:r>
              <a:rPr lang="en-US" baseline="30000"/>
              <a:t>+</a:t>
            </a:r>
            <a:r>
              <a:rPr lang="en-US"/>
              <a:t> or both</a:t>
            </a:r>
          </a:p>
          <a:p>
            <a:r>
              <a:rPr lang="en-US"/>
              <a:t>Indirect synaptic transmission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Neurotransmitter binds to a receptor on the membrane (not to a channel protein)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Signal transduction pathway is initiated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Second messengers eventually open channels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Slower but amplified response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179D-6414-4FDA-89A2-BB10AD34ABDF}" type="slidenum">
              <a:rPr lang="en-US"/>
              <a:pPr/>
              <a:t>79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Electrical signals pass unmodified at electrical synapses</a:t>
            </a:r>
          </a:p>
          <a:p>
            <a:pPr>
              <a:lnSpc>
                <a:spcPct val="90000"/>
              </a:lnSpc>
            </a:pPr>
            <a:r>
              <a:rPr lang="en-US"/>
              <a:t>Chemical signals are modified during transmission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Type of neurotransmitter varies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Amount of neurotransmitter released varies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Some receptors promote depolarization; some promote hyperpolarization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Signals are summed over both time and space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Remember that many, many neurons are responding to any given stimulus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3EEC-7627-4433-B9FF-4E6D9ABE5175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functional advantage of cephalization???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D630-A4C1-4CE6-A25F-D3E180C1878D}" type="slidenum">
              <a:rPr lang="en-US"/>
              <a:pPr/>
              <a:t>80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676400"/>
          </a:xfrm>
        </p:spPr>
        <p:txBody>
          <a:bodyPr/>
          <a:lstStyle/>
          <a:p>
            <a:r>
              <a:rPr lang="en-US"/>
              <a:t>Responses are summed at the axon hillock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Action potential is generated and sent down axon; </a:t>
            </a:r>
            <a:r>
              <a:rPr lang="en-US" b="1"/>
              <a:t>or not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8CCA-A081-453D-9DA0-4B3A6D085620}" type="slidenum">
              <a:rPr lang="en-US"/>
              <a:pPr/>
              <a:t>81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synapses allow more complicated signals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Summation is over both time and space</a:t>
            </a:r>
          </a:p>
          <a:p>
            <a:pPr>
              <a:lnSpc>
                <a:spcPct val="90000"/>
              </a:lnSpc>
            </a:pPr>
            <a:r>
              <a:rPr lang="en-US"/>
              <a:t>Excitory and inhibitory signals can “cancel” each other </a:t>
            </a:r>
            <a:endParaRPr lang="en-US" b="1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33EE-D42C-44CA-AB40-0FF92D7000CD}" type="slidenum">
              <a:rPr lang="en-US"/>
              <a:pPr/>
              <a:t>82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524000"/>
          </a:xfrm>
        </p:spPr>
        <p:txBody>
          <a:bodyPr/>
          <a:lstStyle/>
          <a:p>
            <a:r>
              <a:rPr lang="en-US" sz="4000"/>
              <a:t>Neurotransmitters – review text and table, but don’t memorize</a:t>
            </a:r>
            <a:br>
              <a:rPr lang="en-US" sz="4000"/>
            </a:br>
            <a:r>
              <a:rPr lang="en-US" sz="3200">
                <a:solidFill>
                  <a:srgbClr val="FF0000"/>
                </a:solidFill>
              </a:rPr>
              <a:t>Table 48.1, 7</a:t>
            </a:r>
            <a:r>
              <a:rPr lang="en-US" sz="3200" baseline="30000">
                <a:solidFill>
                  <a:srgbClr val="FF0000"/>
                </a:solidFill>
              </a:rPr>
              <a:t>th</a:t>
            </a:r>
            <a:r>
              <a:rPr lang="en-US" sz="3200">
                <a:solidFill>
                  <a:srgbClr val="FF0000"/>
                </a:solidFill>
              </a:rPr>
              <a:t> ed.</a:t>
            </a:r>
            <a:endParaRPr lang="en-US" sz="32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3F40-17F2-4A84-8674-7ABA8986EC58}" type="slidenum">
              <a:rPr lang="en-US"/>
              <a:pPr/>
              <a:t>83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81000"/>
            <a:ext cx="8401050" cy="762000"/>
          </a:xfrm>
        </p:spPr>
        <p:txBody>
          <a:bodyPr/>
          <a:lstStyle/>
          <a:p>
            <a:r>
              <a:rPr lang="en-US"/>
              <a:t>CNS Organization in Vertebrates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dirty="0"/>
              <a:t>Brain – integrates</a:t>
            </a:r>
          </a:p>
          <a:p>
            <a:r>
              <a:rPr lang="en-US" dirty="0"/>
              <a:t>Spinal cord – 1</a:t>
            </a:r>
            <a:r>
              <a:rPr lang="en-US" baseline="30000" dirty="0"/>
              <a:t>o</a:t>
            </a:r>
            <a:r>
              <a:rPr lang="en-US" dirty="0"/>
              <a:t> transmits</a:t>
            </a:r>
          </a:p>
          <a:p>
            <a:r>
              <a:rPr lang="en-US" dirty="0"/>
              <a:t>Both derived from hollow, dorsal embryonic nerve cord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Hollow remnants remain in ventricles of brain and central canal of spinal cord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Spaces are filled with cerebrospinal fluid that helps circulate nutrients, hormones, wastes, </a:t>
            </a:r>
            <a:r>
              <a:rPr lang="en-US" dirty="0" err="1"/>
              <a:t>etc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Fluid also cushions CNS</a:t>
            </a:r>
          </a:p>
          <a:p>
            <a:r>
              <a:rPr lang="en-US" dirty="0"/>
              <a:t>Axons are aggregated = white matter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0" y="0"/>
            <a:ext cx="914400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0" y="0"/>
            <a:ext cx="914400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79562" y="2504827"/>
            <a:ext cx="6497637" cy="1692771"/>
          </a:xfrm>
          <a:prstGeom prst="rect">
            <a:avLst/>
          </a:prstGeom>
          <a:solidFill>
            <a:srgbClr val="EAEAEA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6000" dirty="0" smtClean="0"/>
              <a:t>We </a:t>
            </a:r>
            <a:r>
              <a:rPr lang="en-US" sz="6000" dirty="0"/>
              <a:t>stopped </a:t>
            </a:r>
            <a:r>
              <a:rPr lang="en-US" sz="6000" dirty="0" smtClean="0"/>
              <a:t>here - </a:t>
            </a:r>
            <a:endParaRPr lang="en-US" sz="6000" dirty="0"/>
          </a:p>
          <a:p>
            <a:r>
              <a:rPr lang="en-US" sz="4400" dirty="0"/>
              <a:t>d</a:t>
            </a:r>
            <a:r>
              <a:rPr lang="en-US" sz="4400" dirty="0" smtClean="0"/>
              <a:t>id not cover this slide</a:t>
            </a:r>
            <a:endParaRPr lang="en-US" sz="44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E464-52B8-400B-9CC8-DC467598646B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AEA1-ECAE-424A-8141-B9B7B5EC634F}" type="slidenum">
              <a:rPr lang="en-US"/>
              <a:pPr/>
              <a:t>85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/>
              <a:t>Major role – transmitting information </a:t>
            </a:r>
            <a:r>
              <a:rPr lang="en-US" b="1"/>
              <a:t>from</a:t>
            </a:r>
            <a:r>
              <a:rPr lang="en-US"/>
              <a:t> sensory structures to the CNS; and from the CNS </a:t>
            </a:r>
            <a:r>
              <a:rPr lang="en-US" b="1"/>
              <a:t>to</a:t>
            </a:r>
            <a:r>
              <a:rPr lang="en-US"/>
              <a:t> effector structures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Nerves always in left/right pairs that serve both sides of the body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D596-97A3-4125-9B9A-7DC33CD10EFF}" type="slidenum">
              <a:rPr lang="en-US"/>
              <a:pPr/>
              <a:t>86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029200"/>
          </a:xfrm>
        </p:spPr>
        <p:txBody>
          <a:bodyPr/>
          <a:lstStyle/>
          <a:p>
            <a:r>
              <a:rPr lang="en-US"/>
              <a:t>Cranial nerves originate in brain and connect to the head and upper body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have only sensory neurons (eyes, nose)</a:t>
            </a:r>
          </a:p>
          <a:p>
            <a:r>
              <a:rPr lang="en-US">
                <a:solidFill>
                  <a:schemeClr val="bg2"/>
                </a:solidFill>
              </a:rPr>
              <a:t>Spinal nerves originate in spinal cord and connect to the rest of the body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Contain both sensory and motor neurons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FF23-67DA-4E9E-BD26-BC35A302499F}" type="slidenum">
              <a:rPr lang="en-US"/>
              <a:pPr/>
              <a:t>87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Can the eyes do anything besides see???</a:t>
            </a:r>
          </a:p>
          <a:p>
            <a:r>
              <a:rPr lang="en-US"/>
              <a:t>Can the nose do anything besides smell???</a:t>
            </a:r>
          </a:p>
          <a:p>
            <a:r>
              <a:rPr lang="en-US"/>
              <a:t>Can the ears do anything besides hear???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5084-4AAD-4D00-815C-E37277CDFEA9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Can the eyes do anything besides see???</a:t>
            </a:r>
          </a:p>
          <a:p>
            <a:r>
              <a:rPr lang="en-US"/>
              <a:t>Can the nose do anything besides smell???</a:t>
            </a:r>
          </a:p>
          <a:p>
            <a:r>
              <a:rPr lang="en-US"/>
              <a:t>Can the ears do anything besides hear???</a:t>
            </a:r>
          </a:p>
          <a:p>
            <a:r>
              <a:rPr lang="en-US">
                <a:solidFill>
                  <a:schemeClr val="accent2"/>
                </a:solidFill>
              </a:rPr>
              <a:t>Not really – all other functions are controlled by muscles (blinking, eye motions, nose twitching….)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24CF-006C-4B93-B818-5AD5463D4F73}" type="slidenum">
              <a:rPr lang="en-US"/>
              <a:pPr/>
              <a:t>89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73162"/>
          </a:xfrm>
        </p:spPr>
        <p:txBody>
          <a:bodyPr/>
          <a:lstStyle/>
          <a:p>
            <a:r>
              <a:rPr lang="en-US"/>
              <a:t>PNS Organization in Vertebrates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029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Cranial nerves originate in brain and connect to the head and upper body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Some have only sensory neurons (eyes, nose)</a:t>
            </a:r>
          </a:p>
          <a:p>
            <a:r>
              <a:rPr lang="en-US"/>
              <a:t>Spinal nerves originate in spinal cord and connect to the rest of the body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Contain both sensory and motor neurons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AEA3-11C8-4EC6-827B-75BDD395B797}" type="slidenum">
              <a:rPr lang="en-US"/>
              <a:pPr/>
              <a:t>9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/>
              <a:t>What is the functional advantage of cephalization???</a:t>
            </a:r>
          </a:p>
          <a:p>
            <a:r>
              <a:rPr lang="en-US">
                <a:solidFill>
                  <a:schemeClr val="accent2"/>
                </a:solidFill>
              </a:rPr>
              <a:t>All the sensory, processing, eating and many feeding structures are located at the advancing end of the animal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B13BD-A450-47C5-B4C6-48FF82E100FB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PNS – Sub-divisions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727700" y="1114425"/>
            <a:ext cx="3292475" cy="2236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All work together to maintain homeostasis and respond to external stimuli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494-9167-4147-A9D9-4E76B1454788}" type="slidenum">
              <a:rPr lang="en-US"/>
              <a:pPr/>
              <a:t>91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PNS - Somatic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Nerves that transmit signals to and from skeletal muscles</a:t>
            </a:r>
          </a:p>
          <a:p>
            <a:r>
              <a:rPr lang="en-US"/>
              <a:t>Respond primarily to external stimuli</a:t>
            </a:r>
          </a:p>
          <a:p>
            <a:r>
              <a:rPr lang="en-US"/>
              <a:t>Largely under voluntary control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F076-2D93-4D83-A556-EB99E443DBB7}" type="slidenum">
              <a:rPr lang="en-US"/>
              <a:pPr/>
              <a:t>92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PNS - Autonomic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Nerves that control the internal environment</a:t>
            </a:r>
          </a:p>
          <a:p>
            <a:r>
              <a:rPr lang="en-US"/>
              <a:t>Respond to both internal and external signals</a:t>
            </a:r>
          </a:p>
          <a:p>
            <a:r>
              <a:rPr lang="en-US"/>
              <a:t>Largely under involuntary control</a:t>
            </a:r>
          </a:p>
          <a:p>
            <a:r>
              <a:rPr lang="en-US"/>
              <a:t>Three sub-divisions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Sympathetic – stress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Parasympathetic – opposes sympathetic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Enteric – controls digestive system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51A1-9E29-4AD8-B4D0-FF49689D5726}" type="slidenum">
              <a:rPr lang="en-US"/>
              <a:pPr/>
              <a:t>93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PNS – Autonomic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5280-69BE-4891-8EC9-AF7112C1C4EF}" type="slidenum">
              <a:rPr lang="en-US"/>
              <a:pPr/>
              <a:t>94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- Sympathetic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/>
              <a:t>Activates flight or fight responses</a:t>
            </a:r>
          </a:p>
          <a:p>
            <a:r>
              <a:rPr lang="en-US"/>
              <a:t>Promotes functions that increase sensory perception and ATP levels</a:t>
            </a:r>
          </a:p>
          <a:p>
            <a:r>
              <a:rPr lang="en-US"/>
              <a:t>Inhibits non-essential functions such as digestion and urination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93AB-B70C-41FA-A987-2088F384BA46}" type="slidenum">
              <a:rPr lang="en-US"/>
              <a:pPr/>
              <a:t>95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– Parasympathetic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5257800"/>
          </a:xfrm>
        </p:spPr>
        <p:txBody>
          <a:bodyPr/>
          <a:lstStyle/>
          <a:p>
            <a:r>
              <a:rPr lang="en-US"/>
              <a:t>Returns body systems to base-line function</a:t>
            </a:r>
          </a:p>
          <a:p>
            <a:r>
              <a:rPr lang="en-US"/>
              <a:t>Promotes digestion and other normal functions</a:t>
            </a:r>
          </a:p>
          <a:p>
            <a:r>
              <a:rPr lang="en-US"/>
              <a:t>Usually antagonistic to sympathetic division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941A-BAC5-43EB-A18B-20ED7A73055E}" type="slidenum">
              <a:rPr lang="en-US"/>
              <a:pPr/>
              <a:t>96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– Enteric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Specifically controls the digestive system</a:t>
            </a:r>
          </a:p>
          <a:p>
            <a:r>
              <a:rPr lang="en-US"/>
              <a:t>Regulated by both the sympathetic and parasympathetic divisions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3111-9347-4319-8BD7-8AA2780C8969}" type="slidenum">
              <a:rPr lang="en-US"/>
              <a:pPr/>
              <a:t>97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990600"/>
          </a:xfrm>
        </p:spPr>
        <p:txBody>
          <a:bodyPr/>
          <a:lstStyle/>
          <a:p>
            <a:r>
              <a:rPr lang="en-US"/>
              <a:t>Brain Development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3067</Words>
  <Application>Microsoft Office PowerPoint</Application>
  <PresentationFormat>On-screen Show (4:3)</PresentationFormat>
  <Paragraphs>459</Paragraphs>
  <Slides>97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0" baseType="lpstr">
      <vt:lpstr>Arial</vt:lpstr>
      <vt:lpstr>Wingdings</vt:lpstr>
      <vt:lpstr>Default Design</vt:lpstr>
      <vt:lpstr>Lecture #13 – Animal Nervous Systems</vt:lpstr>
      <vt:lpstr>Key Concepts:</vt:lpstr>
      <vt:lpstr>All animals except sponges have some kind of nervous system </vt:lpstr>
      <vt:lpstr>PowerPoint Presentation</vt:lpstr>
      <vt:lpstr>PowerPoint Presentation</vt:lpstr>
      <vt:lpstr>Cephalization</vt:lpstr>
      <vt:lpstr>PowerPoint Presentation</vt:lpstr>
      <vt:lpstr>Critical Thinking</vt:lpstr>
      <vt:lpstr>Critical Thinking</vt:lpstr>
      <vt:lpstr>Cephalization</vt:lpstr>
      <vt:lpstr>PNS  CNS  PNS</vt:lpstr>
      <vt:lpstr>Specialized neurons support different sections</vt:lpstr>
      <vt:lpstr>Critical Thinking</vt:lpstr>
      <vt:lpstr>Critical Thinking</vt:lpstr>
      <vt:lpstr>Neuron structure is complex</vt:lpstr>
      <vt:lpstr>PowerPoint Presentation</vt:lpstr>
      <vt:lpstr>PowerPoint Presentation</vt:lpstr>
      <vt:lpstr>Basic Neuron Structure</vt:lpstr>
      <vt:lpstr>Cell Body</vt:lpstr>
      <vt:lpstr>Dendrites</vt:lpstr>
      <vt:lpstr>Axons</vt:lpstr>
      <vt:lpstr>Axon Hillock</vt:lpstr>
      <vt:lpstr>Myelin Sheath</vt:lpstr>
      <vt:lpstr>Synaptic Terminal</vt:lpstr>
      <vt:lpstr>Synapse</vt:lpstr>
      <vt:lpstr>Supporting Cells - Glia</vt:lpstr>
      <vt:lpstr>Glia – Astrocytes</vt:lpstr>
      <vt:lpstr>Glia – Radial Glia</vt:lpstr>
      <vt:lpstr>Glia – Oligodendrocytes (CNS) and Schwann Cells (PNS)</vt:lpstr>
      <vt:lpstr>The nerve signal is electrical!</vt:lpstr>
      <vt:lpstr>Resting Potential</vt:lpstr>
      <vt:lpstr>Neuron Function – Resting Potential</vt:lpstr>
      <vt:lpstr>Resting Potential Ion Concentrations</vt:lpstr>
      <vt:lpstr>Critical Thinking</vt:lpstr>
      <vt:lpstr>Critical Thinking</vt:lpstr>
      <vt:lpstr>Resting Potential Ion Concentrations</vt:lpstr>
      <vt:lpstr>Neuron Function – Resting Potential</vt:lpstr>
      <vt:lpstr>Resting Potential Ion Concentrations</vt:lpstr>
      <vt:lpstr>Resting Potential Ion Concentrations</vt:lpstr>
      <vt:lpstr>Neuron Function – Resting Potential</vt:lpstr>
      <vt:lpstr>Gated Ion Channels Why Neurons are Different</vt:lpstr>
      <vt:lpstr>Gated Ion Channels Why Neurons are Different</vt:lpstr>
      <vt:lpstr>Gated Ion Channels Why Neurons are Different</vt:lpstr>
      <vt:lpstr>Depolarization eventually triggers an action potential – action potentials are NOT graded</vt:lpstr>
      <vt:lpstr>Action Potentials ARE the Nerve Signal</vt:lpstr>
      <vt:lpstr>Critical Thinking</vt:lpstr>
      <vt:lpstr>Critical Thinking</vt:lpstr>
      <vt:lpstr>Action Potentials ARE the Nerve Signal</vt:lpstr>
      <vt:lpstr>PowerPoint Presentation</vt:lpstr>
      <vt:lpstr>Voltage Gate Activity</vt:lpstr>
      <vt:lpstr>PowerPoint Presentation</vt:lpstr>
      <vt:lpstr>Resting Potential – Na+ and K+ activation gates closed; Na+ inactivation gate open on most channels</vt:lpstr>
      <vt:lpstr>Voltage Gate Activity</vt:lpstr>
      <vt:lpstr>PowerPoint Presentation</vt:lpstr>
      <vt:lpstr>2.  Depolarization – Na+ activation gates begin to open – Na+ begins to enter cell</vt:lpstr>
      <vt:lpstr>Voltage Gate Activity</vt:lpstr>
      <vt:lpstr>PowerPoint Presentation</vt:lpstr>
      <vt:lpstr>3.  Rising Phase – threshold is crossed, Na+ floods into the cell, raising the membrane potential to ~ +35mV</vt:lpstr>
      <vt:lpstr>Voltage Gate Activity</vt:lpstr>
      <vt:lpstr>PowerPoint Presentation</vt:lpstr>
      <vt:lpstr>4.  Falling Phase – Na+ inactivation gates close, K+ activation gates open – Na+ influx stops, K+ efflux is rapid</vt:lpstr>
      <vt:lpstr>Voltage Gate Activity</vt:lpstr>
      <vt:lpstr>PowerPoint Presentation</vt:lpstr>
      <vt:lpstr>5.  Undershoot – K+ activation gates close, but not until membrane potential has gone a little bit below resting potential</vt:lpstr>
      <vt:lpstr>Voltage Gate Activity</vt:lpstr>
      <vt:lpstr>6.  Refractory Period – the Na+ inactivation gates remain closed during stages 4 and 5, limiting the maximum frequency of action potentials</vt:lpstr>
      <vt:lpstr>PowerPoint Presentation</vt:lpstr>
      <vt:lpstr>Conduction of Action Potential</vt:lpstr>
      <vt:lpstr>Critical Thinking</vt:lpstr>
      <vt:lpstr>Critical Thinking</vt:lpstr>
      <vt:lpstr>Conduction of Action Potential</vt:lpstr>
      <vt:lpstr>Speed!</vt:lpstr>
      <vt:lpstr>Synapses – the gaps between cells</vt:lpstr>
      <vt:lpstr>Chemical Synapses</vt:lpstr>
      <vt:lpstr>Chemical Synapses</vt:lpstr>
      <vt:lpstr>Chemical Synapses</vt:lpstr>
      <vt:lpstr>Chemical Synapses</vt:lpstr>
      <vt:lpstr>Chemical Synapses</vt:lpstr>
      <vt:lpstr>Chemical synapses allow more complicated signals</vt:lpstr>
      <vt:lpstr>Chemical synapses allow more complicated signals</vt:lpstr>
      <vt:lpstr>Chemical synapses allow more complicated signals</vt:lpstr>
      <vt:lpstr>Neurotransmitters – review text and table, but don’t memorize Table 48.1, 7th ed.</vt:lpstr>
      <vt:lpstr>CNS Organization in Vertebrates</vt:lpstr>
      <vt:lpstr>PowerPoint Presentation</vt:lpstr>
      <vt:lpstr>PNS Organization in Vertebrates</vt:lpstr>
      <vt:lpstr>PNS Organization in Vertebrates</vt:lpstr>
      <vt:lpstr>Critical Thinking</vt:lpstr>
      <vt:lpstr>Critical Thinking</vt:lpstr>
      <vt:lpstr>PNS Organization in Vertebrates</vt:lpstr>
      <vt:lpstr>PNS – Sub-divisions</vt:lpstr>
      <vt:lpstr>PNS - Somatic</vt:lpstr>
      <vt:lpstr>PNS - Autonomic</vt:lpstr>
      <vt:lpstr>PNS – Autonomic</vt:lpstr>
      <vt:lpstr>Autonomic - Sympathetic</vt:lpstr>
      <vt:lpstr>Autonomic – Parasympathetic</vt:lpstr>
      <vt:lpstr>Autonomic – Enteric</vt:lpstr>
      <vt:lpstr>Brain Development</vt:lpstr>
    </vt:vector>
  </TitlesOfParts>
  <Company>College of Charleston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#13 – Animal Nervous Systems</dc:title>
  <dc:creator>Everett, Jean B</dc:creator>
  <cp:lastModifiedBy>Everett, Jean B</cp:lastModifiedBy>
  <cp:revision>329</cp:revision>
  <dcterms:created xsi:type="dcterms:W3CDTF">2007-04-08T12:36:31Z</dcterms:created>
  <dcterms:modified xsi:type="dcterms:W3CDTF">2015-12-03T20:28:01Z</dcterms:modified>
</cp:coreProperties>
</file>