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4"/>
  </p:notesMasterIdLst>
  <p:sldIdLst>
    <p:sldId id="256" r:id="rId2"/>
    <p:sldId id="257" r:id="rId3"/>
    <p:sldId id="258" r:id="rId4"/>
    <p:sldId id="373" r:id="rId5"/>
    <p:sldId id="277" r:id="rId6"/>
    <p:sldId id="283" r:id="rId7"/>
    <p:sldId id="260" r:id="rId8"/>
    <p:sldId id="259" r:id="rId9"/>
    <p:sldId id="261" r:id="rId10"/>
    <p:sldId id="375" r:id="rId11"/>
    <p:sldId id="262" r:id="rId12"/>
    <p:sldId id="290" r:id="rId13"/>
    <p:sldId id="374" r:id="rId14"/>
    <p:sldId id="276" r:id="rId15"/>
    <p:sldId id="278" r:id="rId16"/>
    <p:sldId id="291" r:id="rId17"/>
    <p:sldId id="292" r:id="rId18"/>
    <p:sldId id="377" r:id="rId19"/>
    <p:sldId id="378" r:id="rId20"/>
    <p:sldId id="391" r:id="rId21"/>
    <p:sldId id="390" r:id="rId22"/>
    <p:sldId id="376" r:id="rId23"/>
    <p:sldId id="279" r:id="rId24"/>
    <p:sldId id="394" r:id="rId25"/>
    <p:sldId id="395" r:id="rId26"/>
    <p:sldId id="263" r:id="rId27"/>
    <p:sldId id="379" r:id="rId28"/>
    <p:sldId id="281" r:id="rId29"/>
    <p:sldId id="282" r:id="rId30"/>
    <p:sldId id="295" r:id="rId31"/>
    <p:sldId id="296" r:id="rId32"/>
    <p:sldId id="297" r:id="rId33"/>
    <p:sldId id="328" r:id="rId34"/>
    <p:sldId id="264" r:id="rId35"/>
    <p:sldId id="284" r:id="rId36"/>
    <p:sldId id="286" r:id="rId37"/>
    <p:sldId id="285" r:id="rId38"/>
    <p:sldId id="287" r:id="rId39"/>
    <p:sldId id="366" r:id="rId40"/>
    <p:sldId id="367" r:id="rId41"/>
    <p:sldId id="289" r:id="rId42"/>
    <p:sldId id="265" r:id="rId43"/>
    <p:sldId id="368" r:id="rId44"/>
    <p:sldId id="293" r:id="rId45"/>
    <p:sldId id="288" r:id="rId46"/>
    <p:sldId id="298" r:id="rId47"/>
    <p:sldId id="266" r:id="rId48"/>
    <p:sldId id="302" r:id="rId49"/>
    <p:sldId id="348" r:id="rId50"/>
    <p:sldId id="392" r:id="rId51"/>
    <p:sldId id="393" r:id="rId52"/>
    <p:sldId id="267" r:id="rId53"/>
    <p:sldId id="369" r:id="rId54"/>
    <p:sldId id="347" r:id="rId55"/>
    <p:sldId id="349" r:id="rId56"/>
    <p:sldId id="304" r:id="rId57"/>
    <p:sldId id="305" r:id="rId58"/>
    <p:sldId id="308" r:id="rId59"/>
    <p:sldId id="307" r:id="rId60"/>
    <p:sldId id="306" r:id="rId61"/>
    <p:sldId id="320" r:id="rId62"/>
    <p:sldId id="319" r:id="rId63"/>
    <p:sldId id="309" r:id="rId64"/>
    <p:sldId id="318" r:id="rId65"/>
    <p:sldId id="310" r:id="rId66"/>
    <p:sldId id="312" r:id="rId67"/>
    <p:sldId id="315" r:id="rId68"/>
    <p:sldId id="359" r:id="rId69"/>
    <p:sldId id="350" r:id="rId70"/>
    <p:sldId id="355" r:id="rId71"/>
    <p:sldId id="356" r:id="rId72"/>
    <p:sldId id="357" r:id="rId73"/>
    <p:sldId id="354" r:id="rId74"/>
    <p:sldId id="353" r:id="rId75"/>
    <p:sldId id="380" r:id="rId76"/>
    <p:sldId id="351" r:id="rId77"/>
    <p:sldId id="317" r:id="rId78"/>
    <p:sldId id="314" r:id="rId79"/>
    <p:sldId id="381" r:id="rId80"/>
    <p:sldId id="382" r:id="rId81"/>
    <p:sldId id="321" r:id="rId82"/>
    <p:sldId id="313" r:id="rId83"/>
    <p:sldId id="383" r:id="rId84"/>
    <p:sldId id="384" r:id="rId85"/>
    <p:sldId id="322" r:id="rId86"/>
    <p:sldId id="323" r:id="rId87"/>
    <p:sldId id="326" r:id="rId88"/>
    <p:sldId id="327" r:id="rId89"/>
    <p:sldId id="324" r:id="rId90"/>
    <p:sldId id="385" r:id="rId91"/>
    <p:sldId id="386" r:id="rId92"/>
    <p:sldId id="268" r:id="rId93"/>
    <p:sldId id="361" r:id="rId94"/>
    <p:sldId id="269" r:id="rId95"/>
    <p:sldId id="331" r:id="rId96"/>
    <p:sldId id="330" r:id="rId97"/>
    <p:sldId id="270" r:id="rId98"/>
    <p:sldId id="332" r:id="rId99"/>
    <p:sldId id="362" r:id="rId100"/>
    <p:sldId id="363" r:id="rId101"/>
    <p:sldId id="271" r:id="rId102"/>
    <p:sldId id="364" r:id="rId103"/>
    <p:sldId id="329" r:id="rId104"/>
    <p:sldId id="272" r:id="rId105"/>
    <p:sldId id="333" r:id="rId106"/>
    <p:sldId id="334" r:id="rId107"/>
    <p:sldId id="273" r:id="rId108"/>
    <p:sldId id="335" r:id="rId109"/>
    <p:sldId id="274" r:id="rId110"/>
    <p:sldId id="387" r:id="rId111"/>
    <p:sldId id="388" r:id="rId112"/>
    <p:sldId id="275" r:id="rId113"/>
    <p:sldId id="336" r:id="rId114"/>
    <p:sldId id="337" r:id="rId115"/>
    <p:sldId id="340" r:id="rId116"/>
    <p:sldId id="370" r:id="rId117"/>
    <p:sldId id="371" r:id="rId118"/>
    <p:sldId id="389" r:id="rId119"/>
    <p:sldId id="338" r:id="rId120"/>
    <p:sldId id="341" r:id="rId121"/>
    <p:sldId id="342" r:id="rId122"/>
    <p:sldId id="343" r:id="rId123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7E7ED4"/>
    <a:srgbClr val="000099"/>
    <a:srgbClr val="4EAFB6"/>
    <a:srgbClr val="00FF00"/>
    <a:srgbClr val="FF0000"/>
    <a:srgbClr val="EAEA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84" autoAdjust="0"/>
    <p:restoredTop sz="91687" autoAdjust="0"/>
  </p:normalViewPr>
  <p:slideViewPr>
    <p:cSldViewPr>
      <p:cViewPr varScale="1">
        <p:scale>
          <a:sx n="64" d="100"/>
          <a:sy n="64" d="100"/>
        </p:scale>
        <p:origin x="-864" y="-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66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6" Type="http://schemas.openxmlformats.org/officeDocument/2006/relationships/slide" Target="slides/slide1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slide" Target="slides/slide122.xml"/><Relationship Id="rId128" Type="http://schemas.openxmlformats.org/officeDocument/2006/relationships/tableStyles" Target="tableStyles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13" Type="http://schemas.openxmlformats.org/officeDocument/2006/relationships/slide" Target="slides/slide112.xml"/><Relationship Id="rId118" Type="http://schemas.openxmlformats.org/officeDocument/2006/relationships/slide" Target="slides/slide117.xml"/><Relationship Id="rId12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slide" Target="slides/slide12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116" Type="http://schemas.openxmlformats.org/officeDocument/2006/relationships/slide" Target="slides/slide115.xml"/><Relationship Id="rId124" Type="http://schemas.openxmlformats.org/officeDocument/2006/relationships/notesMaster" Target="notesMasters/notes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11" Type="http://schemas.openxmlformats.org/officeDocument/2006/relationships/slide" Target="slides/slide11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14" Type="http://schemas.openxmlformats.org/officeDocument/2006/relationships/slide" Target="slides/slide113.xml"/><Relationship Id="rId119" Type="http://schemas.openxmlformats.org/officeDocument/2006/relationships/slide" Target="slides/slide118.xml"/><Relationship Id="rId127" Type="http://schemas.openxmlformats.org/officeDocument/2006/relationships/theme" Target="theme/theme1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slide" Target="slides/slide12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slide" Target="slides/slide119.xml"/><Relationship Id="rId125" Type="http://schemas.openxmlformats.org/officeDocument/2006/relationships/presProps" Target="pres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Relationship Id="rId61" Type="http://schemas.openxmlformats.org/officeDocument/2006/relationships/slide" Target="slides/slide60.xml"/><Relationship Id="rId82" Type="http://schemas.openxmlformats.org/officeDocument/2006/relationships/slide" Target="slides/slide8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DD69BC8-E340-44ED-9299-61238104009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40136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Malaria" TargetMode="External"/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914FD94-ED18-4573-B9E4-D18534400328}" type="slidenum">
              <a:rPr lang="en-US"/>
              <a:pPr/>
              <a:t>1</a:t>
            </a:fld>
            <a:endParaRPr lang="en-US"/>
          </a:p>
        </p:txBody>
      </p:sp>
      <p:sp>
        <p:nvSpPr>
          <p:cNvPr id="1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Blue macrophage ingesting green yeast cell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93415CD-BA97-4CA4-A965-5A4B14FF34C7}" type="slidenum">
              <a:rPr lang="en-US"/>
              <a:pPr/>
              <a:t>71</a:t>
            </a:fld>
            <a:endParaRPr lang="en-US"/>
          </a:p>
        </p:txBody>
      </p:sp>
      <p:sp>
        <p:nvSpPr>
          <p:cNvPr id="185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5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r>
              <a:rPr lang="en-US"/>
              <a:t>See Freeman for explanation of how diversity develops – light chain and heavy chain form independently, heavy chain has more V regions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DF860A1-3C2C-43C4-922D-803A78F3154A}" type="slidenum">
              <a:rPr lang="en-US"/>
              <a:pPr/>
              <a:t>74</a:t>
            </a:fld>
            <a:endParaRPr lang="en-US"/>
          </a:p>
        </p:txBody>
      </p:sp>
      <p:sp>
        <p:nvSpPr>
          <p:cNvPr id="186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6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r>
              <a:rPr lang="en-US"/>
              <a:t>See Freeman for explanation of how diversity develops – light chain and heavy chain form independently, heavy chain has more V regions</a:t>
            </a:r>
          </a:p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F3F23B0-667C-429B-8E86-D8ACE47CF6D1}" type="slidenum">
              <a:rPr lang="en-US"/>
              <a:pPr/>
              <a:t>75</a:t>
            </a:fld>
            <a:endParaRPr lang="en-US"/>
          </a:p>
        </p:txBody>
      </p:sp>
      <p:sp>
        <p:nvSpPr>
          <p:cNvPr id="188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8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r>
              <a:rPr lang="en-US"/>
              <a:t>See Freeman for explanation of how diversity develops – light chain and heavy chain form independently, heavy chain has more V regions</a:t>
            </a:r>
          </a:p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35F8C1-0A8B-44CC-AB4C-F69E35AB43A5}" type="slidenum">
              <a:rPr lang="en-US"/>
              <a:pPr/>
              <a:t>121</a:t>
            </a:fld>
            <a:endParaRPr lang="en-US"/>
          </a:p>
        </p:txBody>
      </p:sp>
      <p:sp>
        <p:nvSpPr>
          <p:cNvPr id="133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HIV attacks helper T cells especially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942D026-2DB4-4840-8C95-A268A15E53EE}" type="slidenum">
              <a:rPr lang="en-US"/>
              <a:pPr/>
              <a:t>7</a:t>
            </a:fld>
            <a:endParaRPr lang="en-US"/>
          </a:p>
        </p:txBody>
      </p:sp>
      <p:sp>
        <p:nvSpPr>
          <p:cNvPr id="212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2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Two integrated stages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D966B22-000A-4C89-8915-52FDE1633C31}" type="slidenum">
              <a:rPr lang="en-US"/>
              <a:pPr/>
              <a:t>8</a:t>
            </a:fld>
            <a:endParaRPr lang="en-US"/>
          </a:p>
        </p:txBody>
      </p:sp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Bacteria on the point of a straight pin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C201572-FA8C-4D09-A25B-04426BFC7CAA}" type="slidenum">
              <a:rPr lang="en-US"/>
              <a:pPr/>
              <a:t>14</a:t>
            </a:fld>
            <a:endParaRPr lang="en-US"/>
          </a:p>
        </p:txBody>
      </p:sp>
      <p:sp>
        <p:nvSpPr>
          <p:cNvPr id="206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6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Among human parasitic diseases, </a:t>
            </a:r>
            <a:r>
              <a:rPr lang="en-US" dirty="0" err="1"/>
              <a:t>schistosomiasis</a:t>
            </a:r>
            <a:r>
              <a:rPr lang="en-US" dirty="0"/>
              <a:t> ranks second behind </a:t>
            </a:r>
            <a:r>
              <a:rPr lang="en-US" dirty="0">
                <a:hlinkClick r:id="rId3" tooltip="Malaria"/>
              </a:rPr>
              <a:t>malaria</a:t>
            </a:r>
            <a:r>
              <a:rPr lang="en-US" dirty="0"/>
              <a:t> in terms of socio-economic and public health importance in tropical and subtropical areas. 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 different cell</a:t>
            </a:r>
            <a:r>
              <a:rPr lang="en-US" baseline="0" dirty="0" smtClean="0"/>
              <a:t> lineage than the other WBC’s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D69BC8-E340-44ED-9299-61238104009D}" type="slidenum">
              <a:rPr lang="en-US" smtClean="0"/>
              <a:pPr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79646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1AC4919-5FC0-4978-A87D-B17D51F53A76}" type="slidenum">
              <a:rPr lang="en-US"/>
              <a:pPr/>
              <a:t>50</a:t>
            </a:fld>
            <a:endParaRPr lang="en-US"/>
          </a:p>
        </p:txBody>
      </p:sp>
      <p:sp>
        <p:nvSpPr>
          <p:cNvPr id="210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0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Few MHC molecules per individual, but can form many unique shapes when bound to antigen fragments, and only then are they expressed at the cell surface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29F1362-44A6-4BC4-A3D3-7F5587E74359}" type="slidenum">
              <a:rPr lang="en-US"/>
              <a:pPr/>
              <a:t>52</a:t>
            </a:fld>
            <a:endParaRPr lang="en-US"/>
          </a:p>
        </p:txBody>
      </p:sp>
      <p:sp>
        <p:nvSpPr>
          <p:cNvPr id="93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>
              <a:buFont typeface="Wingdings" pitchFamily="2" charset="2"/>
              <a:buNone/>
            </a:pPr>
            <a:r>
              <a:rPr lang="en-US"/>
              <a:t>This is why transplants are rejected????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1E98E19-0CB2-4720-97FE-8D96F7534B40}" type="slidenum">
              <a:rPr lang="en-US"/>
              <a:pPr/>
              <a:t>53</a:t>
            </a:fld>
            <a:endParaRPr lang="en-US"/>
          </a:p>
        </p:txBody>
      </p:sp>
      <p:sp>
        <p:nvSpPr>
          <p:cNvPr id="167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7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>
              <a:buFont typeface="Wingdings" pitchFamily="2" charset="2"/>
              <a:buNone/>
            </a:pPr>
            <a:r>
              <a:rPr lang="en-US"/>
              <a:t>This is why transplants are rejected????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9787286-F013-4374-A558-027B01EC87D8}" type="slidenum">
              <a:rPr lang="en-US"/>
              <a:pPr/>
              <a:t>60</a:t>
            </a:fld>
            <a:endParaRPr lang="en-US"/>
          </a:p>
        </p:txBody>
      </p:sp>
      <p:sp>
        <p:nvSpPr>
          <p:cNvPr id="75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Discuss similarities and differences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22D285-7765-478F-BAE1-324B5B822F9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46861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B6396B-8526-439B-82AF-65693C29114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89569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C32BE3-FD4C-4A8A-B68C-465638BB5AB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51446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17D0B2-62DC-4F7F-BAA8-89BCFDC99D2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7111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BC308C-ABB9-46F1-A943-0A335FA88A0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89177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A0006E-BDD6-46D9-9E65-9D33CD0D68D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4723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1D414D-497A-48BB-93CE-021DE5B76D7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3354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9B9C08-D1F7-452B-8E39-4FC388A138F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2797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71577E-70BB-4451-8667-1B70EE8135A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4096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8AFF3D-E432-4851-A868-82606DE8CB6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73603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5A5F54-B7D0-4F71-8949-A445748F382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51747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AEAE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C9BCD11-04E1-4182-905D-34A230AEA98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F9E0B-17C4-4735-9832-638A32C295CA}" type="slidenum">
              <a:rPr lang="en-US"/>
              <a:pPr/>
              <a:t>1</a:t>
            </a:fld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9144000" cy="792163"/>
          </a:xfrm>
        </p:spPr>
        <p:txBody>
          <a:bodyPr/>
          <a:lstStyle/>
          <a:p>
            <a:r>
              <a:rPr lang="en-US" sz="4000"/>
              <a:t>Lecture #12 – Animal Immune Systems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C3D2B-9ABB-4529-825C-D49C273DEA44}" type="slidenum">
              <a:rPr lang="en-US"/>
              <a:pPr/>
              <a:t>10</a:t>
            </a:fld>
            <a:endParaRPr lang="en-US"/>
          </a:p>
        </p:txBody>
      </p:sp>
      <p:sp>
        <p:nvSpPr>
          <p:cNvPr id="1792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401762"/>
          </a:xfrm>
        </p:spPr>
        <p:txBody>
          <a:bodyPr/>
          <a:lstStyle/>
          <a:p>
            <a:r>
              <a:rPr lang="en-US"/>
              <a:t>Innate Immunity – internal defenses</a:t>
            </a:r>
            <a:endParaRPr lang="en-US" sz="4000">
              <a:solidFill>
                <a:srgbClr val="FF0000"/>
              </a:solidFill>
            </a:endParaRPr>
          </a:p>
        </p:txBody>
      </p:sp>
      <p:sp>
        <p:nvSpPr>
          <p:cNvPr id="179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382000" cy="4343400"/>
          </a:xfrm>
        </p:spPr>
        <p:txBody>
          <a:bodyPr/>
          <a:lstStyle/>
          <a:p>
            <a:r>
              <a:rPr lang="en-US"/>
              <a:t>Sometimes pathogens get past the barriers and into the tissues</a:t>
            </a:r>
          </a:p>
          <a:p>
            <a:r>
              <a:rPr lang="en-US"/>
              <a:t>Non-specific WBC’s attack</a:t>
            </a:r>
          </a:p>
          <a:p>
            <a:pPr lvl="1">
              <a:buFont typeface="Wingdings" pitchFamily="2" charset="2"/>
              <a:buChar char="Ø"/>
            </a:pPr>
            <a:r>
              <a:rPr lang="en-US"/>
              <a:t>Neutrophils</a:t>
            </a:r>
          </a:p>
          <a:p>
            <a:pPr lvl="1">
              <a:buFont typeface="Wingdings" pitchFamily="2" charset="2"/>
              <a:buChar char="Ø"/>
            </a:pPr>
            <a:r>
              <a:rPr lang="en-US"/>
              <a:t>Monocytes </a:t>
            </a:r>
            <a:r>
              <a:rPr lang="en-US">
                <a:sym typeface="Wingdings" pitchFamily="2" charset="2"/>
              </a:rPr>
              <a:t> macrophages</a:t>
            </a:r>
          </a:p>
          <a:p>
            <a:pPr lvl="1">
              <a:buFont typeface="Wingdings" pitchFamily="2" charset="2"/>
              <a:buChar char="Ø"/>
            </a:pPr>
            <a:r>
              <a:rPr lang="en-US"/>
              <a:t>Dendritic cells</a:t>
            </a:r>
          </a:p>
          <a:p>
            <a:pPr lvl="1">
              <a:buFont typeface="Wingdings" pitchFamily="2" charset="2"/>
              <a:buChar char="Ø"/>
            </a:pPr>
            <a:r>
              <a:rPr lang="en-US"/>
              <a:t>Eosinophils</a:t>
            </a:r>
          </a:p>
          <a:p>
            <a:pPr lvl="1">
              <a:buFont typeface="Wingdings" pitchFamily="2" charset="2"/>
              <a:buChar char="Ø"/>
            </a:pPr>
            <a:r>
              <a:rPr lang="en-US"/>
              <a:t>Basophils</a:t>
            </a:r>
          </a:p>
        </p:txBody>
      </p:sp>
      <p:sp>
        <p:nvSpPr>
          <p:cNvPr id="179210" name="Line 10"/>
          <p:cNvSpPr>
            <a:spLocks noChangeShapeType="1"/>
          </p:cNvSpPr>
          <p:nvPr/>
        </p:nvSpPr>
        <p:spPr bwMode="auto">
          <a:xfrm>
            <a:off x="5791200" y="4419600"/>
            <a:ext cx="114300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09B9A-071C-49FE-85B3-76D782AAC556}" type="slidenum">
              <a:rPr lang="en-US"/>
              <a:pPr/>
              <a:t>100</a:t>
            </a:fld>
            <a:endParaRPr lang="en-US"/>
          </a:p>
        </p:txBody>
      </p:sp>
      <p:sp>
        <p:nvSpPr>
          <p:cNvPr id="1607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/>
              <a:t>B Cell Function</a:t>
            </a:r>
          </a:p>
        </p:txBody>
      </p:sp>
      <p:sp>
        <p:nvSpPr>
          <p:cNvPr id="160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305800" cy="5257800"/>
          </a:xfrm>
        </p:spPr>
        <p:txBody>
          <a:bodyPr/>
          <a:lstStyle/>
          <a:p>
            <a:r>
              <a:rPr lang="en-US">
                <a:solidFill>
                  <a:schemeClr val="bg2"/>
                </a:solidFill>
              </a:rPr>
              <a:t>Remember, B cells recognize and bind to specific intact pathogens</a:t>
            </a:r>
          </a:p>
          <a:p>
            <a:r>
              <a:rPr lang="en-US"/>
              <a:t>B cells also engulf some pathogens by phagocytosis</a:t>
            </a:r>
          </a:p>
          <a:p>
            <a:pPr lvl="1">
              <a:buFont typeface="Wingdings" pitchFamily="2" charset="2"/>
              <a:buChar char="Ø"/>
            </a:pPr>
            <a:r>
              <a:rPr lang="en-US"/>
              <a:t>Antigens are presented on the B cell surface</a:t>
            </a:r>
          </a:p>
          <a:p>
            <a:pPr lvl="1">
              <a:buFont typeface="Wingdings" pitchFamily="2" charset="2"/>
              <a:buChar char="Ø"/>
            </a:pPr>
            <a:r>
              <a:rPr lang="en-US"/>
              <a:t>These antigens are recognized by helper T cells</a:t>
            </a:r>
          </a:p>
          <a:p>
            <a:pPr lvl="1">
              <a:buFont typeface="Wingdings" pitchFamily="2" charset="2"/>
              <a:buChar char="Ø"/>
            </a:pPr>
            <a:r>
              <a:rPr lang="en-US"/>
              <a:t>Helper T cells activate the B cell</a:t>
            </a:r>
          </a:p>
          <a:p>
            <a:r>
              <a:rPr lang="en-US">
                <a:solidFill>
                  <a:schemeClr val="bg2"/>
                </a:solidFill>
              </a:rPr>
              <a:t>Only its one specific antigen can be presented by each type of B cell</a:t>
            </a:r>
          </a:p>
        </p:txBody>
      </p:sp>
    </p:spTree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E1FDD-E011-4A40-924C-519D0174F292}" type="slidenum">
              <a:rPr lang="en-US"/>
              <a:pPr/>
              <a:t>101</a:t>
            </a:fld>
            <a:endParaRPr lang="en-US"/>
          </a:p>
        </p:txBody>
      </p:sp>
      <p:sp>
        <p:nvSpPr>
          <p:cNvPr id="20487" name="Text Box 7"/>
          <p:cNvSpPr txBox="1">
            <a:spLocks noChangeArrowheads="1"/>
          </p:cNvSpPr>
          <p:nvPr/>
        </p:nvSpPr>
        <p:spPr bwMode="auto">
          <a:xfrm>
            <a:off x="1349375" y="2398713"/>
            <a:ext cx="59880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Diagram showing an activated helper T activating a B cell</a:t>
            </a:r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r>
              <a:rPr lang="en-US" sz="4000">
                <a:solidFill>
                  <a:schemeClr val="tx1"/>
                </a:solidFill>
              </a:rPr>
              <a:t>Most B cells are activated by proteins secreted from active helper T cells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EA773-B96D-49FF-809D-60541E8C321F}" type="slidenum">
              <a:rPr lang="en-US"/>
              <a:pPr/>
              <a:t>102</a:t>
            </a:fld>
            <a:endParaRPr lang="en-US"/>
          </a:p>
        </p:txBody>
      </p:sp>
      <p:sp>
        <p:nvSpPr>
          <p:cNvPr id="1617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/>
              <a:t>B Cell Function</a:t>
            </a:r>
          </a:p>
        </p:txBody>
      </p:sp>
      <p:sp>
        <p:nvSpPr>
          <p:cNvPr id="161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305800" cy="5257800"/>
          </a:xfrm>
        </p:spPr>
        <p:txBody>
          <a:bodyPr/>
          <a:lstStyle/>
          <a:p>
            <a:r>
              <a:rPr lang="en-US">
                <a:solidFill>
                  <a:schemeClr val="bg2"/>
                </a:solidFill>
              </a:rPr>
              <a:t>Remember, B cells recognize and bind to specific intact pathogens</a:t>
            </a:r>
          </a:p>
          <a:p>
            <a:r>
              <a:rPr lang="en-US">
                <a:solidFill>
                  <a:schemeClr val="bg2"/>
                </a:solidFill>
              </a:rPr>
              <a:t>B cells also engulf some pathogens by phagocytosis</a:t>
            </a:r>
          </a:p>
          <a:p>
            <a:pPr lvl="1">
              <a:buFont typeface="Wingdings" pitchFamily="2" charset="2"/>
              <a:buChar char="Ø"/>
            </a:pPr>
            <a:r>
              <a:rPr lang="en-US">
                <a:solidFill>
                  <a:schemeClr val="bg2"/>
                </a:solidFill>
              </a:rPr>
              <a:t>Antigens are presented on the B cell surface</a:t>
            </a:r>
          </a:p>
          <a:p>
            <a:pPr lvl="1">
              <a:buFont typeface="Wingdings" pitchFamily="2" charset="2"/>
              <a:buChar char="Ø"/>
            </a:pPr>
            <a:r>
              <a:rPr lang="en-US">
                <a:solidFill>
                  <a:schemeClr val="bg2"/>
                </a:solidFill>
              </a:rPr>
              <a:t>These antigens are recognized by helper T cells</a:t>
            </a:r>
          </a:p>
          <a:p>
            <a:pPr lvl="1">
              <a:buFont typeface="Wingdings" pitchFamily="2" charset="2"/>
              <a:buChar char="Ø"/>
            </a:pPr>
            <a:r>
              <a:rPr lang="en-US">
                <a:solidFill>
                  <a:schemeClr val="bg2"/>
                </a:solidFill>
              </a:rPr>
              <a:t>Helper T cells activate the B cell</a:t>
            </a:r>
          </a:p>
          <a:p>
            <a:r>
              <a:rPr lang="en-US"/>
              <a:t>Only its one specific antigen can be presented by each type of B cell</a:t>
            </a:r>
          </a:p>
        </p:txBody>
      </p:sp>
    </p:spTree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70F60-313C-4D24-8EA9-4DFF2796D8D7}" type="slidenum">
              <a:rPr lang="en-US"/>
              <a:pPr/>
              <a:t>103</a:t>
            </a:fld>
            <a:endParaRPr lang="en-US"/>
          </a:p>
        </p:txBody>
      </p:sp>
      <p:sp>
        <p:nvSpPr>
          <p:cNvPr id="108558" name="Text Box 14"/>
          <p:cNvSpPr txBox="1">
            <a:spLocks noChangeArrowheads="1"/>
          </p:cNvSpPr>
          <p:nvPr/>
        </p:nvSpPr>
        <p:spPr bwMode="auto">
          <a:xfrm>
            <a:off x="1514475" y="3770313"/>
            <a:ext cx="6419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Diagram showing secretion of antibodies from activated B cell</a:t>
            </a:r>
          </a:p>
        </p:txBody>
      </p:sp>
      <p:sp>
        <p:nvSpPr>
          <p:cNvPr id="108555" name="Rectangle 11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/>
              <a:t>B Cell Function</a:t>
            </a:r>
          </a:p>
        </p:txBody>
      </p:sp>
      <p:sp>
        <p:nvSpPr>
          <p:cNvPr id="108556" name="Rectangle 12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1524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Activated B cells form 2 clones – plasma cells and memory cells</a:t>
            </a:r>
          </a:p>
          <a:p>
            <a:pPr>
              <a:lnSpc>
                <a:spcPct val="90000"/>
              </a:lnSpc>
            </a:pPr>
            <a:r>
              <a:rPr lang="en-US"/>
              <a:t>Plasma cells release antibodies</a:t>
            </a:r>
          </a:p>
        </p:txBody>
      </p:sp>
    </p:spTree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79A49-E325-48FD-B7FD-4385F3C487C2}" type="slidenum">
              <a:rPr lang="en-US"/>
              <a:pPr/>
              <a:t>104</a:t>
            </a:fld>
            <a:endParaRPr lang="en-US"/>
          </a:p>
        </p:txBody>
      </p:sp>
      <p:sp>
        <p:nvSpPr>
          <p:cNvPr id="21511" name="Text Box 7"/>
          <p:cNvSpPr txBox="1">
            <a:spLocks noChangeArrowheads="1"/>
          </p:cNvSpPr>
          <p:nvPr/>
        </p:nvSpPr>
        <p:spPr bwMode="auto">
          <a:xfrm>
            <a:off x="4794250" y="1865313"/>
            <a:ext cx="40449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Table of antibodies and their functions</a:t>
            </a:r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/>
              <a:t>Antibodies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1938" y="1371600"/>
            <a:ext cx="3962400" cy="5257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Each activated B cells produces thousands of clones</a:t>
            </a:r>
          </a:p>
          <a:p>
            <a:pPr>
              <a:lnSpc>
                <a:spcPct val="90000"/>
              </a:lnSpc>
            </a:pPr>
            <a:r>
              <a:rPr lang="en-US"/>
              <a:t>Each clonal B cell releases nearly a billion antibodies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/>
              <a:t>2000 antibodies per second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/>
              <a:t>Each B cell has a 4 – 5 day life span</a:t>
            </a:r>
          </a:p>
        </p:txBody>
      </p:sp>
    </p:spTree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A3AFB-F9BA-4B24-808E-F42E66D4248B}" type="slidenum">
              <a:rPr lang="en-US"/>
              <a:pPr/>
              <a:t>105</a:t>
            </a:fld>
            <a:endParaRPr lang="en-US"/>
          </a:p>
        </p:txBody>
      </p:sp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/>
              <a:t>Antibodies</a:t>
            </a:r>
          </a:p>
        </p:txBody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371600"/>
            <a:ext cx="4267200" cy="4724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Five classes of antibodies are secreted</a:t>
            </a:r>
          </a:p>
          <a:p>
            <a:pPr>
              <a:lnSpc>
                <a:spcPct val="90000"/>
              </a:lnSpc>
            </a:pPr>
            <a:r>
              <a:rPr lang="en-US"/>
              <a:t>Each recognizes and attacks specific pathogens</a:t>
            </a:r>
          </a:p>
          <a:p>
            <a:pPr>
              <a:lnSpc>
                <a:spcPct val="90000"/>
              </a:lnSpc>
            </a:pPr>
            <a:r>
              <a:rPr lang="en-US"/>
              <a:t>Read through this table for understanding; don’t memorize</a:t>
            </a:r>
          </a:p>
        </p:txBody>
      </p:sp>
    </p:spTree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3A531-E46A-44D4-AB81-4BC4EE6DD682}" type="slidenum">
              <a:rPr lang="en-US"/>
              <a:pPr/>
              <a:t>106</a:t>
            </a:fld>
            <a:endParaRPr lang="en-US"/>
          </a:p>
        </p:txBody>
      </p:sp>
      <p:sp>
        <p:nvSpPr>
          <p:cNvPr id="1187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/>
              <a:t>Antibodies</a:t>
            </a:r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524000"/>
            <a:ext cx="4114800" cy="4648200"/>
          </a:xfrm>
        </p:spPr>
        <p:txBody>
          <a:bodyPr/>
          <a:lstStyle/>
          <a:p>
            <a:r>
              <a:rPr lang="en-US"/>
              <a:t>Only one antibody per type of B cell</a:t>
            </a:r>
          </a:p>
          <a:p>
            <a:pPr lvl="1">
              <a:buFont typeface="Wingdings" pitchFamily="2" charset="2"/>
              <a:buChar char="Ø"/>
            </a:pPr>
            <a:r>
              <a:rPr lang="en-US"/>
              <a:t>But remember, most pathogens have multiple antigens with multiple epitopes</a:t>
            </a:r>
          </a:p>
          <a:p>
            <a:pPr lvl="1">
              <a:buFont typeface="Wingdings" pitchFamily="2" charset="2"/>
              <a:buChar char="Ø"/>
            </a:pPr>
            <a:r>
              <a:rPr lang="en-US"/>
              <a:t>Many B cells are activated</a:t>
            </a:r>
          </a:p>
        </p:txBody>
      </p:sp>
    </p:spTree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F9CAB-3D84-4ABE-81E9-66ED6121E678}" type="slidenum">
              <a:rPr lang="en-US"/>
              <a:pPr/>
              <a:t>107</a:t>
            </a:fld>
            <a:endParaRPr lang="en-US"/>
          </a:p>
        </p:txBody>
      </p:sp>
      <p:sp>
        <p:nvSpPr>
          <p:cNvPr id="22536" name="Text Box 8"/>
          <p:cNvSpPr txBox="1">
            <a:spLocks noChangeArrowheads="1"/>
          </p:cNvSpPr>
          <p:nvPr/>
        </p:nvSpPr>
        <p:spPr bwMode="auto">
          <a:xfrm>
            <a:off x="3368675" y="2855913"/>
            <a:ext cx="40830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Diagram showing how antibodies work</a:t>
            </a:r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9144000" cy="792163"/>
          </a:xfrm>
        </p:spPr>
        <p:txBody>
          <a:bodyPr/>
          <a:lstStyle/>
          <a:p>
            <a:r>
              <a:rPr lang="en-US" sz="4000"/>
              <a:t>Antibody Mediated Pathogen Disposal</a:t>
            </a:r>
          </a:p>
        </p:txBody>
      </p:sp>
    </p:spTree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362AA-3763-4B8A-8B01-7275FEC01ABE}" type="slidenum">
              <a:rPr lang="en-US"/>
              <a:pPr/>
              <a:t>108</a:t>
            </a:fld>
            <a:endParaRPr lang="en-US"/>
          </a:p>
        </p:txBody>
      </p:sp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Integrated B and T Cell Function</a:t>
            </a:r>
            <a:endParaRPr lang="en-US" sz="3600">
              <a:solidFill>
                <a:srgbClr val="FF0000"/>
              </a:solidFill>
            </a:endParaRPr>
          </a:p>
        </p:txBody>
      </p:sp>
      <p:sp>
        <p:nvSpPr>
          <p:cNvPr id="12083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228600" y="1600200"/>
            <a:ext cx="3657600" cy="5029200"/>
          </a:xfrm>
        </p:spPr>
        <p:txBody>
          <a:bodyPr/>
          <a:lstStyle/>
          <a:p>
            <a:r>
              <a:rPr lang="en-US" sz="2800"/>
              <a:t>Responses to pathogens are coordinated and simultaneous, NOT mutually exclusive</a:t>
            </a:r>
          </a:p>
          <a:p>
            <a:r>
              <a:rPr lang="en-US" sz="2800"/>
              <a:t>All components of the immune system are activated</a:t>
            </a:r>
          </a:p>
          <a:p>
            <a:r>
              <a:rPr lang="en-US" sz="2800"/>
              <a:t>Positive feedback increases function </a:t>
            </a:r>
          </a:p>
        </p:txBody>
      </p:sp>
    </p:spTree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47D27-C152-4D0C-B1C1-1BB6E33608B3}" type="slidenum">
              <a:rPr lang="en-US"/>
              <a:pPr/>
              <a:t>109</a:t>
            </a:fld>
            <a:endParaRPr lang="en-US"/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/>
              <a:t>Active </a:t>
            </a:r>
            <a:r>
              <a:rPr lang="en-US" i="1"/>
              <a:t>vs.</a:t>
            </a:r>
            <a:r>
              <a:rPr lang="en-US"/>
              <a:t> Passive Immunity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458200" cy="5334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Active immunity is generated when the acquired immune system is activated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/>
              <a:t>Memory cells are generated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/>
              <a:t>Exposure to pathogen OR vaccination with inactivated pathogen that still retains antigens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/>
              <a:t>Confers long-term protection (often, lifetime)</a:t>
            </a:r>
          </a:p>
          <a:p>
            <a:pPr>
              <a:lnSpc>
                <a:spcPct val="90000"/>
              </a:lnSpc>
            </a:pPr>
            <a:r>
              <a:rPr lang="en-US"/>
              <a:t>Passive immunity is generated when antibodies alone are transferred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/>
              <a:t>Does not generate memory cells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/>
              <a:t>Antibodies cross placenta; are injected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/>
              <a:t>Short-term protection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EFF3A-10E2-403D-AAF9-9D6AFE95A39F}" type="slidenum">
              <a:rPr lang="en-US"/>
              <a:pPr/>
              <a:t>11</a:t>
            </a:fld>
            <a:endParaRPr lang="en-US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401762"/>
          </a:xfrm>
        </p:spPr>
        <p:txBody>
          <a:bodyPr/>
          <a:lstStyle/>
          <a:p>
            <a:r>
              <a:rPr lang="en-US"/>
              <a:t>Innate Immunity – internal defenses</a:t>
            </a:r>
            <a:endParaRPr lang="en-US" sz="4000">
              <a:solidFill>
                <a:srgbClr val="FF0000"/>
              </a:solidFill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5638800" cy="4876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Phagocytic WBC’s cells ingest and destroy microbes in the tissues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/>
              <a:t>Neutrophils – the most abundant, but short-lived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/>
              <a:t>Macrophages develop from monocytes – large and long-lived, also stimulate acquired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/>
              <a:t>Dendritic cells – mostly function to stimulate the acquired immune system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F1273-E837-4B1D-BC94-1FDBD7B826A3}" type="slidenum">
              <a:rPr lang="en-US"/>
              <a:pPr/>
              <a:t>110</a:t>
            </a:fld>
            <a:endParaRPr lang="en-US"/>
          </a:p>
        </p:txBody>
      </p:sp>
      <p:sp>
        <p:nvSpPr>
          <p:cNvPr id="195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accent2"/>
                </a:solidFill>
              </a:rPr>
              <a:t>Critical Thinking</a:t>
            </a:r>
          </a:p>
        </p:txBody>
      </p:sp>
      <p:sp>
        <p:nvSpPr>
          <p:cNvPr id="195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What would be the advantage of passive immunity???</a:t>
            </a:r>
          </a:p>
        </p:txBody>
      </p:sp>
    </p:spTree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D9FB9-13D1-4F20-B5F3-315A9B120635}" type="slidenum">
              <a:rPr lang="en-US"/>
              <a:pPr/>
              <a:t>111</a:t>
            </a:fld>
            <a:endParaRPr lang="en-US"/>
          </a:p>
        </p:txBody>
      </p:sp>
      <p:sp>
        <p:nvSpPr>
          <p:cNvPr id="196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accent2"/>
                </a:solidFill>
              </a:rPr>
              <a:t>Critical Thinking</a:t>
            </a:r>
          </a:p>
        </p:txBody>
      </p:sp>
      <p:sp>
        <p:nvSpPr>
          <p:cNvPr id="196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What would be the advantage of passive immunity</a:t>
            </a:r>
            <a:r>
              <a:rPr lang="en-US" dirty="0" smtClean="0"/>
              <a:t>???</a:t>
            </a:r>
            <a:endParaRPr lang="en-US" dirty="0"/>
          </a:p>
        </p:txBody>
      </p:sp>
    </p:spTree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5C0B8-D903-42EB-BC3D-E995A2311061}" type="slidenum">
              <a:rPr lang="en-US"/>
              <a:pPr/>
              <a:t>112</a:t>
            </a:fld>
            <a:endParaRPr lang="en-US"/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/>
              <a:t>Immune System Failure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686800" cy="5486400"/>
          </a:xfrm>
        </p:spPr>
        <p:txBody>
          <a:bodyPr/>
          <a:lstStyle/>
          <a:p>
            <a:r>
              <a:rPr lang="en-US"/>
              <a:t>Allergic responses</a:t>
            </a:r>
          </a:p>
          <a:p>
            <a:pPr lvl="1">
              <a:buFont typeface="Wingdings" pitchFamily="2" charset="2"/>
              <a:buChar char="Ø"/>
            </a:pPr>
            <a:r>
              <a:rPr lang="en-US"/>
              <a:t>Hypersensitive response to allergenic antigens</a:t>
            </a:r>
          </a:p>
          <a:p>
            <a:pPr lvl="1">
              <a:buFont typeface="Wingdings" pitchFamily="2" charset="2"/>
              <a:buChar char="Ø"/>
            </a:pPr>
            <a:r>
              <a:rPr lang="en-US"/>
              <a:t>Antibody tails bind to mast cells</a:t>
            </a:r>
          </a:p>
          <a:p>
            <a:pPr lvl="1">
              <a:buFont typeface="Wingdings" pitchFamily="2" charset="2"/>
              <a:buChar char="Ø"/>
            </a:pPr>
            <a:r>
              <a:rPr lang="en-US"/>
              <a:t>Exposure causes massive histamine release</a:t>
            </a:r>
          </a:p>
          <a:p>
            <a:r>
              <a:rPr lang="en-US">
                <a:solidFill>
                  <a:schemeClr val="bg2"/>
                </a:solidFill>
              </a:rPr>
              <a:t>Autoimmune diseases</a:t>
            </a:r>
          </a:p>
          <a:p>
            <a:pPr lvl="1">
              <a:buFont typeface="Wingdings" pitchFamily="2" charset="2"/>
              <a:buChar char="Ø"/>
            </a:pPr>
            <a:r>
              <a:rPr lang="en-US">
                <a:solidFill>
                  <a:schemeClr val="bg2"/>
                </a:solidFill>
              </a:rPr>
              <a:t>Immune system fails to distinguish self-cells</a:t>
            </a:r>
          </a:p>
          <a:p>
            <a:r>
              <a:rPr lang="en-US">
                <a:solidFill>
                  <a:schemeClr val="bg2"/>
                </a:solidFill>
              </a:rPr>
              <a:t>Immunodeficiency diseases</a:t>
            </a:r>
          </a:p>
          <a:p>
            <a:pPr lvl="1">
              <a:buFont typeface="Wingdings" pitchFamily="2" charset="2"/>
              <a:buChar char="Ø"/>
            </a:pPr>
            <a:r>
              <a:rPr lang="en-US">
                <a:solidFill>
                  <a:schemeClr val="bg2"/>
                </a:solidFill>
              </a:rPr>
              <a:t>Immune system fails</a:t>
            </a:r>
          </a:p>
          <a:p>
            <a:pPr lvl="1">
              <a:buFont typeface="Wingdings" pitchFamily="2" charset="2"/>
              <a:buChar char="Ø"/>
            </a:pPr>
            <a:r>
              <a:rPr lang="en-US">
                <a:solidFill>
                  <a:schemeClr val="bg2"/>
                </a:solidFill>
              </a:rPr>
              <a:t>Can be genetic, developmental, or acquired</a:t>
            </a:r>
          </a:p>
          <a:p>
            <a:pPr lvl="1">
              <a:buFont typeface="Wingdings" pitchFamily="2" charset="2"/>
              <a:buChar char="Ø"/>
            </a:pPr>
            <a:r>
              <a:rPr lang="en-US">
                <a:solidFill>
                  <a:schemeClr val="bg2"/>
                </a:solidFill>
              </a:rPr>
              <a:t>AIDS; also some cancers, chemotherapy, stress</a:t>
            </a:r>
          </a:p>
        </p:txBody>
      </p:sp>
    </p:spTree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6DBA1-01F1-4958-B1FE-340085389FB6}" type="slidenum">
              <a:rPr lang="en-US"/>
              <a:pPr/>
              <a:t>113</a:t>
            </a:fld>
            <a:endParaRPr lang="en-US"/>
          </a:p>
        </p:txBody>
      </p:sp>
      <p:sp>
        <p:nvSpPr>
          <p:cNvPr id="122884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57150"/>
            <a:ext cx="8229600" cy="914400"/>
          </a:xfrm>
        </p:spPr>
        <p:txBody>
          <a:bodyPr/>
          <a:lstStyle/>
          <a:p>
            <a:r>
              <a:rPr lang="en-US"/>
              <a:t>Allergic Responses</a:t>
            </a:r>
          </a:p>
        </p:txBody>
      </p:sp>
      <p:sp>
        <p:nvSpPr>
          <p:cNvPr id="12288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382000" cy="3505200"/>
          </a:xfrm>
        </p:spPr>
        <p:txBody>
          <a:bodyPr/>
          <a:lstStyle/>
          <a:p>
            <a:r>
              <a:rPr lang="en-US"/>
              <a:t>Most generated by IgE antibodies</a:t>
            </a:r>
          </a:p>
          <a:p>
            <a:r>
              <a:rPr lang="en-US"/>
              <a:t>Antibody tail binds to mast cells</a:t>
            </a:r>
          </a:p>
          <a:p>
            <a:r>
              <a:rPr lang="en-US"/>
              <a:t>IgE accumulates on mast cell surface</a:t>
            </a:r>
          </a:p>
          <a:p>
            <a:r>
              <a:rPr lang="en-US"/>
              <a:t>Eventually, allergen binds between 2 IgE</a:t>
            </a:r>
          </a:p>
          <a:p>
            <a:r>
              <a:rPr lang="en-US"/>
              <a:t>This triggers massive release of histamine</a:t>
            </a:r>
          </a:p>
          <a:p>
            <a:r>
              <a:rPr lang="en-US"/>
              <a:t>Histamine dilates blood vessels…..</a:t>
            </a:r>
          </a:p>
        </p:txBody>
      </p:sp>
    </p:spTree>
  </p:cSld>
  <p:clrMapOvr>
    <a:masterClrMapping/>
  </p:clrMapOvr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8D99D-5DCD-4B8C-9385-2E8A700A0EAC}" type="slidenum">
              <a:rPr lang="en-US"/>
              <a:pPr/>
              <a:t>114</a:t>
            </a:fld>
            <a:endParaRPr lang="en-US"/>
          </a:p>
        </p:txBody>
      </p:sp>
      <p:sp>
        <p:nvSpPr>
          <p:cNvPr id="1259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/>
              <a:t>Immune System Failure</a:t>
            </a:r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686800" cy="5486400"/>
          </a:xfrm>
        </p:spPr>
        <p:txBody>
          <a:bodyPr/>
          <a:lstStyle/>
          <a:p>
            <a:r>
              <a:rPr lang="en-US">
                <a:solidFill>
                  <a:schemeClr val="bg2"/>
                </a:solidFill>
              </a:rPr>
              <a:t>Allergic responses</a:t>
            </a:r>
          </a:p>
          <a:p>
            <a:pPr lvl="1">
              <a:buFont typeface="Wingdings" pitchFamily="2" charset="2"/>
              <a:buChar char="Ø"/>
            </a:pPr>
            <a:r>
              <a:rPr lang="en-US">
                <a:solidFill>
                  <a:schemeClr val="bg2"/>
                </a:solidFill>
              </a:rPr>
              <a:t>Hypersensitive response to allergenic antigens</a:t>
            </a:r>
          </a:p>
          <a:p>
            <a:pPr lvl="1">
              <a:buFont typeface="Wingdings" pitchFamily="2" charset="2"/>
              <a:buChar char="Ø"/>
            </a:pPr>
            <a:r>
              <a:rPr lang="en-US">
                <a:solidFill>
                  <a:schemeClr val="bg2"/>
                </a:solidFill>
              </a:rPr>
              <a:t>Antibody tails bind to mast cells</a:t>
            </a:r>
          </a:p>
          <a:p>
            <a:pPr lvl="1">
              <a:buFont typeface="Wingdings" pitchFamily="2" charset="2"/>
              <a:buChar char="Ø"/>
            </a:pPr>
            <a:r>
              <a:rPr lang="en-US">
                <a:solidFill>
                  <a:schemeClr val="bg2"/>
                </a:solidFill>
              </a:rPr>
              <a:t>Exposure causes massive histamine release</a:t>
            </a:r>
          </a:p>
          <a:p>
            <a:r>
              <a:rPr lang="en-US"/>
              <a:t>Autoimmune diseases</a:t>
            </a:r>
          </a:p>
          <a:p>
            <a:pPr lvl="1">
              <a:buFont typeface="Wingdings" pitchFamily="2" charset="2"/>
              <a:buChar char="Ø"/>
            </a:pPr>
            <a:r>
              <a:rPr lang="en-US"/>
              <a:t>Immune system fails to distinguish self-cells</a:t>
            </a:r>
          </a:p>
          <a:p>
            <a:r>
              <a:rPr lang="en-US">
                <a:solidFill>
                  <a:schemeClr val="bg2"/>
                </a:solidFill>
              </a:rPr>
              <a:t>Immunodeficiency diseases</a:t>
            </a:r>
          </a:p>
          <a:p>
            <a:pPr lvl="1">
              <a:buFont typeface="Wingdings" pitchFamily="2" charset="2"/>
              <a:buChar char="Ø"/>
            </a:pPr>
            <a:r>
              <a:rPr lang="en-US">
                <a:solidFill>
                  <a:schemeClr val="bg2"/>
                </a:solidFill>
              </a:rPr>
              <a:t>Immune system fails</a:t>
            </a:r>
          </a:p>
          <a:p>
            <a:pPr lvl="1">
              <a:buFont typeface="Wingdings" pitchFamily="2" charset="2"/>
              <a:buChar char="Ø"/>
            </a:pPr>
            <a:r>
              <a:rPr lang="en-US">
                <a:solidFill>
                  <a:schemeClr val="bg2"/>
                </a:solidFill>
              </a:rPr>
              <a:t>Can be genetic, developmental, or acquired</a:t>
            </a:r>
          </a:p>
          <a:p>
            <a:pPr lvl="1">
              <a:buFont typeface="Wingdings" pitchFamily="2" charset="2"/>
              <a:buChar char="Ø"/>
            </a:pPr>
            <a:r>
              <a:rPr lang="en-US">
                <a:solidFill>
                  <a:schemeClr val="bg2"/>
                </a:solidFill>
              </a:rPr>
              <a:t>AIDS; also some cancers, chemotherapy, stress</a:t>
            </a:r>
          </a:p>
        </p:txBody>
      </p:sp>
    </p:spTree>
  </p:cSld>
  <p:clrMapOvr>
    <a:masterClrMapping/>
  </p:clrMapOvr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8D310-F93A-4236-9BA7-DD2CCB6E1936}" type="slidenum">
              <a:rPr lang="en-US"/>
              <a:pPr/>
              <a:t>115</a:t>
            </a:fld>
            <a:endParaRPr lang="en-US"/>
          </a:p>
        </p:txBody>
      </p:sp>
      <p:sp>
        <p:nvSpPr>
          <p:cNvPr id="129027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en-US"/>
              <a:t>Rheumatoid Arthritis</a:t>
            </a:r>
          </a:p>
        </p:txBody>
      </p:sp>
    </p:spTree>
  </p:cSld>
  <p:clrMapOvr>
    <a:masterClrMapping/>
  </p:clrMapOvr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02DD1-8FFD-4763-9AB4-29659E60025F}" type="slidenum">
              <a:rPr lang="en-US"/>
              <a:pPr/>
              <a:t>116</a:t>
            </a:fld>
            <a:endParaRPr lang="en-US"/>
          </a:p>
        </p:txBody>
      </p:sp>
      <p:sp>
        <p:nvSpPr>
          <p:cNvPr id="168964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/>
          <a:lstStyle/>
          <a:p>
            <a:r>
              <a:rPr lang="en-US"/>
              <a:t>Diabetes</a:t>
            </a:r>
          </a:p>
        </p:txBody>
      </p:sp>
    </p:spTree>
  </p:cSld>
  <p:clrMapOvr>
    <a:masterClrMapping/>
  </p:clrMapOvr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6285C-5A3D-41FE-ACEB-F5D2CCE0A194}" type="slidenum">
              <a:rPr lang="en-US"/>
              <a:pPr/>
              <a:t>117</a:t>
            </a:fld>
            <a:endParaRPr lang="en-US"/>
          </a:p>
        </p:txBody>
      </p:sp>
      <p:sp>
        <p:nvSpPr>
          <p:cNvPr id="171012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715963"/>
          </a:xfrm>
        </p:spPr>
        <p:txBody>
          <a:bodyPr/>
          <a:lstStyle/>
          <a:p>
            <a:r>
              <a:rPr lang="en-US" sz="4000"/>
              <a:t>Multiple Sclerosis</a:t>
            </a:r>
          </a:p>
        </p:txBody>
      </p:sp>
    </p:spTree>
  </p:cSld>
  <p:clrMapOvr>
    <a:masterClrMapping/>
  </p:clrMapOvr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0DC8E-E519-4185-8FFC-EC8B58A66372}" type="slidenum">
              <a:rPr lang="en-US"/>
              <a:pPr/>
              <a:t>118</a:t>
            </a:fld>
            <a:endParaRPr lang="en-US"/>
          </a:p>
        </p:txBody>
      </p:sp>
      <p:sp>
        <p:nvSpPr>
          <p:cNvPr id="1976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sz="4000"/>
              <a:t>Lupus</a:t>
            </a:r>
          </a:p>
        </p:txBody>
      </p:sp>
    </p:spTree>
  </p:cSld>
  <p:clrMapOvr>
    <a:masterClrMapping/>
  </p:clrMapOvr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A93AA-123F-49A9-89C0-88DDA315799A}" type="slidenum">
              <a:rPr lang="en-US"/>
              <a:pPr/>
              <a:t>119</a:t>
            </a:fld>
            <a:endParaRPr lang="en-US"/>
          </a:p>
        </p:txBody>
      </p:sp>
      <p:sp>
        <p:nvSpPr>
          <p:cNvPr id="1269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/>
              <a:t>Immune System Failure</a:t>
            </a:r>
          </a:p>
        </p:txBody>
      </p:sp>
      <p:sp>
        <p:nvSpPr>
          <p:cNvPr id="1269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686800" cy="5486400"/>
          </a:xfrm>
        </p:spPr>
        <p:txBody>
          <a:bodyPr/>
          <a:lstStyle/>
          <a:p>
            <a:r>
              <a:rPr lang="en-US">
                <a:solidFill>
                  <a:schemeClr val="bg2"/>
                </a:solidFill>
              </a:rPr>
              <a:t>Allergic responses</a:t>
            </a:r>
          </a:p>
          <a:p>
            <a:pPr lvl="1">
              <a:buFont typeface="Wingdings" pitchFamily="2" charset="2"/>
              <a:buChar char="Ø"/>
            </a:pPr>
            <a:r>
              <a:rPr lang="en-US">
                <a:solidFill>
                  <a:schemeClr val="bg2"/>
                </a:solidFill>
              </a:rPr>
              <a:t>Hypersensitive response to allergenic antigens</a:t>
            </a:r>
          </a:p>
          <a:p>
            <a:pPr lvl="1">
              <a:buFont typeface="Wingdings" pitchFamily="2" charset="2"/>
              <a:buChar char="Ø"/>
            </a:pPr>
            <a:r>
              <a:rPr lang="en-US">
                <a:solidFill>
                  <a:schemeClr val="bg2"/>
                </a:solidFill>
              </a:rPr>
              <a:t>Antibody tails bind to mast cells</a:t>
            </a:r>
          </a:p>
          <a:p>
            <a:pPr lvl="1">
              <a:buFont typeface="Wingdings" pitchFamily="2" charset="2"/>
              <a:buChar char="Ø"/>
            </a:pPr>
            <a:r>
              <a:rPr lang="en-US">
                <a:solidFill>
                  <a:schemeClr val="bg2"/>
                </a:solidFill>
              </a:rPr>
              <a:t>Exposure causes massive histamine release</a:t>
            </a:r>
          </a:p>
          <a:p>
            <a:r>
              <a:rPr lang="en-US">
                <a:solidFill>
                  <a:schemeClr val="bg2"/>
                </a:solidFill>
              </a:rPr>
              <a:t>Autoimmune diseases</a:t>
            </a:r>
          </a:p>
          <a:p>
            <a:pPr lvl="1">
              <a:buFont typeface="Wingdings" pitchFamily="2" charset="2"/>
              <a:buChar char="Ø"/>
            </a:pPr>
            <a:r>
              <a:rPr lang="en-US">
                <a:solidFill>
                  <a:schemeClr val="bg2"/>
                </a:solidFill>
              </a:rPr>
              <a:t>Immune system fails to distinguish self-cells</a:t>
            </a:r>
          </a:p>
          <a:p>
            <a:r>
              <a:rPr lang="en-US"/>
              <a:t>Immunodeficiency diseases</a:t>
            </a:r>
          </a:p>
          <a:p>
            <a:pPr lvl="1">
              <a:buFont typeface="Wingdings" pitchFamily="2" charset="2"/>
              <a:buChar char="Ø"/>
            </a:pPr>
            <a:r>
              <a:rPr lang="en-US"/>
              <a:t>Immune system fails</a:t>
            </a:r>
          </a:p>
          <a:p>
            <a:pPr lvl="1">
              <a:buFont typeface="Wingdings" pitchFamily="2" charset="2"/>
              <a:buChar char="Ø"/>
            </a:pPr>
            <a:r>
              <a:rPr lang="en-US"/>
              <a:t>Can be genetic, developmental, or acquired</a:t>
            </a:r>
          </a:p>
          <a:p>
            <a:pPr lvl="1">
              <a:buFont typeface="Wingdings" pitchFamily="2" charset="2"/>
              <a:buChar char="Ø"/>
            </a:pPr>
            <a:r>
              <a:rPr lang="en-US"/>
              <a:t>AIDS; also some cancers, chemotherapy, stress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028ED-09F5-40E0-9CB2-C603159EAB8D}" type="slidenum">
              <a:rPr lang="en-US"/>
              <a:pPr/>
              <a:t>12</a:t>
            </a:fld>
            <a:endParaRPr lang="en-US"/>
          </a:p>
        </p:txBody>
      </p:sp>
      <p:sp>
        <p:nvSpPr>
          <p:cNvPr id="50188" name="Rectangle 1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401762"/>
          </a:xfrm>
        </p:spPr>
        <p:txBody>
          <a:bodyPr/>
          <a:lstStyle/>
          <a:p>
            <a:r>
              <a:rPr lang="en-US" sz="4000"/>
              <a:t>Model of a macrophage ingesting a fungal spore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9E799-2F4E-490C-9008-9079D42E31F6}" type="slidenum">
              <a:rPr lang="en-US"/>
              <a:pPr/>
              <a:t>120</a:t>
            </a:fld>
            <a:endParaRPr lang="en-US"/>
          </a:p>
        </p:txBody>
      </p:sp>
      <p:sp>
        <p:nvSpPr>
          <p:cNvPr id="130052" name="Text Box 4"/>
          <p:cNvSpPr txBox="1">
            <a:spLocks noChangeArrowheads="1"/>
          </p:cNvSpPr>
          <p:nvPr/>
        </p:nvSpPr>
        <p:spPr bwMode="auto">
          <a:xfrm>
            <a:off x="2889250" y="196850"/>
            <a:ext cx="13779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sz="3600">
                <a:solidFill>
                  <a:schemeClr val="bg1"/>
                </a:solidFill>
              </a:rPr>
              <a:t>T Cell</a:t>
            </a:r>
          </a:p>
        </p:txBody>
      </p:sp>
      <p:sp>
        <p:nvSpPr>
          <p:cNvPr id="130053" name="Line 5"/>
          <p:cNvSpPr>
            <a:spLocks noChangeShapeType="1"/>
          </p:cNvSpPr>
          <p:nvPr/>
        </p:nvSpPr>
        <p:spPr bwMode="auto">
          <a:xfrm flipH="1">
            <a:off x="3124200" y="838200"/>
            <a:ext cx="685800" cy="45720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0054" name="Text Box 6"/>
          <p:cNvSpPr txBox="1">
            <a:spLocks noChangeArrowheads="1"/>
          </p:cNvSpPr>
          <p:nvPr/>
        </p:nvSpPr>
        <p:spPr bwMode="auto">
          <a:xfrm>
            <a:off x="4860925" y="196850"/>
            <a:ext cx="9461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sz="3600"/>
              <a:t>HIV</a:t>
            </a:r>
          </a:p>
        </p:txBody>
      </p:sp>
      <p:sp>
        <p:nvSpPr>
          <p:cNvPr id="130055" name="Line 7"/>
          <p:cNvSpPr>
            <a:spLocks noChangeShapeType="1"/>
          </p:cNvSpPr>
          <p:nvPr/>
        </p:nvSpPr>
        <p:spPr bwMode="auto">
          <a:xfrm>
            <a:off x="5334000" y="838200"/>
            <a:ext cx="990600" cy="129540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433A1-6CED-4961-95F1-83A47666A296}" type="slidenum">
              <a:rPr lang="en-US"/>
              <a:pPr/>
              <a:t>121</a:t>
            </a:fld>
            <a:endParaRPr lang="en-US"/>
          </a:p>
        </p:txBody>
      </p:sp>
      <p:sp>
        <p:nvSpPr>
          <p:cNvPr id="131076" name="Text Box 4"/>
          <p:cNvSpPr txBox="1">
            <a:spLocks noChangeArrowheads="1"/>
          </p:cNvSpPr>
          <p:nvPr/>
        </p:nvSpPr>
        <p:spPr bwMode="auto">
          <a:xfrm>
            <a:off x="1143000" y="1484313"/>
            <a:ext cx="7010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/>
              <a:t>Graph showing relationship between HIV concentration, antibody concentration and T cell concentration over time.</a:t>
            </a:r>
          </a:p>
        </p:txBody>
      </p:sp>
      <p:sp>
        <p:nvSpPr>
          <p:cNvPr id="131075" name="Text Box 3"/>
          <p:cNvSpPr txBox="1">
            <a:spLocks noChangeArrowheads="1"/>
          </p:cNvSpPr>
          <p:nvPr/>
        </p:nvSpPr>
        <p:spPr bwMode="auto">
          <a:xfrm>
            <a:off x="254000" y="212725"/>
            <a:ext cx="8636000" cy="346075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1600">
                <a:solidFill>
                  <a:schemeClr val="accent2"/>
                </a:solidFill>
              </a:rPr>
              <a:t>2007 – 40 million people are infected by HIV; 15 million children have been orphaned by AIDS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AE2EE-8819-4537-B459-D307F3B77908}" type="slidenum">
              <a:rPr lang="en-US"/>
              <a:pPr/>
              <a:t>122</a:t>
            </a:fld>
            <a:endParaRPr lang="en-US"/>
          </a:p>
        </p:txBody>
      </p:sp>
      <p:sp>
        <p:nvSpPr>
          <p:cNvPr id="132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>
                <a:solidFill>
                  <a:schemeClr val="tx1"/>
                </a:solidFill>
              </a:rPr>
              <a:t>REVIEW – Key</a:t>
            </a:r>
            <a:r>
              <a:rPr lang="en-US"/>
              <a:t> Concepts:</a:t>
            </a:r>
          </a:p>
        </p:txBody>
      </p:sp>
      <p:sp>
        <p:nvSpPr>
          <p:cNvPr id="132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534400" cy="5257800"/>
          </a:xfrm>
        </p:spPr>
        <p:txBody>
          <a:bodyPr/>
          <a:lstStyle/>
          <a:p>
            <a:r>
              <a:rPr lang="en-US"/>
              <a:t>Innate immunity provides broad-spectrum defense against many pathogens</a:t>
            </a:r>
          </a:p>
          <a:p>
            <a:r>
              <a:rPr lang="en-US"/>
              <a:t>Acquired immunity is very specific, develops over time, and relies on B and T cells</a:t>
            </a:r>
          </a:p>
          <a:p>
            <a:r>
              <a:rPr lang="en-US"/>
              <a:t>Antigen recognition properties of B and T cells</a:t>
            </a:r>
          </a:p>
          <a:p>
            <a:r>
              <a:rPr lang="en-US"/>
              <a:t>B and T cell binding sites develop randomly!</a:t>
            </a:r>
          </a:p>
          <a:p>
            <a:r>
              <a:rPr lang="en-US"/>
              <a:t>Integrated B and T cell function</a:t>
            </a:r>
          </a:p>
          <a:p>
            <a:r>
              <a:rPr lang="en-US"/>
              <a:t>When the immune system goes wrong…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BA095-A994-45C6-911D-8EB670F14D7A}" type="slidenum">
              <a:rPr lang="en-US"/>
              <a:pPr/>
              <a:t>13</a:t>
            </a:fld>
            <a:endParaRPr lang="en-US"/>
          </a:p>
        </p:txBody>
      </p:sp>
      <p:sp>
        <p:nvSpPr>
          <p:cNvPr id="175109" name="Rectangle 5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8686800" cy="838200"/>
          </a:xfrm>
        </p:spPr>
        <p:txBody>
          <a:bodyPr/>
          <a:lstStyle/>
          <a:p>
            <a:r>
              <a:rPr lang="en-US" sz="3200"/>
              <a:t>Micrograph of macrophage ingesting bacteria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4301C-B193-4B29-BB40-8FFD2A52CDDC}" type="slidenum">
              <a:rPr lang="en-US"/>
              <a:pPr/>
              <a:t>14</a:t>
            </a:fld>
            <a:endParaRPr lang="en-US"/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401762"/>
          </a:xfrm>
        </p:spPr>
        <p:txBody>
          <a:bodyPr/>
          <a:lstStyle/>
          <a:p>
            <a:r>
              <a:rPr lang="en-US"/>
              <a:t>Innate Immunity – internal defenses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5867400" cy="4191000"/>
          </a:xfrm>
        </p:spPr>
        <p:txBody>
          <a:bodyPr/>
          <a:lstStyle/>
          <a:p>
            <a:r>
              <a:rPr lang="en-US"/>
              <a:t>Eosinophils destroy multi-cellular parasites by releasing toxic enzymes</a:t>
            </a:r>
          </a:p>
          <a:p>
            <a:pPr lvl="1">
              <a:buFont typeface="Wingdings" pitchFamily="2" charset="2"/>
              <a:buChar char="Ø"/>
            </a:pPr>
            <a:r>
              <a:rPr lang="en-US"/>
              <a:t>Also contribute to allergic responses</a:t>
            </a:r>
          </a:p>
          <a:p>
            <a:r>
              <a:rPr lang="en-US"/>
              <a:t>Basophils contribute to inflammatory and allergic responses</a:t>
            </a:r>
          </a:p>
        </p:txBody>
      </p:sp>
      <p:sp>
        <p:nvSpPr>
          <p:cNvPr id="26633" name="Text Box 9"/>
          <p:cNvSpPr txBox="1">
            <a:spLocks noChangeArrowheads="1"/>
          </p:cNvSpPr>
          <p:nvPr/>
        </p:nvSpPr>
        <p:spPr bwMode="auto">
          <a:xfrm>
            <a:off x="6553200" y="6338888"/>
            <a:ext cx="2482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i="1">
                <a:solidFill>
                  <a:schemeClr val="bg1"/>
                </a:solidFill>
              </a:rPr>
              <a:t>Schistosoma mansoni</a:t>
            </a:r>
            <a:r>
              <a:rPr lang="en-US">
                <a:solidFill>
                  <a:schemeClr val="bg1"/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90936-BB2A-4887-831E-9F1A35213742}" type="slidenum">
              <a:rPr lang="en-US"/>
              <a:pPr/>
              <a:t>15</a:t>
            </a:fld>
            <a:endParaRPr lang="en-US"/>
          </a:p>
        </p:txBody>
      </p:sp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/>
              <a:t>Additional Internal Defenses</a:t>
            </a:r>
            <a:endParaRPr lang="en-US" sz="4000">
              <a:solidFill>
                <a:srgbClr val="FF0000"/>
              </a:solidFill>
            </a:endParaRP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458200" cy="5486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Antimicrobial proteins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/>
              <a:t>Lysosymes work in macrophages; also found in saliva, tears and mucous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/>
              <a:t>Complement proteins result in lysis; also help trigger inflammation and activate acquired immunity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>
                <a:solidFill>
                  <a:schemeClr val="bg2"/>
                </a:solidFill>
              </a:rPr>
              <a:t>Interferons limit intra-cellular spread of viruses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>
                <a:solidFill>
                  <a:schemeClr val="bg2"/>
                </a:solidFill>
              </a:rPr>
              <a:t>Defensins are secreted by macrophages, attack pathogens</a:t>
            </a:r>
          </a:p>
          <a:p>
            <a:pPr>
              <a:lnSpc>
                <a:spcPct val="90000"/>
              </a:lnSpc>
            </a:pPr>
            <a:r>
              <a:rPr lang="en-US">
                <a:solidFill>
                  <a:schemeClr val="bg2"/>
                </a:solidFill>
              </a:rPr>
              <a:t>Natural killer cells attack virus-infected cells and cancer cells</a:t>
            </a:r>
          </a:p>
          <a:p>
            <a:pPr>
              <a:lnSpc>
                <a:spcPct val="90000"/>
              </a:lnSpc>
            </a:pPr>
            <a:r>
              <a:rPr lang="en-US">
                <a:solidFill>
                  <a:schemeClr val="bg2"/>
                </a:solidFill>
              </a:rPr>
              <a:t>The inflammatory response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E59A5-7CAE-405B-8AA8-4BA51223BBD6}" type="slidenum">
              <a:rPr lang="en-US"/>
              <a:pPr/>
              <a:t>16</a:t>
            </a:fld>
            <a:endParaRPr lang="en-US"/>
          </a:p>
        </p:txBody>
      </p:sp>
      <p:sp>
        <p:nvSpPr>
          <p:cNvPr id="51204" name="Text Box 4"/>
          <p:cNvSpPr txBox="1">
            <a:spLocks noChangeArrowheads="1"/>
          </p:cNvSpPr>
          <p:nvPr/>
        </p:nvSpPr>
        <p:spPr bwMode="auto">
          <a:xfrm>
            <a:off x="3197225" y="3770313"/>
            <a:ext cx="4883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Diagram showing complement protein function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382000" cy="1782762"/>
          </a:xfrm>
        </p:spPr>
        <p:txBody>
          <a:bodyPr/>
          <a:lstStyle/>
          <a:p>
            <a:r>
              <a:rPr lang="en-US"/>
              <a:t>Complement Protein Function:</a:t>
            </a:r>
            <a:br>
              <a:rPr lang="en-US"/>
            </a:br>
            <a:r>
              <a:rPr lang="en-US" sz="3600"/>
              <a:t>these proteins complement other immune system processes</a:t>
            </a:r>
            <a:endParaRPr lang="en-US" sz="4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5A740-9A9F-47F4-8736-46E7DDF088A8}" type="slidenum">
              <a:rPr lang="en-US"/>
              <a:pPr/>
              <a:t>17</a:t>
            </a:fld>
            <a:endParaRPr lang="en-US"/>
          </a:p>
        </p:txBody>
      </p:sp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/>
              <a:t>Additional Internal Defenses</a:t>
            </a:r>
            <a:endParaRPr lang="en-US" sz="4000">
              <a:solidFill>
                <a:srgbClr val="FF0000"/>
              </a:solidFill>
            </a:endParaRP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458200" cy="5486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>
                <a:solidFill>
                  <a:schemeClr val="bg2"/>
                </a:solidFill>
              </a:rPr>
              <a:t>Antimicrobial proteins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>
                <a:solidFill>
                  <a:schemeClr val="bg2"/>
                </a:solidFill>
              </a:rPr>
              <a:t>Lysosymes work in macrophages; also found in saliva, tears and mucous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>
                <a:solidFill>
                  <a:schemeClr val="bg2"/>
                </a:solidFill>
              </a:rPr>
              <a:t>Complement proteins result in lysis; also help trigger inflammation and activate acquired immunity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/>
              <a:t>Interferons limit intra-cellular spread of viruses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>
                <a:solidFill>
                  <a:schemeClr val="bg2"/>
                </a:solidFill>
              </a:rPr>
              <a:t>Defensins are secreted by macrophages, attack pathogens</a:t>
            </a:r>
          </a:p>
          <a:p>
            <a:pPr>
              <a:lnSpc>
                <a:spcPct val="90000"/>
              </a:lnSpc>
            </a:pPr>
            <a:r>
              <a:rPr lang="en-US">
                <a:solidFill>
                  <a:schemeClr val="bg2"/>
                </a:solidFill>
              </a:rPr>
              <a:t>Natural killer cells attack virus-infected cells and cancer cells</a:t>
            </a:r>
          </a:p>
          <a:p>
            <a:pPr>
              <a:lnSpc>
                <a:spcPct val="90000"/>
              </a:lnSpc>
            </a:pPr>
            <a:r>
              <a:rPr lang="en-US">
                <a:solidFill>
                  <a:schemeClr val="bg2"/>
                </a:solidFill>
              </a:rPr>
              <a:t>The inflammatory response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DE19B-8ADF-4510-84EE-759DFAC908F6}" type="slidenum">
              <a:rPr lang="en-US"/>
              <a:pPr/>
              <a:t>18</a:t>
            </a:fld>
            <a:endParaRPr lang="en-US"/>
          </a:p>
        </p:txBody>
      </p:sp>
      <p:sp>
        <p:nvSpPr>
          <p:cNvPr id="181255" name="Text Box 7"/>
          <p:cNvSpPr txBox="1">
            <a:spLocks noChangeArrowheads="1"/>
          </p:cNvSpPr>
          <p:nvPr/>
        </p:nvSpPr>
        <p:spPr bwMode="auto">
          <a:xfrm>
            <a:off x="3101975" y="2779713"/>
            <a:ext cx="3092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Diagram of interferon activity</a:t>
            </a:r>
          </a:p>
        </p:txBody>
      </p:sp>
      <p:sp>
        <p:nvSpPr>
          <p:cNvPr id="181254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Interferons initiate production of proteins that inhibit viral reproduction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64952-CFB3-4B17-A715-FC8CB878E74F}" type="slidenum">
              <a:rPr lang="en-US"/>
              <a:pPr/>
              <a:t>19</a:t>
            </a:fld>
            <a:endParaRPr lang="en-US"/>
          </a:p>
        </p:txBody>
      </p:sp>
      <p:sp>
        <p:nvSpPr>
          <p:cNvPr id="1832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/>
              <a:t>Additional Internal Defenses</a:t>
            </a:r>
            <a:endParaRPr lang="en-US" sz="4000">
              <a:solidFill>
                <a:srgbClr val="FF0000"/>
              </a:solidFill>
            </a:endParaRPr>
          </a:p>
        </p:txBody>
      </p:sp>
      <p:sp>
        <p:nvSpPr>
          <p:cNvPr id="183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458200" cy="5486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>
                <a:solidFill>
                  <a:schemeClr val="bg2"/>
                </a:solidFill>
              </a:rPr>
              <a:t>Antimicrobial proteins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>
                <a:solidFill>
                  <a:schemeClr val="bg2"/>
                </a:solidFill>
              </a:rPr>
              <a:t>Lysosymes work in macrophages; also found in saliva, tears and mucous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>
                <a:solidFill>
                  <a:schemeClr val="bg2"/>
                </a:solidFill>
              </a:rPr>
              <a:t>Complement proteins result in lysis; also help trigger inflammation and activate acquired immunity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>
                <a:solidFill>
                  <a:schemeClr val="bg2"/>
                </a:solidFill>
              </a:rPr>
              <a:t>Interferons limit intra-cellular spread of viruses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/>
              <a:t>Defensins are secreted by macrophages, attack pathogens</a:t>
            </a:r>
          </a:p>
          <a:p>
            <a:pPr>
              <a:lnSpc>
                <a:spcPct val="90000"/>
              </a:lnSpc>
            </a:pPr>
            <a:r>
              <a:rPr lang="en-US">
                <a:solidFill>
                  <a:schemeClr val="bg2"/>
                </a:solidFill>
              </a:rPr>
              <a:t>Natural killer cells attack virus-infected cells and cancer cells</a:t>
            </a:r>
          </a:p>
          <a:p>
            <a:pPr>
              <a:lnSpc>
                <a:spcPct val="90000"/>
              </a:lnSpc>
            </a:pPr>
            <a:r>
              <a:rPr lang="en-US">
                <a:solidFill>
                  <a:schemeClr val="bg2"/>
                </a:solidFill>
              </a:rPr>
              <a:t>The inflammatory response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C1C17-30DB-4038-9CBB-DCAFC5C7ECDA}" type="slidenum">
              <a:rPr lang="en-US"/>
              <a:pPr/>
              <a:t>2</a:t>
            </a:fld>
            <a:endParaRPr lang="en-US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/>
              <a:t>Key Concepts: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534400" cy="5257800"/>
          </a:xfrm>
        </p:spPr>
        <p:txBody>
          <a:bodyPr/>
          <a:lstStyle/>
          <a:p>
            <a:r>
              <a:rPr lang="en-US"/>
              <a:t>Innate immunity provides broad-spectrum defense against many pathogens</a:t>
            </a:r>
          </a:p>
          <a:p>
            <a:r>
              <a:rPr lang="en-US"/>
              <a:t>Acquired immunity is very specific, develops over time, and relies on B and T cells</a:t>
            </a:r>
          </a:p>
          <a:p>
            <a:r>
              <a:rPr lang="en-US"/>
              <a:t>Antigen recognition properties of B and T cells</a:t>
            </a:r>
          </a:p>
          <a:p>
            <a:r>
              <a:rPr lang="en-US"/>
              <a:t>B and T cell binding sites develop randomly!</a:t>
            </a:r>
          </a:p>
          <a:p>
            <a:r>
              <a:rPr lang="en-US"/>
              <a:t>Integrated B and T cell function</a:t>
            </a:r>
          </a:p>
          <a:p>
            <a:r>
              <a:rPr lang="en-US"/>
              <a:t>When the immune system goes wrong…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FA480-DD32-4279-BACD-51F6921CF8DA}" type="slidenum">
              <a:rPr lang="en-US"/>
              <a:pPr/>
              <a:t>20</a:t>
            </a:fld>
            <a:endParaRPr lang="en-US"/>
          </a:p>
        </p:txBody>
      </p:sp>
      <p:sp>
        <p:nvSpPr>
          <p:cNvPr id="2017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/>
              <a:t>Additional Internal Defenses</a:t>
            </a:r>
            <a:endParaRPr lang="en-US" sz="4000">
              <a:solidFill>
                <a:srgbClr val="FF0000"/>
              </a:solidFill>
            </a:endParaRPr>
          </a:p>
        </p:txBody>
      </p:sp>
      <p:sp>
        <p:nvSpPr>
          <p:cNvPr id="201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458200" cy="5486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>
                <a:solidFill>
                  <a:schemeClr val="bg2"/>
                </a:solidFill>
              </a:rPr>
              <a:t>Antimicrobial proteins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>
                <a:solidFill>
                  <a:schemeClr val="bg2"/>
                </a:solidFill>
              </a:rPr>
              <a:t>Lysosymes work in macrophages; also found in saliva, tears and mucous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>
                <a:solidFill>
                  <a:schemeClr val="bg2"/>
                </a:solidFill>
              </a:rPr>
              <a:t>Complement proteins result in lysis; also help trigger inflammation and activate acquired immunity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>
                <a:solidFill>
                  <a:schemeClr val="bg2"/>
                </a:solidFill>
              </a:rPr>
              <a:t>Interferons limit intra-cellular spread of viruses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>
                <a:solidFill>
                  <a:schemeClr val="bg2"/>
                </a:solidFill>
              </a:rPr>
              <a:t>Defensins are secreted by macrophages, attack pathogens</a:t>
            </a:r>
          </a:p>
          <a:p>
            <a:pPr>
              <a:lnSpc>
                <a:spcPct val="90000"/>
              </a:lnSpc>
            </a:pPr>
            <a:r>
              <a:rPr lang="en-US"/>
              <a:t>Natural killer cells attack virus-infected cells and cancer cells</a:t>
            </a:r>
          </a:p>
          <a:p>
            <a:pPr>
              <a:lnSpc>
                <a:spcPct val="90000"/>
              </a:lnSpc>
            </a:pPr>
            <a:r>
              <a:rPr lang="en-US">
                <a:solidFill>
                  <a:schemeClr val="bg2"/>
                </a:solidFill>
              </a:rPr>
              <a:t>The inflammatory response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D8484-6D52-457B-BA60-CB2388F58BBE}" type="slidenum">
              <a:rPr lang="en-US"/>
              <a:pPr/>
              <a:t>21</a:t>
            </a:fld>
            <a:endParaRPr lang="en-US"/>
          </a:p>
        </p:txBody>
      </p:sp>
      <p:sp>
        <p:nvSpPr>
          <p:cNvPr id="19968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A natural killer cell (yellow) attacking a cancer cell (red).</a:t>
            </a:r>
            <a:r>
              <a:rPr lang="en-US" sz="400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988CB-F1E0-425A-B060-A4AB70E10427}" type="slidenum">
              <a:rPr lang="en-US"/>
              <a:pPr/>
              <a:t>22</a:t>
            </a:fld>
            <a:endParaRPr lang="en-US"/>
          </a:p>
        </p:txBody>
      </p:sp>
      <p:sp>
        <p:nvSpPr>
          <p:cNvPr id="1802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/>
              <a:t>Additional Internal Defenses</a:t>
            </a:r>
            <a:endParaRPr lang="en-US" sz="4000">
              <a:solidFill>
                <a:srgbClr val="FF0000"/>
              </a:solidFill>
            </a:endParaRPr>
          </a:p>
        </p:txBody>
      </p:sp>
      <p:sp>
        <p:nvSpPr>
          <p:cNvPr id="180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458200" cy="5486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>
                <a:solidFill>
                  <a:schemeClr val="bg2"/>
                </a:solidFill>
              </a:rPr>
              <a:t>Antimicrobial proteins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>
                <a:solidFill>
                  <a:schemeClr val="bg2"/>
                </a:solidFill>
              </a:rPr>
              <a:t>Lysosymes work in macrophages; also found in saliva, tears and mucous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>
                <a:solidFill>
                  <a:schemeClr val="bg2"/>
                </a:solidFill>
              </a:rPr>
              <a:t>Complement proteins result in lysis; also help trigger inflammation and activate acquired immunity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>
                <a:solidFill>
                  <a:schemeClr val="bg2"/>
                </a:solidFill>
              </a:rPr>
              <a:t>Interferons limit intra-cellular spread of viruses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>
                <a:solidFill>
                  <a:schemeClr val="bg2"/>
                </a:solidFill>
              </a:rPr>
              <a:t>Defensins are secreted by macrophages, attack pathogens</a:t>
            </a:r>
          </a:p>
          <a:p>
            <a:pPr>
              <a:lnSpc>
                <a:spcPct val="90000"/>
              </a:lnSpc>
            </a:pPr>
            <a:r>
              <a:rPr lang="en-US">
                <a:solidFill>
                  <a:schemeClr val="bg2"/>
                </a:solidFill>
              </a:rPr>
              <a:t>Natural killer cells attack virus-infected cells and cancer cells</a:t>
            </a:r>
          </a:p>
          <a:p>
            <a:pPr>
              <a:lnSpc>
                <a:spcPct val="90000"/>
              </a:lnSpc>
            </a:pPr>
            <a:r>
              <a:rPr lang="en-US"/>
              <a:t>The inflammatory response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6B69B-5649-4AA6-8825-6338CA30EBBD}" type="slidenum">
              <a:rPr lang="en-US"/>
              <a:pPr/>
              <a:t>23</a:t>
            </a:fld>
            <a:endParaRPr lang="en-US"/>
          </a:p>
        </p:txBody>
      </p:sp>
      <p:sp>
        <p:nvSpPr>
          <p:cNvPr id="30727" name="Text Box 7"/>
          <p:cNvSpPr txBox="1">
            <a:spLocks noChangeArrowheads="1"/>
          </p:cNvSpPr>
          <p:nvPr/>
        </p:nvSpPr>
        <p:spPr bwMode="auto">
          <a:xfrm>
            <a:off x="2314575" y="4379913"/>
            <a:ext cx="40576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Diagram of the inflammatory response</a:t>
            </a:r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/>
          <a:lstStyle/>
          <a:p>
            <a:r>
              <a:rPr lang="en-US"/>
              <a:t>The Inflammatory Response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371600"/>
            <a:ext cx="8610600" cy="2209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Usually localized, in response to tissue injury</a:t>
            </a:r>
          </a:p>
          <a:p>
            <a:pPr>
              <a:lnSpc>
                <a:spcPct val="90000"/>
              </a:lnSpc>
            </a:pPr>
            <a:r>
              <a:rPr lang="en-US"/>
              <a:t>Cascade of events</a:t>
            </a:r>
            <a:endParaRPr lang="en-US" sz="2800"/>
          </a:p>
          <a:p>
            <a:pPr>
              <a:lnSpc>
                <a:spcPct val="90000"/>
              </a:lnSpc>
            </a:pPr>
            <a:r>
              <a:rPr lang="en-US"/>
              <a:t>May also be systemic – increased WBC release from bone marrow; fever</a:t>
            </a:r>
          </a:p>
        </p:txBody>
      </p:sp>
      <p:sp>
        <p:nvSpPr>
          <p:cNvPr id="30726" name="Line 6"/>
          <p:cNvSpPr>
            <a:spLocks noChangeShapeType="1"/>
          </p:cNvSpPr>
          <p:nvPr/>
        </p:nvSpPr>
        <p:spPr bwMode="auto">
          <a:xfrm>
            <a:off x="2133600" y="5762625"/>
            <a:ext cx="0" cy="533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C471B-B8D8-48E8-AF4E-163FC3CC1090}" type="slidenum">
              <a:rPr lang="en-US"/>
              <a:pPr/>
              <a:t>24</a:t>
            </a:fld>
            <a:endParaRPr lang="en-US"/>
          </a:p>
        </p:txBody>
      </p:sp>
      <p:sp>
        <p:nvSpPr>
          <p:cNvPr id="207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accent2"/>
                </a:solidFill>
              </a:rPr>
              <a:t>Critical Thinking</a:t>
            </a:r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Why do tissues swell near a cut???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36D6C-9AC0-47C8-A99E-A0A6CD6A9EEE}" type="slidenum">
              <a:rPr lang="en-US"/>
              <a:pPr/>
              <a:t>25</a:t>
            </a:fld>
            <a:endParaRPr lang="en-US"/>
          </a:p>
        </p:txBody>
      </p:sp>
      <p:sp>
        <p:nvSpPr>
          <p:cNvPr id="208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accent2"/>
                </a:solidFill>
              </a:rPr>
              <a:t>Critical Thinking</a:t>
            </a:r>
          </a:p>
        </p:txBody>
      </p:sp>
      <p:sp>
        <p:nvSpPr>
          <p:cNvPr id="2088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534400" cy="4525963"/>
          </a:xfrm>
        </p:spPr>
        <p:txBody>
          <a:bodyPr/>
          <a:lstStyle/>
          <a:p>
            <a:r>
              <a:rPr lang="en-US" dirty="0"/>
              <a:t>Why do tissues swell near a cut</a:t>
            </a:r>
            <a:r>
              <a:rPr lang="en-US" dirty="0" smtClean="0"/>
              <a:t>???</a:t>
            </a:r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D1071-5948-4A31-A28E-ED050084C0A2}" type="slidenum">
              <a:rPr lang="en-US"/>
              <a:pPr/>
              <a:t>26</a:t>
            </a:fld>
            <a:endParaRPr lang="en-US"/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647700" y="274638"/>
            <a:ext cx="7848600" cy="1096962"/>
          </a:xfrm>
        </p:spPr>
        <p:txBody>
          <a:bodyPr/>
          <a:lstStyle/>
          <a:p>
            <a:r>
              <a:rPr lang="en-US" sz="3600"/>
              <a:t>Invertebrates Also Have Innate</a:t>
            </a:r>
            <a:br>
              <a:rPr lang="en-US" sz="3600"/>
            </a:br>
            <a:r>
              <a:rPr lang="en-US" sz="3600"/>
              <a:t>Defense Systems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458200" cy="5257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Amoeboid cells ingest by phagocytosis in echinoderms</a:t>
            </a:r>
          </a:p>
          <a:p>
            <a:pPr>
              <a:lnSpc>
                <a:spcPct val="90000"/>
              </a:lnSpc>
            </a:pPr>
            <a:r>
              <a:rPr lang="en-US"/>
              <a:t>Insect exoskeleton acts as a barrier similar to skin</a:t>
            </a:r>
          </a:p>
          <a:p>
            <a:pPr>
              <a:lnSpc>
                <a:spcPct val="90000"/>
              </a:lnSpc>
            </a:pPr>
            <a:r>
              <a:rPr lang="en-US"/>
              <a:t>Hemocytes in insect hemolymph function similarly to vertebrate innate internal defenses</a:t>
            </a:r>
          </a:p>
          <a:p>
            <a:pPr>
              <a:lnSpc>
                <a:spcPct val="90000"/>
              </a:lnSpc>
            </a:pPr>
            <a:r>
              <a:rPr lang="en-US"/>
              <a:t>Research indicates little immune system memory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/>
              <a:t>Little capacity for acquired immunity as seen in vertebrates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6715D-E6FC-40A1-B66F-ED9104D60979}" type="slidenum">
              <a:rPr lang="en-US"/>
              <a:pPr/>
              <a:t>27</a:t>
            </a:fld>
            <a:endParaRPr lang="en-US"/>
          </a:p>
        </p:txBody>
      </p:sp>
      <p:sp>
        <p:nvSpPr>
          <p:cNvPr id="1843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/>
              <a:t>Defense is step-wise</a:t>
            </a:r>
          </a:p>
        </p:txBody>
      </p:sp>
      <p:sp>
        <p:nvSpPr>
          <p:cNvPr id="184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458200" cy="2514600"/>
          </a:xfrm>
        </p:spPr>
        <p:txBody>
          <a:bodyPr/>
          <a:lstStyle/>
          <a:p>
            <a:r>
              <a:rPr lang="en-US">
                <a:solidFill>
                  <a:schemeClr val="bg2"/>
                </a:solidFill>
              </a:rPr>
              <a:t>90% of pathogens are neutralized by innate immunity – both external and internal</a:t>
            </a:r>
          </a:p>
          <a:p>
            <a:r>
              <a:rPr lang="en-US"/>
              <a:t>Any remaining pathogens are normally attacked by the acquired immune system</a:t>
            </a:r>
          </a:p>
        </p:txBody>
      </p:sp>
      <p:sp>
        <p:nvSpPr>
          <p:cNvPr id="184325" name="Rectangle 5"/>
          <p:cNvSpPr>
            <a:spLocks noChangeArrowheads="1"/>
          </p:cNvSpPr>
          <p:nvPr/>
        </p:nvSpPr>
        <p:spPr bwMode="auto">
          <a:xfrm>
            <a:off x="6291263" y="3733800"/>
            <a:ext cx="2071687" cy="3124200"/>
          </a:xfrm>
          <a:prstGeom prst="rect">
            <a:avLst/>
          </a:prstGeom>
          <a:noFill/>
          <a:ln w="5715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1478116" y="4724400"/>
            <a:ext cx="55322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Same diagram of step-wise immune system function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DBBF2-B6DB-460B-A989-2EF7CC034E55}" type="slidenum">
              <a:rPr lang="en-US"/>
              <a:pPr/>
              <a:t>28</a:t>
            </a:fld>
            <a:endParaRPr lang="en-US"/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Acquired Immunity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524000"/>
            <a:ext cx="8686800" cy="5257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Develops over time, in response to exposure to pathogens</a:t>
            </a:r>
          </a:p>
          <a:p>
            <a:pPr>
              <a:lnSpc>
                <a:spcPct val="90000"/>
              </a:lnSpc>
            </a:pPr>
            <a:r>
              <a:rPr lang="en-US"/>
              <a:t>Highly specific – lymphocytes develop that match each incoming pathogen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/>
              <a:t>B cells and T cells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/>
              <a:t>Some circulate in tissues; some are permanently located in lymph nodes, the spleen and other lymph system structures</a:t>
            </a:r>
          </a:p>
          <a:p>
            <a:pPr>
              <a:lnSpc>
                <a:spcPct val="90000"/>
              </a:lnSpc>
            </a:pPr>
            <a:r>
              <a:rPr lang="en-US"/>
              <a:t>Pathogen contact with lymphocytes, phagocytes, and other triggers initiates rapid immune responses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35B8E-1D22-4368-AF71-6E31AED268E3}" type="slidenum">
              <a:rPr lang="en-US"/>
              <a:pPr/>
              <a:t>29</a:t>
            </a:fld>
            <a:endParaRPr lang="en-US"/>
          </a:p>
        </p:txBody>
      </p:sp>
      <p:sp>
        <p:nvSpPr>
          <p:cNvPr id="34822" name="Rectangle 6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/>
          <a:lstStyle/>
          <a:p>
            <a:r>
              <a:rPr lang="en-US" sz="3600"/>
              <a:t>Remember – the lymph system is closely tied to the circulatory system</a:t>
            </a:r>
          </a:p>
        </p:txBody>
      </p:sp>
      <p:sp>
        <p:nvSpPr>
          <p:cNvPr id="34825" name="Rectangle 9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458200" cy="4297363"/>
          </a:xfrm>
        </p:spPr>
        <p:txBody>
          <a:bodyPr/>
          <a:lstStyle/>
          <a:p>
            <a:r>
              <a:rPr lang="en-US"/>
              <a:t>Lymph vessels absorb excess fluids in capillary beds</a:t>
            </a:r>
          </a:p>
          <a:p>
            <a:r>
              <a:rPr lang="en-US">
                <a:solidFill>
                  <a:schemeClr val="bg2"/>
                </a:solidFill>
              </a:rPr>
              <a:t>Pathogens in the blood are rapidly exposed to the phagocytes and lymphocytes in the lymph system</a:t>
            </a:r>
          </a:p>
          <a:p>
            <a:pPr lvl="1">
              <a:buFont typeface="Wingdings" pitchFamily="2" charset="2"/>
              <a:buChar char="Ø"/>
            </a:pPr>
            <a:r>
              <a:rPr lang="en-US">
                <a:solidFill>
                  <a:schemeClr val="bg2"/>
                </a:solidFill>
              </a:rPr>
              <a:t>Every heart beat pushes blood, and any pathogens it carries, past the immune system structures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19CE8-C274-44B9-9638-3F691238A481}" type="slidenum">
              <a:rPr lang="en-US"/>
              <a:pPr/>
              <a:t>3</a:t>
            </a:fld>
            <a:endParaRPr lang="en-US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/>
              <a:t>Some definitions….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458200" cy="4648200"/>
          </a:xfrm>
        </p:spPr>
        <p:txBody>
          <a:bodyPr/>
          <a:lstStyle/>
          <a:p>
            <a:r>
              <a:rPr lang="en-US"/>
              <a:t>Pathogen = anything that causes disease</a:t>
            </a:r>
          </a:p>
          <a:p>
            <a:pPr lvl="1">
              <a:buFont typeface="Wingdings" pitchFamily="2" charset="2"/>
              <a:buChar char="Ø"/>
            </a:pPr>
            <a:r>
              <a:rPr lang="en-US"/>
              <a:t>Microbes (bacteria, protozoans), viruses, fungal spores, pollen, dust mites, etc </a:t>
            </a:r>
          </a:p>
          <a:p>
            <a:pPr lvl="1">
              <a:buFont typeface="Wingdings" pitchFamily="2" charset="2"/>
              <a:buChar char="Ø"/>
            </a:pPr>
            <a:r>
              <a:rPr lang="en-US"/>
              <a:t>Secretions (venoms, animal saliva)</a:t>
            </a:r>
          </a:p>
          <a:p>
            <a:pPr lvl="1">
              <a:buFont typeface="Wingdings" pitchFamily="2" charset="2"/>
              <a:buChar char="Ø"/>
            </a:pPr>
            <a:r>
              <a:rPr lang="en-US"/>
              <a:t>Non-self tissue cells (transplant rejections)</a:t>
            </a:r>
          </a:p>
          <a:p>
            <a:pPr lvl="1">
              <a:buFont typeface="Wingdings" pitchFamily="2" charset="2"/>
              <a:buChar char="Ø"/>
            </a:pPr>
            <a:r>
              <a:rPr lang="en-US"/>
              <a:t>Some cancer cells </a:t>
            </a:r>
          </a:p>
          <a:p>
            <a:r>
              <a:rPr lang="en-US"/>
              <a:t>Antigens = cell surface proteins and other molecules that the body recognizes as non-self</a:t>
            </a:r>
            <a:endParaRPr lang="en-US" i="1"/>
          </a:p>
        </p:txBody>
      </p:sp>
      <p:sp>
        <p:nvSpPr>
          <p:cNvPr id="5124" name="AutoShape 4"/>
          <p:cNvSpPr>
            <a:spLocks noChangeArrowheads="1"/>
          </p:cNvSpPr>
          <p:nvPr/>
        </p:nvSpPr>
        <p:spPr bwMode="auto">
          <a:xfrm>
            <a:off x="7677150" y="838200"/>
            <a:ext cx="1371600" cy="609600"/>
          </a:xfrm>
          <a:prstGeom prst="wedgeEllipseCallout">
            <a:avLst>
              <a:gd name="adj1" fmla="val -431713"/>
              <a:gd name="adj2" fmla="val 54426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sz="1200" dirty="0">
                <a:solidFill>
                  <a:srgbClr val="FFFF00"/>
                </a:solidFill>
              </a:rPr>
              <a:t>Gen</a:t>
            </a:r>
            <a:r>
              <a:rPr lang="en-US" sz="1200" dirty="0"/>
              <a:t>erates </a:t>
            </a:r>
            <a:r>
              <a:rPr lang="en-US" sz="1200" dirty="0">
                <a:solidFill>
                  <a:srgbClr val="FFFF00"/>
                </a:solidFill>
              </a:rPr>
              <a:t>Patho</a:t>
            </a:r>
            <a:r>
              <a:rPr lang="en-US" sz="1200" dirty="0"/>
              <a:t>logy</a:t>
            </a:r>
          </a:p>
        </p:txBody>
      </p:sp>
      <p:sp>
        <p:nvSpPr>
          <p:cNvPr id="5125" name="AutoShape 5"/>
          <p:cNvSpPr>
            <a:spLocks noChangeArrowheads="1"/>
          </p:cNvSpPr>
          <p:nvPr/>
        </p:nvSpPr>
        <p:spPr bwMode="auto">
          <a:xfrm>
            <a:off x="7658100" y="3886200"/>
            <a:ext cx="1371600" cy="609600"/>
          </a:xfrm>
          <a:prstGeom prst="wedgeEllipseCallout">
            <a:avLst>
              <a:gd name="adj1" fmla="val -440741"/>
              <a:gd name="adj2" fmla="val 60676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sz="1200" dirty="0">
                <a:solidFill>
                  <a:srgbClr val="FFFF00"/>
                </a:solidFill>
              </a:rPr>
              <a:t>Gen</a:t>
            </a:r>
            <a:r>
              <a:rPr lang="en-US" sz="1200" dirty="0"/>
              <a:t>erates </a:t>
            </a:r>
            <a:r>
              <a:rPr lang="en-US" sz="1200" dirty="0">
                <a:solidFill>
                  <a:srgbClr val="FFFF00"/>
                </a:solidFill>
              </a:rPr>
              <a:t>Anti</a:t>
            </a:r>
            <a:r>
              <a:rPr lang="en-US" sz="1200" dirty="0"/>
              <a:t>bodies</a:t>
            </a: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1584325" y="6070600"/>
            <a:ext cx="597376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4000" i="1"/>
              <a:t>Pathogens have Antigens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9DFAD-1FE8-4425-9B1C-6864BF6818FE}" type="slidenum">
              <a:rPr lang="en-US"/>
              <a:pPr/>
              <a:t>30</a:t>
            </a:fld>
            <a:endParaRPr lang="en-US"/>
          </a:p>
        </p:txBody>
      </p:sp>
      <p:sp>
        <p:nvSpPr>
          <p:cNvPr id="57347" name="Text Box 3"/>
          <p:cNvSpPr txBox="1">
            <a:spLocks noChangeArrowheads="1"/>
          </p:cNvSpPr>
          <p:nvPr/>
        </p:nvSpPr>
        <p:spPr bwMode="auto">
          <a:xfrm>
            <a:off x="2286000" y="1676400"/>
            <a:ext cx="373380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/>
              <a:t>The next 3 slides show the relationship between the capillary beds and the lymph vessels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AB9CA-91E3-4F63-9A37-9BB42E51F536}" type="slidenum">
              <a:rPr lang="en-US"/>
              <a:pPr/>
              <a:t>31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EC74C-C754-4A1A-9A84-73C0FE30F9D7}" type="slidenum">
              <a:rPr lang="en-US"/>
              <a:pPr/>
              <a:t>32</a:t>
            </a:fld>
            <a:endParaRPr lang="en-US"/>
          </a:p>
        </p:txBody>
      </p:sp>
      <p:sp>
        <p:nvSpPr>
          <p:cNvPr id="59395" name="Text Box 3"/>
          <p:cNvSpPr txBox="1">
            <a:spLocks noChangeArrowheads="1"/>
          </p:cNvSpPr>
          <p:nvPr/>
        </p:nvSpPr>
        <p:spPr bwMode="auto">
          <a:xfrm>
            <a:off x="587375" y="90488"/>
            <a:ext cx="7967663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Lymph fluid is returned to blood at shoulder ducts</a:t>
            </a:r>
          </a:p>
        </p:txBody>
      </p:sp>
      <p:sp>
        <p:nvSpPr>
          <p:cNvPr id="59396" name="Line 4"/>
          <p:cNvSpPr>
            <a:spLocks noChangeShapeType="1"/>
          </p:cNvSpPr>
          <p:nvPr/>
        </p:nvSpPr>
        <p:spPr bwMode="auto">
          <a:xfrm>
            <a:off x="457200" y="1066800"/>
            <a:ext cx="1219200" cy="762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2667000" y="2667000"/>
            <a:ext cx="31470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Diagram of lymphatic system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A0F65-0E86-4F0A-9983-4AD747D950B5}" type="slidenum">
              <a:rPr lang="en-US"/>
              <a:pPr/>
              <a:t>33</a:t>
            </a:fld>
            <a:endParaRPr lang="en-US"/>
          </a:p>
        </p:txBody>
      </p:sp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/>
          <a:lstStyle/>
          <a:p>
            <a:r>
              <a:rPr lang="en-US" sz="3600"/>
              <a:t>Remember – the lymph system is closely tied to the circulatory system</a:t>
            </a: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458200" cy="4297363"/>
          </a:xfrm>
        </p:spPr>
        <p:txBody>
          <a:bodyPr/>
          <a:lstStyle/>
          <a:p>
            <a:r>
              <a:rPr lang="en-US">
                <a:solidFill>
                  <a:schemeClr val="bg2"/>
                </a:solidFill>
              </a:rPr>
              <a:t>Lymph vessels absorb excess fluids in capillary beds</a:t>
            </a:r>
          </a:p>
          <a:p>
            <a:r>
              <a:rPr lang="en-US"/>
              <a:t>Pathogens in the blood are rapidly exposed to the phagocytes and lymphocytes in the lymph system</a:t>
            </a:r>
          </a:p>
          <a:p>
            <a:pPr lvl="1">
              <a:buFont typeface="Wingdings" pitchFamily="2" charset="2"/>
              <a:buChar char="Ø"/>
            </a:pPr>
            <a:r>
              <a:rPr lang="en-US"/>
              <a:t>Every heart beat pushes blood, and any pathogens it carries, past the immune system structures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08B3B-8278-4993-9835-B4F985568250}" type="slidenum">
              <a:rPr lang="en-US"/>
              <a:pPr/>
              <a:t>34</a:t>
            </a:fld>
            <a:endParaRPr lang="en-US"/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74638"/>
            <a:ext cx="8686800" cy="944562"/>
          </a:xfrm>
        </p:spPr>
        <p:txBody>
          <a:bodyPr/>
          <a:lstStyle/>
          <a:p>
            <a:r>
              <a:rPr lang="en-US" sz="4000"/>
              <a:t>Antigen Recognition by B and T Cells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458200" cy="5486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Remember, antigens are the non-self molecules that initiate the immune response</a:t>
            </a:r>
          </a:p>
          <a:p>
            <a:pPr>
              <a:lnSpc>
                <a:spcPct val="90000"/>
              </a:lnSpc>
            </a:pPr>
            <a:r>
              <a:rPr lang="en-US"/>
              <a:t>Mostly cell surface proteins, other cell surface molecules, or toxins dissolved in fluid (venoms and other secretions)</a:t>
            </a:r>
          </a:p>
          <a:p>
            <a:pPr>
              <a:lnSpc>
                <a:spcPct val="90000"/>
              </a:lnSpc>
            </a:pPr>
            <a:r>
              <a:rPr lang="en-US">
                <a:solidFill>
                  <a:schemeClr val="bg2"/>
                </a:solidFill>
              </a:rPr>
              <a:t>Most pathogens have several different kinds of antigens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>
                <a:solidFill>
                  <a:schemeClr val="bg2"/>
                </a:solidFill>
              </a:rPr>
              <a:t>Because of this, there are usually several different lymphocytes that recognize and respond to the pathogen </a:t>
            </a:r>
          </a:p>
          <a:p>
            <a:pPr>
              <a:lnSpc>
                <a:spcPct val="90000"/>
              </a:lnSpc>
            </a:pPr>
            <a:r>
              <a:rPr lang="en-US">
                <a:solidFill>
                  <a:schemeClr val="bg2"/>
                </a:solidFill>
              </a:rPr>
              <a:t>Antigens have specific binding sites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40FB0-10FD-450A-AF32-7D6B8802EF76}" type="slidenum">
              <a:rPr lang="en-US"/>
              <a:pPr/>
              <a:t>35</a:t>
            </a:fld>
            <a:endParaRPr lang="en-US"/>
          </a:p>
        </p:txBody>
      </p:sp>
      <p:sp>
        <p:nvSpPr>
          <p:cNvPr id="40966" name="Text Box 6"/>
          <p:cNvSpPr txBox="1">
            <a:spLocks noChangeArrowheads="1"/>
          </p:cNvSpPr>
          <p:nvPr/>
        </p:nvSpPr>
        <p:spPr bwMode="auto">
          <a:xfrm>
            <a:off x="2174875" y="2551113"/>
            <a:ext cx="50990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Diagram showing structure of the cell membrane</a:t>
            </a:r>
          </a:p>
        </p:txBody>
      </p:sp>
      <p:sp>
        <p:nvSpPr>
          <p:cNvPr id="40965" name="Rectangle 5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9144000" cy="411163"/>
          </a:xfrm>
        </p:spPr>
        <p:txBody>
          <a:bodyPr/>
          <a:lstStyle/>
          <a:p>
            <a:r>
              <a:rPr lang="en-US" sz="2800"/>
              <a:t>Membranes are complex, with many surface molecules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80D3F-D469-44C6-ADDB-3F46F37E76CB}" type="slidenum">
              <a:rPr lang="en-US"/>
              <a:pPr/>
              <a:t>36</a:t>
            </a:fld>
            <a:endParaRPr lang="en-US"/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74638"/>
            <a:ext cx="8686800" cy="944562"/>
          </a:xfrm>
        </p:spPr>
        <p:txBody>
          <a:bodyPr/>
          <a:lstStyle/>
          <a:p>
            <a:r>
              <a:rPr lang="en-US" sz="4000"/>
              <a:t>Antigen Recognition by B and T Cells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534400" cy="5486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>
                <a:solidFill>
                  <a:schemeClr val="bg2"/>
                </a:solidFill>
              </a:rPr>
              <a:t>Remember, antigens are the non-self molecules that initiate the immune response</a:t>
            </a:r>
          </a:p>
          <a:p>
            <a:pPr>
              <a:lnSpc>
                <a:spcPct val="90000"/>
              </a:lnSpc>
            </a:pPr>
            <a:r>
              <a:rPr lang="en-US">
                <a:solidFill>
                  <a:schemeClr val="bg2"/>
                </a:solidFill>
              </a:rPr>
              <a:t>Mostly cell surface proteins, other cell surface molecules, or toxins dissolved in fluid (venoms and other secretions)</a:t>
            </a:r>
          </a:p>
          <a:p>
            <a:pPr>
              <a:lnSpc>
                <a:spcPct val="90000"/>
              </a:lnSpc>
            </a:pPr>
            <a:r>
              <a:rPr lang="en-US"/>
              <a:t>Most pathogens have several different kinds of antigens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/>
              <a:t>Because of this, there are usually several different lymphocytes that recognize and respond to the pathogen </a:t>
            </a:r>
          </a:p>
          <a:p>
            <a:pPr>
              <a:lnSpc>
                <a:spcPct val="90000"/>
              </a:lnSpc>
            </a:pPr>
            <a:r>
              <a:rPr lang="en-US"/>
              <a:t>Antigens have specific binding sites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5DA86-2EA8-4155-81CE-9B8416887C32}" type="slidenum">
              <a:rPr lang="en-US"/>
              <a:pPr/>
              <a:t>37</a:t>
            </a:fld>
            <a:endParaRPr lang="en-US"/>
          </a:p>
        </p:txBody>
      </p:sp>
      <p:sp>
        <p:nvSpPr>
          <p:cNvPr id="42001" name="Text Box 17"/>
          <p:cNvSpPr txBox="1">
            <a:spLocks noChangeArrowheads="1"/>
          </p:cNvSpPr>
          <p:nvPr/>
        </p:nvSpPr>
        <p:spPr bwMode="auto">
          <a:xfrm>
            <a:off x="2076450" y="3998913"/>
            <a:ext cx="37147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Diagram showing epitope structure</a:t>
            </a:r>
          </a:p>
        </p:txBody>
      </p:sp>
      <p:sp>
        <p:nvSpPr>
          <p:cNvPr id="41989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828800"/>
          </a:xfrm>
        </p:spPr>
        <p:txBody>
          <a:bodyPr/>
          <a:lstStyle/>
          <a:p>
            <a:r>
              <a:rPr lang="en-US" sz="4000"/>
              <a:t>Epitopes are the specific binding sites found on all antigens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A4E19-524D-4B30-91AC-A5F1DAF840E6}" type="slidenum">
              <a:rPr lang="en-US"/>
              <a:pPr/>
              <a:t>38</a:t>
            </a:fld>
            <a:endParaRPr lang="en-US"/>
          </a:p>
        </p:txBody>
      </p:sp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Lymphocytes – B and T Cells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382000" cy="4953000"/>
          </a:xfrm>
        </p:spPr>
        <p:txBody>
          <a:bodyPr/>
          <a:lstStyle/>
          <a:p>
            <a:r>
              <a:rPr lang="en-US"/>
              <a:t>Remember, lymphocytes are one of the categories of white blood cells</a:t>
            </a:r>
          </a:p>
          <a:p>
            <a:r>
              <a:rPr lang="en-US">
                <a:solidFill>
                  <a:schemeClr val="bg2"/>
                </a:solidFill>
              </a:rPr>
              <a:t>Each B or T cell has ~100,000 antigen receptors – all of the exact same type</a:t>
            </a:r>
          </a:p>
          <a:p>
            <a:pPr lvl="1">
              <a:buFont typeface="Wingdings" pitchFamily="2" charset="2"/>
              <a:buChar char="Ø"/>
            </a:pPr>
            <a:r>
              <a:rPr lang="en-US">
                <a:solidFill>
                  <a:schemeClr val="bg2"/>
                </a:solidFill>
              </a:rPr>
              <a:t>Each B or T cell recognizes a single antigen</a:t>
            </a:r>
          </a:p>
          <a:p>
            <a:r>
              <a:rPr lang="en-US">
                <a:solidFill>
                  <a:schemeClr val="bg2"/>
                </a:solidFill>
              </a:rPr>
              <a:t>The receptor molecules and recognition process are different for B cells </a:t>
            </a:r>
            <a:r>
              <a:rPr lang="en-US" i="1">
                <a:solidFill>
                  <a:schemeClr val="bg2"/>
                </a:solidFill>
              </a:rPr>
              <a:t>vs</a:t>
            </a:r>
            <a:r>
              <a:rPr lang="en-US">
                <a:solidFill>
                  <a:schemeClr val="bg2"/>
                </a:solidFill>
              </a:rPr>
              <a:t>. T cells</a:t>
            </a:r>
          </a:p>
          <a:p>
            <a:pPr lvl="1">
              <a:buFont typeface="Wingdings" pitchFamily="2" charset="2"/>
              <a:buChar char="Ø"/>
            </a:pPr>
            <a:r>
              <a:rPr lang="en-US">
                <a:solidFill>
                  <a:schemeClr val="bg2"/>
                </a:solidFill>
              </a:rPr>
              <a:t>Both types of receptors are protein-based</a:t>
            </a:r>
          </a:p>
          <a:p>
            <a:pPr lvl="1">
              <a:buFont typeface="Wingdings" pitchFamily="2" charset="2"/>
              <a:buChar char="Ø"/>
            </a:pPr>
            <a:r>
              <a:rPr lang="en-US">
                <a:solidFill>
                  <a:schemeClr val="bg2"/>
                </a:solidFill>
              </a:rPr>
              <a:t>Both have both constant and variable regions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754F9-9AE7-417F-AF52-4A9043BA3CAC}" type="slidenum">
              <a:rPr lang="en-US"/>
              <a:pPr/>
              <a:t>39</a:t>
            </a:fld>
            <a:endParaRPr lang="en-US"/>
          </a:p>
        </p:txBody>
      </p:sp>
      <p:sp>
        <p:nvSpPr>
          <p:cNvPr id="163845" name="Rectangle 5"/>
          <p:cNvSpPr>
            <a:spLocks noChangeArrowheads="1"/>
          </p:cNvSpPr>
          <p:nvPr/>
        </p:nvSpPr>
        <p:spPr bwMode="auto">
          <a:xfrm>
            <a:off x="457200" y="4114800"/>
            <a:ext cx="2590800" cy="2438400"/>
          </a:xfrm>
          <a:prstGeom prst="rect">
            <a:avLst/>
          </a:prstGeom>
          <a:noFill/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1644084" y="1981200"/>
            <a:ext cx="51377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Diagram showing development of all the blood cells and how lymphocytes have a separate origin from other white blood cells.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229F5-EAA8-49E6-9E3F-8AF7FB9F491B}" type="slidenum">
              <a:rPr lang="en-US"/>
              <a:pPr/>
              <a:t>4</a:t>
            </a:fld>
            <a:endParaRPr lang="en-US"/>
          </a:p>
        </p:txBody>
      </p:sp>
      <p:sp>
        <p:nvSpPr>
          <p:cNvPr id="174086" name="Text Box 6"/>
          <p:cNvSpPr txBox="1">
            <a:spLocks noChangeArrowheads="1"/>
          </p:cNvSpPr>
          <p:nvPr/>
        </p:nvSpPr>
        <p:spPr bwMode="auto">
          <a:xfrm>
            <a:off x="6172200" y="1712913"/>
            <a:ext cx="2308225" cy="915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/>
              <a:t>Schematic of the human immune system</a:t>
            </a:r>
          </a:p>
        </p:txBody>
      </p:sp>
      <p:sp>
        <p:nvSpPr>
          <p:cNvPr id="174085" name="Text Box 5"/>
          <p:cNvSpPr txBox="1">
            <a:spLocks noChangeArrowheads="1"/>
          </p:cNvSpPr>
          <p:nvPr/>
        </p:nvSpPr>
        <p:spPr bwMode="auto">
          <a:xfrm>
            <a:off x="304800" y="803275"/>
            <a:ext cx="4800600" cy="3387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3600"/>
              <a:t>The immune system is spread diffusely throughout the body – a system of organs, nodes and lymph vessels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08AE5-1DBA-40B7-BE5A-43C4E4B4321D}" type="slidenum">
              <a:rPr lang="en-US"/>
              <a:pPr/>
              <a:t>40</a:t>
            </a:fld>
            <a:endParaRPr lang="en-US"/>
          </a:p>
        </p:txBody>
      </p:sp>
      <p:sp>
        <p:nvSpPr>
          <p:cNvPr id="164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Lymphocytes – B and T Cells</a:t>
            </a:r>
          </a:p>
        </p:txBody>
      </p:sp>
      <p:sp>
        <p:nvSpPr>
          <p:cNvPr id="164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382000" cy="4953000"/>
          </a:xfrm>
        </p:spPr>
        <p:txBody>
          <a:bodyPr/>
          <a:lstStyle/>
          <a:p>
            <a:r>
              <a:rPr lang="en-US">
                <a:solidFill>
                  <a:schemeClr val="bg2"/>
                </a:solidFill>
              </a:rPr>
              <a:t>Remember, lymphocytes are one of the categories of white blood cells</a:t>
            </a:r>
          </a:p>
          <a:p>
            <a:r>
              <a:rPr lang="en-US"/>
              <a:t>Each B or T cell has ~100,000 antigen receptors – all of the exact same type</a:t>
            </a:r>
          </a:p>
          <a:p>
            <a:pPr lvl="1">
              <a:buFont typeface="Wingdings" pitchFamily="2" charset="2"/>
              <a:buChar char="Ø"/>
            </a:pPr>
            <a:r>
              <a:rPr lang="en-US"/>
              <a:t>Each B or T cell recognizes a single antigen</a:t>
            </a:r>
          </a:p>
          <a:p>
            <a:r>
              <a:rPr lang="en-US"/>
              <a:t>The receptor molecules and recognition process are different for B cells </a:t>
            </a:r>
            <a:r>
              <a:rPr lang="en-US" i="1"/>
              <a:t>vs</a:t>
            </a:r>
            <a:r>
              <a:rPr lang="en-US"/>
              <a:t>. T cells</a:t>
            </a:r>
          </a:p>
          <a:p>
            <a:pPr lvl="1">
              <a:buFont typeface="Wingdings" pitchFamily="2" charset="2"/>
              <a:buChar char="Ø"/>
            </a:pPr>
            <a:r>
              <a:rPr lang="en-US"/>
              <a:t>Both types of receptors are protein-based</a:t>
            </a:r>
          </a:p>
          <a:p>
            <a:pPr lvl="1">
              <a:buFont typeface="Wingdings" pitchFamily="2" charset="2"/>
              <a:buChar char="Ø"/>
            </a:pPr>
            <a:r>
              <a:rPr lang="en-US"/>
              <a:t>Both have both constant and variable regions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98609-4794-4259-AD7F-8BCE02B2C531}" type="slidenum">
              <a:rPr lang="en-US"/>
              <a:pPr/>
              <a:t>41</a:t>
            </a:fld>
            <a:endParaRPr lang="en-US"/>
          </a:p>
        </p:txBody>
      </p:sp>
      <p:sp>
        <p:nvSpPr>
          <p:cNvPr id="48142" name="Text Box 14"/>
          <p:cNvSpPr txBox="1">
            <a:spLocks noChangeArrowheads="1"/>
          </p:cNvSpPr>
          <p:nvPr/>
        </p:nvSpPr>
        <p:spPr bwMode="auto">
          <a:xfrm>
            <a:off x="1228725" y="3236913"/>
            <a:ext cx="68389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Diagram showing the receptor molecules in B cells and T cells.</a:t>
            </a:r>
          </a:p>
          <a:p>
            <a:r>
              <a:rPr lang="en-US"/>
              <a:t>This diagram is used several times in the next sequence of slides.</a:t>
            </a:r>
          </a:p>
        </p:txBody>
      </p:sp>
      <p:sp>
        <p:nvSpPr>
          <p:cNvPr id="48132" name="Rectangle 4"/>
          <p:cNvSpPr>
            <a:spLocks noGrp="1" noChangeArrowheads="1"/>
          </p:cNvSpPr>
          <p:nvPr>
            <p:ph type="title"/>
          </p:nvPr>
        </p:nvSpPr>
        <p:spPr>
          <a:xfrm>
            <a:off x="228600" y="274638"/>
            <a:ext cx="8686800" cy="1935162"/>
          </a:xfrm>
        </p:spPr>
        <p:txBody>
          <a:bodyPr/>
          <a:lstStyle/>
          <a:p>
            <a:r>
              <a:rPr lang="en-US" sz="3200">
                <a:solidFill>
                  <a:schemeClr val="tx1"/>
                </a:solidFill>
              </a:rPr>
              <a:t>C</a:t>
            </a:r>
            <a:r>
              <a:rPr lang="en-US" sz="3200"/>
              <a:t>onstant regions have stable amino acid sequences from cell to cell;</a:t>
            </a:r>
            <a:br>
              <a:rPr lang="en-US" sz="3200"/>
            </a:br>
            <a:r>
              <a:rPr lang="en-US" sz="3200">
                <a:solidFill>
                  <a:schemeClr val="tx1"/>
                </a:solidFill>
              </a:rPr>
              <a:t>V</a:t>
            </a:r>
            <a:r>
              <a:rPr lang="en-US" sz="3200"/>
              <a:t>ariable regions have different amino acid sequences from cell to cell</a:t>
            </a:r>
            <a:endParaRPr lang="en-US" sz="4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1FE7A-75DA-4B81-BB18-A822AB198752}" type="slidenum">
              <a:rPr lang="en-US"/>
              <a:pPr/>
              <a:t>42</a:t>
            </a:fld>
            <a:endParaRPr lang="en-US"/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Antigen Recognition – B Cells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458200" cy="5105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B cell receptors are Y-shaped</a:t>
            </a:r>
          </a:p>
          <a:p>
            <a:pPr>
              <a:lnSpc>
                <a:spcPct val="90000"/>
              </a:lnSpc>
            </a:pPr>
            <a:r>
              <a:rPr lang="en-US"/>
              <a:t>Each branch of the “Y” has 2 parts, called chains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/>
              <a:t>Inner, heavy chain makes the full “Y”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/>
              <a:t>Outer, light chain is located on the branches of the “Y”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/>
              <a:t>Both chains are proteins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/>
              <a:t>Chains are linked by chemical bonds</a:t>
            </a:r>
          </a:p>
          <a:p>
            <a:pPr>
              <a:lnSpc>
                <a:spcPct val="90000"/>
              </a:lnSpc>
            </a:pPr>
            <a:r>
              <a:rPr lang="en-US"/>
              <a:t>The bottom of the “Y” is anchored in the B cell membrane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325CF-1756-4A9E-A432-56909B121EDF}" type="slidenum">
              <a:rPr lang="en-US"/>
              <a:pPr/>
              <a:t>43</a:t>
            </a:fld>
            <a:endParaRPr lang="en-US"/>
          </a:p>
        </p:txBody>
      </p:sp>
      <p:sp>
        <p:nvSpPr>
          <p:cNvPr id="165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 Cell Receptor Structure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5643B-CF47-4D0A-B478-9DA10424ED02}" type="slidenum">
              <a:rPr lang="en-US"/>
              <a:pPr/>
              <a:t>44</a:t>
            </a:fld>
            <a:endParaRPr lang="en-US"/>
          </a:p>
        </p:txBody>
      </p:sp>
      <p:sp>
        <p:nvSpPr>
          <p:cNvPr id="54275" name="Text Box 3"/>
          <p:cNvSpPr txBox="1">
            <a:spLocks noChangeArrowheads="1"/>
          </p:cNvSpPr>
          <p:nvPr/>
        </p:nvSpPr>
        <p:spPr bwMode="auto">
          <a:xfrm>
            <a:off x="5943600" y="5607050"/>
            <a:ext cx="283527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dirty="0"/>
              <a:t>The protein structure of a B cell receptor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55FE6-4A15-4C3F-AD02-2CB3F9193517}" type="slidenum">
              <a:rPr lang="en-US"/>
              <a:pPr/>
              <a:t>45</a:t>
            </a:fld>
            <a:endParaRPr lang="en-US"/>
          </a:p>
        </p:txBody>
      </p:sp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Antigen Recognition – B Cells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458200" cy="5105400"/>
          </a:xfrm>
        </p:spPr>
        <p:txBody>
          <a:bodyPr/>
          <a:lstStyle/>
          <a:p>
            <a:r>
              <a:rPr lang="en-US"/>
              <a:t>The bottom regions of both chains have constant amino acid sequences</a:t>
            </a:r>
          </a:p>
          <a:p>
            <a:r>
              <a:rPr lang="en-US"/>
              <a:t>The outer branches of both chains have variable amino acid sequences</a:t>
            </a:r>
          </a:p>
          <a:p>
            <a:pPr lvl="1">
              <a:buFont typeface="Wingdings" pitchFamily="2" charset="2"/>
              <a:buChar char="Ø"/>
            </a:pPr>
            <a:r>
              <a:rPr lang="en-US"/>
              <a:t>These variable ends are the antigen binding sites</a:t>
            </a:r>
          </a:p>
          <a:p>
            <a:pPr lvl="1">
              <a:buFont typeface="Wingdings" pitchFamily="2" charset="2"/>
              <a:buChar char="Ø"/>
            </a:pPr>
            <a:r>
              <a:rPr lang="en-US"/>
              <a:t>They bind directly to the epitopes</a:t>
            </a:r>
          </a:p>
          <a:p>
            <a:pPr lvl="1">
              <a:buFont typeface="Wingdings" pitchFamily="2" charset="2"/>
              <a:buChar char="Ø"/>
            </a:pPr>
            <a:r>
              <a:rPr lang="en-US"/>
              <a:t>B cells recognize unaltered antigens!</a:t>
            </a:r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E9A21-C850-4786-9786-3BDD389BCFC0}" type="slidenum">
              <a:rPr lang="en-US"/>
              <a:pPr/>
              <a:t>46</a:t>
            </a:fld>
            <a:endParaRPr lang="en-US"/>
          </a:p>
        </p:txBody>
      </p:sp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 Cell Receptor Structure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614A3-F561-47A7-9627-E630C9DB40ED}" type="slidenum">
              <a:rPr lang="en-US"/>
              <a:pPr/>
              <a:t>47</a:t>
            </a:fld>
            <a:endParaRPr lang="en-US"/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Antigen Recognition – T Cells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029200"/>
          </a:xfrm>
        </p:spPr>
        <p:txBody>
          <a:bodyPr/>
          <a:lstStyle/>
          <a:p>
            <a:r>
              <a:rPr lang="en-US"/>
              <a:t>T cell receptors are unbranched</a:t>
            </a:r>
          </a:p>
          <a:p>
            <a:r>
              <a:rPr lang="el-GR">
                <a:cs typeface="Arial" charset="0"/>
              </a:rPr>
              <a:t>α</a:t>
            </a:r>
            <a:r>
              <a:rPr lang="en-US"/>
              <a:t> chain and </a:t>
            </a:r>
            <a:r>
              <a:rPr lang="el-GR">
                <a:cs typeface="Arial" charset="0"/>
              </a:rPr>
              <a:t>β</a:t>
            </a:r>
            <a:r>
              <a:rPr lang="en-US"/>
              <a:t> chain are chemically linked</a:t>
            </a:r>
          </a:p>
          <a:p>
            <a:r>
              <a:rPr lang="en-US"/>
              <a:t>Both are anchored in the membrane</a:t>
            </a:r>
          </a:p>
          <a:p>
            <a:r>
              <a:rPr lang="en-US"/>
              <a:t>Both have basal constant regions and terminal variable regions</a:t>
            </a:r>
          </a:p>
          <a:p>
            <a:r>
              <a:rPr lang="en-US"/>
              <a:t>A single antigen binding site is at the terminus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D45EF-407F-4DA5-8F2A-5E17E4A78C5D}" type="slidenum">
              <a:rPr lang="en-US"/>
              <a:pPr/>
              <a:t>48</a:t>
            </a:fld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314248" y="2819400"/>
            <a:ext cx="26042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 cell receptor structure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7BFE4-C114-4401-A0FA-092F9A51392D}" type="slidenum">
              <a:rPr lang="en-US"/>
              <a:pPr/>
              <a:t>49</a:t>
            </a:fld>
            <a:endParaRPr lang="en-US"/>
          </a:p>
        </p:txBody>
      </p:sp>
      <p:sp>
        <p:nvSpPr>
          <p:cNvPr id="138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/>
          <a:lstStyle/>
          <a:p>
            <a:r>
              <a:rPr lang="en-US" sz="4000"/>
              <a:t>T Cells </a:t>
            </a:r>
            <a:r>
              <a:rPr lang="en-US" sz="4000">
                <a:solidFill>
                  <a:schemeClr val="tx1"/>
                </a:solidFill>
              </a:rPr>
              <a:t>DO NOT</a:t>
            </a:r>
            <a:r>
              <a:rPr lang="en-US" sz="4000"/>
              <a:t> recognize intact antigens on intact pathogens</a:t>
            </a:r>
          </a:p>
        </p:txBody>
      </p:sp>
      <p:sp>
        <p:nvSpPr>
          <p:cNvPr id="138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458200" cy="4876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T cells recognize antigen fragments that have been bound to a self-cell protein called a major histocompatibility molecule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>
                <a:solidFill>
                  <a:schemeClr val="bg2"/>
                </a:solidFill>
              </a:rPr>
              <a:t>MHC </a:t>
            </a:r>
            <a:r>
              <a:rPr lang="en-US">
                <a:solidFill>
                  <a:schemeClr val="bg2"/>
                </a:solidFill>
                <a:sym typeface="Wingdings" pitchFamily="2" charset="2"/>
              </a:rPr>
              <a:t></a:t>
            </a:r>
            <a:r>
              <a:rPr lang="en-US">
                <a:solidFill>
                  <a:schemeClr val="bg2"/>
                </a:solidFill>
              </a:rPr>
              <a:t> major histocompatibility complex of genes codes for these molecules</a:t>
            </a:r>
          </a:p>
          <a:p>
            <a:pPr>
              <a:lnSpc>
                <a:spcPct val="90000"/>
              </a:lnSpc>
            </a:pPr>
            <a:r>
              <a:rPr lang="en-US">
                <a:solidFill>
                  <a:schemeClr val="bg2"/>
                </a:solidFill>
              </a:rPr>
              <a:t>MHC molecules bind to antigen fragments inside a self-cell, and present the fragments at the surface of the cell</a:t>
            </a:r>
          </a:p>
          <a:p>
            <a:pPr>
              <a:lnSpc>
                <a:spcPct val="90000"/>
              </a:lnSpc>
            </a:pPr>
            <a:r>
              <a:rPr lang="en-US">
                <a:solidFill>
                  <a:schemeClr val="bg2"/>
                </a:solidFill>
              </a:rPr>
              <a:t>T cells detect the presented antigen+MHC complex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54B95-4C67-4A91-A4AC-BAB606E04FE1}" type="slidenum">
              <a:rPr lang="en-US"/>
              <a:pPr/>
              <a:t>5</a:t>
            </a:fld>
            <a:endParaRPr lang="en-US"/>
          </a:p>
        </p:txBody>
      </p:sp>
      <p:sp>
        <p:nvSpPr>
          <p:cNvPr id="27655" name="Text Box 7"/>
          <p:cNvSpPr txBox="1">
            <a:spLocks noChangeArrowheads="1"/>
          </p:cNvSpPr>
          <p:nvPr/>
        </p:nvSpPr>
        <p:spPr bwMode="auto">
          <a:xfrm>
            <a:off x="3200400" y="3657600"/>
            <a:ext cx="2825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Diagram of the blood cells</a:t>
            </a:r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477962"/>
          </a:xfrm>
        </p:spPr>
        <p:txBody>
          <a:bodyPr/>
          <a:lstStyle/>
          <a:p>
            <a:r>
              <a:rPr lang="en-US" sz="3600"/>
              <a:t>Remember, the white blood cells are the defenders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2AE75-2167-4C7B-86CC-8952731301C7}" type="slidenum">
              <a:rPr lang="en-US"/>
              <a:pPr/>
              <a:t>50</a:t>
            </a:fld>
            <a:endParaRPr lang="en-US"/>
          </a:p>
        </p:txBody>
      </p:sp>
      <p:sp>
        <p:nvSpPr>
          <p:cNvPr id="202761" name="Text Box 9"/>
          <p:cNvSpPr txBox="1">
            <a:spLocks noChangeArrowheads="1"/>
          </p:cNvSpPr>
          <p:nvPr/>
        </p:nvSpPr>
        <p:spPr bwMode="auto">
          <a:xfrm>
            <a:off x="2286000" y="3048000"/>
            <a:ext cx="4619625" cy="173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/>
              <a:t>Diagram showing the production of MHC molecules, how they become attached to antigen fragments, and how the complex is presented at the cell surface.</a:t>
            </a:r>
          </a:p>
          <a:p>
            <a:r>
              <a:rPr lang="en-US"/>
              <a:t>This diagram is used repeatedly in the next sequence of slides.</a:t>
            </a:r>
          </a:p>
        </p:txBody>
      </p:sp>
      <p:sp>
        <p:nvSpPr>
          <p:cNvPr id="20275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MHC – self-cell proteins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FCB51-B15D-4B77-9141-D1CA1ACD447A}" type="slidenum">
              <a:rPr lang="en-US"/>
              <a:pPr/>
              <a:t>51</a:t>
            </a:fld>
            <a:endParaRPr lang="en-US"/>
          </a:p>
        </p:txBody>
      </p:sp>
      <p:sp>
        <p:nvSpPr>
          <p:cNvPr id="2048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/>
          <a:lstStyle/>
          <a:p>
            <a:r>
              <a:rPr lang="en-US" sz="4000"/>
              <a:t>T Cells </a:t>
            </a:r>
            <a:r>
              <a:rPr lang="en-US" sz="4000">
                <a:solidFill>
                  <a:schemeClr val="tx1"/>
                </a:solidFill>
              </a:rPr>
              <a:t>DO NOT</a:t>
            </a:r>
            <a:r>
              <a:rPr lang="en-US" sz="4000"/>
              <a:t> recognize intact antigens on intact pathogens</a:t>
            </a:r>
          </a:p>
        </p:txBody>
      </p:sp>
      <p:sp>
        <p:nvSpPr>
          <p:cNvPr id="204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458200" cy="4876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>
                <a:solidFill>
                  <a:schemeClr val="bg2"/>
                </a:solidFill>
              </a:rPr>
              <a:t>T cells recognize antigen fragments that have been bound to a self-cell protein called a major histocompatibility molecule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/>
              <a:t>MHC </a:t>
            </a:r>
            <a:r>
              <a:rPr lang="en-US">
                <a:sym typeface="Wingdings" pitchFamily="2" charset="2"/>
              </a:rPr>
              <a:t></a:t>
            </a:r>
            <a:r>
              <a:rPr lang="en-US"/>
              <a:t> major histocompatibility complex of genes codes for these molecules</a:t>
            </a:r>
          </a:p>
          <a:p>
            <a:pPr>
              <a:lnSpc>
                <a:spcPct val="90000"/>
              </a:lnSpc>
            </a:pPr>
            <a:r>
              <a:rPr lang="en-US">
                <a:solidFill>
                  <a:schemeClr val="bg2"/>
                </a:solidFill>
              </a:rPr>
              <a:t>MHC molecules bind to antigen fragments inside a self-cell, and present the fragments at the surface of the cell</a:t>
            </a:r>
          </a:p>
          <a:p>
            <a:pPr>
              <a:lnSpc>
                <a:spcPct val="90000"/>
              </a:lnSpc>
            </a:pPr>
            <a:r>
              <a:rPr lang="en-US">
                <a:solidFill>
                  <a:schemeClr val="bg2"/>
                </a:solidFill>
              </a:rPr>
              <a:t>T cells detect the presented antigen+MHC complex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6A759-E398-4FD2-B453-D8B3ECE0720A}" type="slidenum">
              <a:rPr lang="en-US"/>
              <a:pPr/>
              <a:t>52</a:t>
            </a:fld>
            <a:endParaRPr lang="en-US"/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868362"/>
          </a:xfrm>
        </p:spPr>
        <p:txBody>
          <a:bodyPr/>
          <a:lstStyle/>
          <a:p>
            <a:r>
              <a:rPr lang="en-US"/>
              <a:t>Development of MHC Variation 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371600"/>
            <a:ext cx="8763000" cy="5257800"/>
          </a:xfrm>
        </p:spPr>
        <p:txBody>
          <a:bodyPr/>
          <a:lstStyle/>
          <a:p>
            <a:r>
              <a:rPr lang="en-US"/>
              <a:t>MHC alleles are numerous</a:t>
            </a:r>
          </a:p>
          <a:p>
            <a:pPr lvl="1">
              <a:buFont typeface="Wingdings" pitchFamily="2" charset="2"/>
              <a:buChar char="Ø"/>
            </a:pPr>
            <a:r>
              <a:rPr lang="en-US"/>
              <a:t>Many more than just the 2 alleles common for most genes (ie: not just dominant </a:t>
            </a:r>
            <a:r>
              <a:rPr lang="en-US" i="1"/>
              <a:t>vs</a:t>
            </a:r>
            <a:r>
              <a:rPr lang="en-US"/>
              <a:t>. recessive)</a:t>
            </a:r>
          </a:p>
          <a:p>
            <a:pPr lvl="1">
              <a:buFont typeface="Wingdings" pitchFamily="2" charset="2"/>
              <a:buChar char="Ø"/>
            </a:pPr>
            <a:r>
              <a:rPr lang="en-US"/>
              <a:t>As a result, MHC molecules are the most polymorphic proteins known</a:t>
            </a:r>
          </a:p>
          <a:p>
            <a:r>
              <a:rPr lang="en-US">
                <a:solidFill>
                  <a:schemeClr val="bg2"/>
                </a:solidFill>
              </a:rPr>
              <a:t>Because of the high degree of variation, it is very rare for any two individuals to have the exact same set of MHC molecules</a:t>
            </a:r>
          </a:p>
          <a:p>
            <a:pPr lvl="1">
              <a:buFont typeface="Wingdings" pitchFamily="2" charset="2"/>
              <a:buChar char="Ø"/>
            </a:pPr>
            <a:r>
              <a:rPr lang="en-US">
                <a:solidFill>
                  <a:schemeClr val="bg2"/>
                </a:solidFill>
              </a:rPr>
              <a:t>MHC molecules are unique to the “self”</a:t>
            </a:r>
          </a:p>
          <a:p>
            <a:pPr lvl="1">
              <a:buFont typeface="Wingdings" pitchFamily="2" charset="2"/>
              <a:buChar char="Ø"/>
            </a:pPr>
            <a:r>
              <a:rPr lang="en-US">
                <a:solidFill>
                  <a:schemeClr val="bg2"/>
                </a:solidFill>
              </a:rPr>
              <a:t>Help to distinguish “self” from “non-self” cells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10A7C-248E-47C6-BA06-9F2E3012F4D6}" type="slidenum">
              <a:rPr lang="en-US"/>
              <a:pPr/>
              <a:t>53</a:t>
            </a:fld>
            <a:endParaRPr lang="en-US"/>
          </a:p>
        </p:txBody>
      </p:sp>
      <p:sp>
        <p:nvSpPr>
          <p:cNvPr id="16691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868362"/>
          </a:xfrm>
        </p:spPr>
        <p:txBody>
          <a:bodyPr/>
          <a:lstStyle/>
          <a:p>
            <a:r>
              <a:rPr lang="en-US"/>
              <a:t>Development of MHC Variation </a:t>
            </a:r>
          </a:p>
        </p:txBody>
      </p:sp>
      <p:sp>
        <p:nvSpPr>
          <p:cNvPr id="166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371600"/>
            <a:ext cx="8763000" cy="5257800"/>
          </a:xfrm>
        </p:spPr>
        <p:txBody>
          <a:bodyPr/>
          <a:lstStyle/>
          <a:p>
            <a:r>
              <a:rPr lang="en-US">
                <a:solidFill>
                  <a:schemeClr val="bg2"/>
                </a:solidFill>
              </a:rPr>
              <a:t>MHC alleles are numerous</a:t>
            </a:r>
          </a:p>
          <a:p>
            <a:pPr lvl="1">
              <a:buFont typeface="Wingdings" pitchFamily="2" charset="2"/>
              <a:buChar char="Ø"/>
            </a:pPr>
            <a:r>
              <a:rPr lang="en-US">
                <a:solidFill>
                  <a:schemeClr val="bg2"/>
                </a:solidFill>
              </a:rPr>
              <a:t>Many more than just the 2 alleles common for most genes (ie: not just dominant </a:t>
            </a:r>
            <a:r>
              <a:rPr lang="en-US" i="1">
                <a:solidFill>
                  <a:schemeClr val="bg2"/>
                </a:solidFill>
              </a:rPr>
              <a:t>vs</a:t>
            </a:r>
            <a:r>
              <a:rPr lang="en-US">
                <a:solidFill>
                  <a:schemeClr val="bg2"/>
                </a:solidFill>
              </a:rPr>
              <a:t>. recessive)</a:t>
            </a:r>
          </a:p>
          <a:p>
            <a:pPr lvl="1">
              <a:buFont typeface="Wingdings" pitchFamily="2" charset="2"/>
              <a:buChar char="Ø"/>
            </a:pPr>
            <a:r>
              <a:rPr lang="en-US">
                <a:solidFill>
                  <a:schemeClr val="bg2"/>
                </a:solidFill>
              </a:rPr>
              <a:t>As a result, MHC molecules are the most polymorphic proteins known</a:t>
            </a:r>
          </a:p>
          <a:p>
            <a:r>
              <a:rPr lang="en-US"/>
              <a:t>Because of the high degree of variation, it is very rare for any two individuals to have the exact same set of MHC molecules</a:t>
            </a:r>
          </a:p>
          <a:p>
            <a:pPr lvl="1">
              <a:buFont typeface="Wingdings" pitchFamily="2" charset="2"/>
              <a:buChar char="Ø"/>
            </a:pPr>
            <a:r>
              <a:rPr lang="en-US"/>
              <a:t>MHC molecules are unique to the “self”</a:t>
            </a:r>
          </a:p>
          <a:p>
            <a:pPr lvl="1">
              <a:buFont typeface="Wingdings" pitchFamily="2" charset="2"/>
              <a:buChar char="Ø"/>
            </a:pPr>
            <a:r>
              <a:rPr lang="en-US"/>
              <a:t>Help to distinguish “self” from “non-self” cells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B65CD-052A-455F-9093-C1B0E1FE3C64}" type="slidenum">
              <a:rPr lang="en-US"/>
              <a:pPr/>
              <a:t>54</a:t>
            </a:fld>
            <a:endParaRPr lang="en-US"/>
          </a:p>
        </p:txBody>
      </p:sp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/>
          <a:lstStyle/>
          <a:p>
            <a:r>
              <a:rPr lang="en-US" sz="4000"/>
              <a:t>T Cells </a:t>
            </a:r>
            <a:r>
              <a:rPr lang="en-US" sz="4000">
                <a:solidFill>
                  <a:schemeClr val="tx1"/>
                </a:solidFill>
              </a:rPr>
              <a:t>DO NOT</a:t>
            </a:r>
            <a:r>
              <a:rPr lang="en-US" sz="4000"/>
              <a:t> recognize intact antigens on intact pathogens</a:t>
            </a:r>
          </a:p>
        </p:txBody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458200" cy="4876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>
                <a:solidFill>
                  <a:schemeClr val="bg2"/>
                </a:solidFill>
              </a:rPr>
              <a:t>T cells recognize antigen fragments that have been bound to a self-cell protein called a major histocompatibility</a:t>
            </a:r>
            <a:r>
              <a:rPr lang="en-US"/>
              <a:t> </a:t>
            </a:r>
            <a:r>
              <a:rPr lang="en-US">
                <a:solidFill>
                  <a:schemeClr val="bg2"/>
                </a:solidFill>
              </a:rPr>
              <a:t>molecule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>
                <a:solidFill>
                  <a:schemeClr val="bg2"/>
                </a:solidFill>
              </a:rPr>
              <a:t>MHC </a:t>
            </a:r>
            <a:r>
              <a:rPr lang="en-US">
                <a:solidFill>
                  <a:schemeClr val="bg2"/>
                </a:solidFill>
                <a:sym typeface="Wingdings" pitchFamily="2" charset="2"/>
              </a:rPr>
              <a:t></a:t>
            </a:r>
            <a:r>
              <a:rPr lang="en-US">
                <a:solidFill>
                  <a:schemeClr val="bg2"/>
                </a:solidFill>
              </a:rPr>
              <a:t> major histocompatibility complex of genes codes for these molecules</a:t>
            </a:r>
          </a:p>
          <a:p>
            <a:pPr>
              <a:lnSpc>
                <a:spcPct val="90000"/>
              </a:lnSpc>
            </a:pPr>
            <a:r>
              <a:rPr lang="en-US"/>
              <a:t>MHC molecules bind to antigen fragments inside a self-cell, and present the fragments at the surface of the cell</a:t>
            </a:r>
          </a:p>
          <a:p>
            <a:pPr>
              <a:lnSpc>
                <a:spcPct val="90000"/>
              </a:lnSpc>
            </a:pPr>
            <a:r>
              <a:rPr lang="en-US"/>
              <a:t>T cells detect the presented antigen+MHC complex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5A0DA-E6F3-4470-8547-5FC4D728E71E}" type="slidenum">
              <a:rPr lang="en-US"/>
              <a:pPr/>
              <a:t>55</a:t>
            </a:fld>
            <a:endParaRPr lang="en-US"/>
          </a:p>
        </p:txBody>
      </p:sp>
      <p:sp>
        <p:nvSpPr>
          <p:cNvPr id="139268" name="Rectangle 4"/>
          <p:cNvSpPr>
            <a:spLocks noGrp="1" noChangeArrowheads="1"/>
          </p:cNvSpPr>
          <p:nvPr>
            <p:ph type="title"/>
          </p:nvPr>
        </p:nvSpPr>
        <p:spPr>
          <a:xfrm>
            <a:off x="342900" y="274638"/>
            <a:ext cx="8458200" cy="2011362"/>
          </a:xfrm>
        </p:spPr>
        <p:txBody>
          <a:bodyPr/>
          <a:lstStyle/>
          <a:p>
            <a:r>
              <a:rPr lang="en-US" sz="4000"/>
              <a:t>Two classes of MHC molecules: each found in a different type of antigen presenting cell</a:t>
            </a: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0C98B-860C-4058-B6CB-3D5F79EEA621}" type="slidenum">
              <a:rPr lang="en-US"/>
              <a:pPr/>
              <a:t>56</a:t>
            </a:fld>
            <a:endParaRPr lang="en-US"/>
          </a:p>
        </p:txBody>
      </p:sp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>
          <a:xfrm>
            <a:off x="342900" y="274638"/>
            <a:ext cx="8458200" cy="1143000"/>
          </a:xfrm>
        </p:spPr>
        <p:txBody>
          <a:bodyPr/>
          <a:lstStyle/>
          <a:p>
            <a:r>
              <a:rPr lang="en-US"/>
              <a:t>Class I MHC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Found in most nucleated cells</a:t>
            </a:r>
          </a:p>
          <a:p>
            <a:r>
              <a:rPr lang="en-US"/>
              <a:t>They bind antigen fragments if the cell has been infected, or is cancerous</a:t>
            </a:r>
          </a:p>
          <a:p>
            <a:r>
              <a:rPr lang="en-US"/>
              <a:t>Class I MHC+antigen complexes are recognized by cytotoxic T cells</a:t>
            </a:r>
          </a:p>
          <a:p>
            <a:r>
              <a:rPr lang="en-US"/>
              <a:t>Cytotoxic T cells then destroy the infected or cancerous cell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54C6A-BBAA-42E0-94E1-131BC7E7AA56}" type="slidenum">
              <a:rPr lang="en-US"/>
              <a:pPr/>
              <a:t>57</a:t>
            </a:fld>
            <a:endParaRPr lang="en-US"/>
          </a:p>
        </p:txBody>
      </p:sp>
      <p:sp>
        <p:nvSpPr>
          <p:cNvPr id="70660" name="Rectangle 4"/>
          <p:cNvSpPr>
            <a:spLocks noGrp="1" noChangeArrowheads="1"/>
          </p:cNvSpPr>
          <p:nvPr>
            <p:ph type="title"/>
          </p:nvPr>
        </p:nvSpPr>
        <p:spPr>
          <a:xfrm>
            <a:off x="200025" y="609600"/>
            <a:ext cx="3962400" cy="4449763"/>
          </a:xfrm>
        </p:spPr>
        <p:txBody>
          <a:bodyPr/>
          <a:lstStyle/>
          <a:p>
            <a:r>
              <a:rPr lang="en-US" sz="4000"/>
              <a:t>Antigen Presentation – Class I MHC molecules are presented on infected or cancerous cells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93E8C-C85C-47C2-AFE5-DC69E028E4F5}" type="slidenum">
              <a:rPr lang="en-US"/>
              <a:pPr/>
              <a:t>58</a:t>
            </a:fld>
            <a:endParaRPr lang="en-US"/>
          </a:p>
        </p:txBody>
      </p:sp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>
          <a:xfrm>
            <a:off x="342900" y="274638"/>
            <a:ext cx="8458200" cy="1143000"/>
          </a:xfrm>
        </p:spPr>
        <p:txBody>
          <a:bodyPr/>
          <a:lstStyle/>
          <a:p>
            <a:r>
              <a:rPr lang="en-US"/>
              <a:t>Class II MHC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r>
              <a:rPr lang="en-US"/>
              <a:t>Found in dendritic cells, macrophages and B cells</a:t>
            </a:r>
          </a:p>
          <a:p>
            <a:r>
              <a:rPr lang="en-US"/>
              <a:t>Present antigens from pathogens that have been engulfed by phagocytosis</a:t>
            </a:r>
          </a:p>
          <a:p>
            <a:r>
              <a:rPr lang="en-US"/>
              <a:t>Class II MHC+antigen complexes are recognized by helper T cells</a:t>
            </a:r>
          </a:p>
          <a:p>
            <a:r>
              <a:rPr lang="en-US"/>
              <a:t>Activated helper T cells begin a cascade of events that control the infection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48F1E-6449-4708-A974-1D64D8445C65}" type="slidenum">
              <a:rPr lang="en-US"/>
              <a:pPr/>
              <a:t>59</a:t>
            </a:fld>
            <a:endParaRPr lang="en-US"/>
          </a:p>
        </p:txBody>
      </p:sp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>
          <a:xfrm>
            <a:off x="195263" y="503238"/>
            <a:ext cx="3919537" cy="4449762"/>
          </a:xfrm>
        </p:spPr>
        <p:txBody>
          <a:bodyPr/>
          <a:lstStyle/>
          <a:p>
            <a:r>
              <a:rPr lang="en-US" sz="4000"/>
              <a:t>Antigen Presentation – Class II MHC molecules are presented on phagocytic cells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B8FB8-20EB-4798-9E0C-160DD7E9FF56}" type="slidenum">
              <a:rPr lang="en-US"/>
              <a:pPr/>
              <a:t>6</a:t>
            </a:fld>
            <a:endParaRPr lang="en-US"/>
          </a:p>
        </p:txBody>
      </p:sp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503238"/>
            <a:ext cx="4876800" cy="5745162"/>
          </a:xfrm>
        </p:spPr>
        <p:txBody>
          <a:bodyPr/>
          <a:lstStyle/>
          <a:p>
            <a:r>
              <a:rPr lang="en-US" sz="3600"/>
              <a:t>Some WBC’s circulate though the lymph, the blood and the interstitial fluid</a:t>
            </a:r>
            <a:br>
              <a:rPr lang="en-US" sz="3600"/>
            </a:br>
            <a:r>
              <a:rPr lang="en-US" sz="3600"/>
              <a:t/>
            </a:r>
            <a:br>
              <a:rPr lang="en-US" sz="3600"/>
            </a:br>
            <a:r>
              <a:rPr lang="en-US" sz="3600"/>
              <a:t>Some are permanently housed in lymph nodes, thymus gland, spleen, appendix and a few other glands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60B7C-8806-49AA-8270-7BBEF94180BB}" type="slidenum">
              <a:rPr lang="en-US"/>
              <a:pPr/>
              <a:t>60</a:t>
            </a:fld>
            <a:endParaRPr lang="en-US"/>
          </a:p>
        </p:txBody>
      </p:sp>
      <p:sp>
        <p:nvSpPr>
          <p:cNvPr id="72709" name="Rectangle 5"/>
          <p:cNvSpPr>
            <a:spLocks noGrp="1" noChangeArrowheads="1"/>
          </p:cNvSpPr>
          <p:nvPr>
            <p:ph type="title"/>
          </p:nvPr>
        </p:nvSpPr>
        <p:spPr>
          <a:xfrm>
            <a:off x="266700" y="152400"/>
            <a:ext cx="8610600" cy="1173163"/>
          </a:xfrm>
        </p:spPr>
        <p:txBody>
          <a:bodyPr/>
          <a:lstStyle/>
          <a:p>
            <a:r>
              <a:rPr lang="en-US" sz="3200"/>
              <a:t>In both cases, the T cell recognizes ONLY THE COMBINATION of antigen + self-protein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71C57-FB32-45C2-AF35-111FD5BF44C7}" type="slidenum">
              <a:rPr lang="en-US"/>
              <a:pPr/>
              <a:t>61</a:t>
            </a:fld>
            <a:endParaRPr lang="en-US"/>
          </a:p>
        </p:txBody>
      </p:sp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en-US"/>
              <a:t>Review: B and T Cell Receptors</a:t>
            </a:r>
          </a:p>
        </p:txBody>
      </p:sp>
      <p:sp>
        <p:nvSpPr>
          <p:cNvPr id="92164" name="Text Box 4"/>
          <p:cNvSpPr txBox="1">
            <a:spLocks noChangeArrowheads="1"/>
          </p:cNvSpPr>
          <p:nvPr/>
        </p:nvSpPr>
        <p:spPr bwMode="auto">
          <a:xfrm>
            <a:off x="228600" y="1114425"/>
            <a:ext cx="4114800" cy="1196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400"/>
              <a:t>B cell receptors bind directly to antigen on intact pathogen</a:t>
            </a:r>
          </a:p>
        </p:txBody>
      </p:sp>
      <p:sp>
        <p:nvSpPr>
          <p:cNvPr id="92165" name="Text Box 5"/>
          <p:cNvSpPr txBox="1">
            <a:spLocks noChangeArrowheads="1"/>
          </p:cNvSpPr>
          <p:nvPr/>
        </p:nvSpPr>
        <p:spPr bwMode="auto">
          <a:xfrm>
            <a:off x="4800600" y="1114425"/>
            <a:ext cx="4114800" cy="1196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400"/>
              <a:t>T cell receptors bind to MHC+antigen complex on self-cells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3FB0D-BEFE-4C36-B1EC-4E107B6B1311}" type="slidenum">
              <a:rPr lang="en-US"/>
              <a:pPr/>
              <a:t>62</a:t>
            </a:fld>
            <a:endParaRPr lang="en-US"/>
          </a:p>
        </p:txBody>
      </p:sp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en-US"/>
              <a:t>Review: B and T Cell Receptors</a:t>
            </a:r>
          </a:p>
        </p:txBody>
      </p:sp>
      <p:sp>
        <p:nvSpPr>
          <p:cNvPr id="91140" name="Rectangle 4"/>
          <p:cNvSpPr>
            <a:spLocks noChangeArrowheads="1"/>
          </p:cNvSpPr>
          <p:nvPr/>
        </p:nvSpPr>
        <p:spPr bwMode="auto">
          <a:xfrm>
            <a:off x="114300" y="1196975"/>
            <a:ext cx="8915400" cy="860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2800"/>
              <a:t>Remember – both B and T cells have multiple receptors per cell (as many as 100,000), all identical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8AAA4-C65A-4944-A1ED-7296F78D4802}" type="slidenum">
              <a:rPr lang="en-US"/>
              <a:pPr/>
              <a:t>63</a:t>
            </a:fld>
            <a:endParaRPr lang="en-US"/>
          </a:p>
        </p:txBody>
      </p:sp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868362"/>
          </a:xfrm>
        </p:spPr>
        <p:txBody>
          <a:bodyPr/>
          <a:lstStyle/>
          <a:p>
            <a:r>
              <a:rPr lang="en-US" sz="4000"/>
              <a:t>Lymphocyte (B &amp; T cell) Development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371600"/>
            <a:ext cx="3581400" cy="5257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Lymphocytes are all produced from stem cells in the bone marrow</a:t>
            </a:r>
          </a:p>
          <a:p>
            <a:pPr>
              <a:lnSpc>
                <a:spcPct val="90000"/>
              </a:lnSpc>
            </a:pPr>
            <a:r>
              <a:rPr lang="en-US"/>
              <a:t>Some mature in the bone marrow (B cells)</a:t>
            </a:r>
          </a:p>
          <a:p>
            <a:pPr>
              <a:lnSpc>
                <a:spcPct val="90000"/>
              </a:lnSpc>
            </a:pPr>
            <a:r>
              <a:rPr lang="en-US"/>
              <a:t>The rest mature in the thymus gland (T cells)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6E54B-A248-4E50-A711-4A6390B5598B}" type="slidenum">
              <a:rPr lang="en-US"/>
              <a:pPr/>
              <a:t>64</a:t>
            </a:fld>
            <a:endParaRPr lang="en-US"/>
          </a:p>
        </p:txBody>
      </p:sp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868362"/>
          </a:xfrm>
        </p:spPr>
        <p:txBody>
          <a:bodyPr/>
          <a:lstStyle/>
          <a:p>
            <a:r>
              <a:rPr lang="en-US" sz="4000"/>
              <a:t>Lymphocyte (B &amp; T cell) Development</a:t>
            </a:r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295400"/>
            <a:ext cx="6019800" cy="5486400"/>
          </a:xfrm>
        </p:spPr>
        <p:txBody>
          <a:bodyPr/>
          <a:lstStyle/>
          <a:p>
            <a:r>
              <a:rPr lang="en-US"/>
              <a:t>Maturation = development of the B and T cell receptors</a:t>
            </a:r>
          </a:p>
          <a:p>
            <a:r>
              <a:rPr lang="en-US"/>
              <a:t>Once the cells are fully differentiated, they migrate into the rest of the body </a:t>
            </a:r>
          </a:p>
          <a:p>
            <a:pPr lvl="1">
              <a:buFont typeface="Wingdings" pitchFamily="2" charset="2"/>
              <a:buChar char="Ø"/>
            </a:pPr>
            <a:r>
              <a:rPr lang="en-US"/>
              <a:t>Some stay permanently in the organs of the lymph system</a:t>
            </a:r>
          </a:p>
          <a:p>
            <a:pPr lvl="1">
              <a:buFont typeface="Wingdings" pitchFamily="2" charset="2"/>
              <a:buChar char="Ø"/>
            </a:pPr>
            <a:r>
              <a:rPr lang="en-US"/>
              <a:t>Some circulate constantly through blood, lymph and interstitial fluids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07957-5BEE-4F29-A888-5CBF9CC63631}" type="slidenum">
              <a:rPr lang="en-US"/>
              <a:pPr/>
              <a:t>65</a:t>
            </a:fld>
            <a:endParaRPr lang="en-US"/>
          </a:p>
        </p:txBody>
      </p:sp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868362"/>
          </a:xfrm>
        </p:spPr>
        <p:txBody>
          <a:bodyPr/>
          <a:lstStyle/>
          <a:p>
            <a:r>
              <a:rPr lang="en-US" sz="4000"/>
              <a:t>Lymphocyte (B &amp; T cell) Development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371600"/>
            <a:ext cx="8686800" cy="5486400"/>
          </a:xfrm>
        </p:spPr>
        <p:txBody>
          <a:bodyPr/>
          <a:lstStyle/>
          <a:p>
            <a:r>
              <a:rPr lang="en-US"/>
              <a:t>Step 1 – generation of diversity</a:t>
            </a:r>
          </a:p>
          <a:p>
            <a:r>
              <a:rPr lang="en-US"/>
              <a:t>Step 2 – testing and removal </a:t>
            </a:r>
          </a:p>
          <a:p>
            <a:r>
              <a:rPr lang="en-US"/>
              <a:t>Step 3 – clonal selection</a:t>
            </a:r>
          </a:p>
          <a:p>
            <a:pPr>
              <a:buFontTx/>
              <a:buNone/>
            </a:pPr>
            <a:endParaRPr lang="en-US" sz="2000"/>
          </a:p>
          <a:p>
            <a:r>
              <a:rPr lang="en-US"/>
              <a:t>Steps 1 and 2 occur during the development of the B and T cells</a:t>
            </a:r>
          </a:p>
          <a:p>
            <a:r>
              <a:rPr lang="en-US"/>
              <a:t>Step 3 occurs after exposure of the fully developed B and T cells to antigens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BC11F-8CEB-4810-9698-B4B2B6C27071}" type="slidenum">
              <a:rPr lang="en-US"/>
              <a:pPr/>
              <a:t>66</a:t>
            </a:fld>
            <a:endParaRPr lang="en-US"/>
          </a:p>
        </p:txBody>
      </p:sp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1325562"/>
          </a:xfrm>
        </p:spPr>
        <p:txBody>
          <a:bodyPr/>
          <a:lstStyle/>
          <a:p>
            <a:r>
              <a:rPr lang="en-US" sz="4000"/>
              <a:t>Lymphocyte (B &amp; T cell) Development</a:t>
            </a:r>
            <a:br>
              <a:rPr lang="en-US" sz="4000"/>
            </a:br>
            <a:r>
              <a:rPr lang="en-US" sz="4000">
                <a:solidFill>
                  <a:schemeClr val="tx1"/>
                </a:solidFill>
              </a:rPr>
              <a:t>Step 1 – generation of diversity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828800"/>
            <a:ext cx="8839200" cy="4800600"/>
          </a:xfrm>
        </p:spPr>
        <p:txBody>
          <a:bodyPr/>
          <a:lstStyle/>
          <a:p>
            <a:r>
              <a:rPr lang="en-US"/>
              <a:t>The genes that code for the antigen receptors are randomly rearranged by enzymes during lymphocyte maturation</a:t>
            </a:r>
          </a:p>
          <a:p>
            <a:pPr lvl="1">
              <a:buFont typeface="Wingdings" pitchFamily="2" charset="2"/>
              <a:buChar char="Ø"/>
            </a:pPr>
            <a:r>
              <a:rPr lang="en-US"/>
              <a:t>These are the genes that code for the variable regions of the light and heavy chains of B cells</a:t>
            </a:r>
          </a:p>
          <a:p>
            <a:r>
              <a:rPr lang="en-US">
                <a:solidFill>
                  <a:schemeClr val="bg2"/>
                </a:solidFill>
              </a:rPr>
              <a:t>Ditto for the variable regions of the </a:t>
            </a:r>
            <a:r>
              <a:rPr lang="el-GR">
                <a:solidFill>
                  <a:schemeClr val="bg2"/>
                </a:solidFill>
                <a:cs typeface="Arial" charset="0"/>
              </a:rPr>
              <a:t>α</a:t>
            </a:r>
            <a:r>
              <a:rPr lang="en-US">
                <a:solidFill>
                  <a:schemeClr val="bg2"/>
                </a:solidFill>
              </a:rPr>
              <a:t> and </a:t>
            </a:r>
            <a:r>
              <a:rPr lang="el-GR">
                <a:solidFill>
                  <a:schemeClr val="bg2"/>
                </a:solidFill>
                <a:cs typeface="Arial" charset="0"/>
              </a:rPr>
              <a:t>β</a:t>
            </a:r>
            <a:r>
              <a:rPr lang="en-US">
                <a:solidFill>
                  <a:schemeClr val="bg2"/>
                </a:solidFill>
              </a:rPr>
              <a:t> chains of T cells</a:t>
            </a:r>
          </a:p>
          <a:p>
            <a:pPr lvl="1">
              <a:buFont typeface="Wingdings" pitchFamily="2" charset="2"/>
              <a:buChar char="Ø"/>
            </a:pPr>
            <a:r>
              <a:rPr lang="en-US">
                <a:solidFill>
                  <a:schemeClr val="bg2"/>
                </a:solidFill>
              </a:rPr>
              <a:t>These chains are then linked together to form the T cell receptor molecule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83C10-965D-4FC0-90EA-23B4F8BC609E}" type="slidenum">
              <a:rPr lang="en-US"/>
              <a:pPr/>
              <a:t>67</a:t>
            </a:fld>
            <a:endParaRPr lang="en-US"/>
          </a:p>
        </p:txBody>
      </p:sp>
      <p:sp>
        <p:nvSpPr>
          <p:cNvPr id="82950" name="Text Box 6"/>
          <p:cNvSpPr txBox="1">
            <a:spLocks noChangeArrowheads="1"/>
          </p:cNvSpPr>
          <p:nvPr/>
        </p:nvSpPr>
        <p:spPr bwMode="auto">
          <a:xfrm>
            <a:off x="1704975" y="3846513"/>
            <a:ext cx="5838825" cy="915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/>
              <a:t>Diagram showing the development of diversity in the receptors of a B cell.  This diagram is used repeatedly in the next sequence of slides.</a:t>
            </a:r>
          </a:p>
        </p:txBody>
      </p:sp>
      <p:sp>
        <p:nvSpPr>
          <p:cNvPr id="82949" name="Text Box 5"/>
          <p:cNvSpPr txBox="1">
            <a:spLocks noChangeArrowheads="1"/>
          </p:cNvSpPr>
          <p:nvPr/>
        </p:nvSpPr>
        <p:spPr bwMode="auto">
          <a:xfrm>
            <a:off x="1630363" y="1905000"/>
            <a:ext cx="5881687" cy="1809750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 sz="2800"/>
          </a:p>
          <a:p>
            <a:r>
              <a:rPr lang="en-US" sz="2800"/>
              <a:t>Example: gene re-alignment for the light chain of a B cell receptor.</a:t>
            </a:r>
          </a:p>
          <a:p>
            <a:endParaRPr lang="en-US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4FD36-A52F-423E-8247-D8293A682796}" type="slidenum">
              <a:rPr lang="en-US"/>
              <a:pPr/>
              <a:t>68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0B5B9-88BD-4900-BDFD-75ECB5326AFF}" type="slidenum">
              <a:rPr lang="en-US"/>
              <a:pPr/>
              <a:t>69</a:t>
            </a:fld>
            <a:endParaRPr lang="en-US"/>
          </a:p>
        </p:txBody>
      </p:sp>
      <p:sp>
        <p:nvSpPr>
          <p:cNvPr id="146435" name="Text Box 3"/>
          <p:cNvSpPr txBox="1">
            <a:spLocks noChangeArrowheads="1"/>
          </p:cNvSpPr>
          <p:nvPr/>
        </p:nvSpPr>
        <p:spPr bwMode="auto">
          <a:xfrm>
            <a:off x="1257300" y="1905000"/>
            <a:ext cx="6629400" cy="1809750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 sz="2800"/>
          </a:p>
          <a:p>
            <a:r>
              <a:rPr lang="en-US" sz="2800"/>
              <a:t>The coding gene has 40 variable (V) segments and 5 joining (J) segments</a:t>
            </a:r>
          </a:p>
          <a:p>
            <a:endParaRPr lang="en-US" sz="280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07697-A5F6-4C2D-AD21-37444E62D9FB}" type="slidenum">
              <a:rPr lang="en-US"/>
              <a:pPr/>
              <a:t>7</a:t>
            </a:fld>
            <a:endParaRPr lang="en-US"/>
          </a:p>
        </p:txBody>
      </p:sp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2133600" y="4953000"/>
            <a:ext cx="3905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Table showing the stages of defense</a:t>
            </a:r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/>
              <a:t>Defense is step-wise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2514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90% of pathogens are neutralized by innate immunity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/>
              <a:t>Multiple strategies to destroy pathogens</a:t>
            </a:r>
          </a:p>
          <a:p>
            <a:pPr>
              <a:lnSpc>
                <a:spcPct val="90000"/>
              </a:lnSpc>
            </a:pPr>
            <a:r>
              <a:rPr lang="en-US">
                <a:solidFill>
                  <a:schemeClr val="bg2"/>
                </a:solidFill>
              </a:rPr>
              <a:t>Any remaining pathogens are normally attacked by the acquired immune system</a:t>
            </a:r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2433638" y="3781425"/>
            <a:ext cx="3976687" cy="2743200"/>
          </a:xfrm>
          <a:prstGeom prst="rect">
            <a:avLst/>
          </a:prstGeom>
          <a:noFill/>
          <a:ln w="5715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05AC2-60CE-4767-8639-45876572DC63}" type="slidenum">
              <a:rPr lang="en-US"/>
              <a:pPr/>
              <a:t>70</a:t>
            </a:fld>
            <a:endParaRPr lang="en-US"/>
          </a:p>
        </p:txBody>
      </p:sp>
      <p:sp>
        <p:nvSpPr>
          <p:cNvPr id="151555" name="Text Box 3"/>
          <p:cNvSpPr txBox="1">
            <a:spLocks noChangeArrowheads="1"/>
          </p:cNvSpPr>
          <p:nvPr/>
        </p:nvSpPr>
        <p:spPr bwMode="auto">
          <a:xfrm>
            <a:off x="1028700" y="2667000"/>
            <a:ext cx="7086600" cy="3700463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 sz="2800"/>
          </a:p>
          <a:p>
            <a:r>
              <a:rPr lang="en-US" sz="2800"/>
              <a:t>During differentiation of each B cell, one V segment is snipped out and attached to one J segment.</a:t>
            </a:r>
          </a:p>
          <a:p>
            <a:endParaRPr lang="en-US" sz="2800"/>
          </a:p>
          <a:p>
            <a:r>
              <a:rPr lang="en-US" sz="2800"/>
              <a:t>Recombinase enzymes </a:t>
            </a:r>
            <a:r>
              <a:rPr lang="en-US" sz="4000" i="1"/>
              <a:t>randomly</a:t>
            </a:r>
            <a:r>
              <a:rPr lang="en-US" sz="2800"/>
              <a:t> snip and join!</a:t>
            </a:r>
          </a:p>
          <a:p>
            <a:endParaRPr lang="en-US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8B0A0-2A1B-4BC7-84E0-702F6D53115B}" type="slidenum">
              <a:rPr lang="en-US"/>
              <a:pPr/>
              <a:t>71</a:t>
            </a:fld>
            <a:endParaRPr lang="en-US"/>
          </a:p>
        </p:txBody>
      </p:sp>
      <p:sp>
        <p:nvSpPr>
          <p:cNvPr id="152579" name="Text Box 3"/>
          <p:cNvSpPr txBox="1">
            <a:spLocks noChangeArrowheads="1"/>
          </p:cNvSpPr>
          <p:nvPr/>
        </p:nvSpPr>
        <p:spPr bwMode="auto">
          <a:xfrm>
            <a:off x="685800" y="4038600"/>
            <a:ext cx="7772400" cy="2663825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 sz="2800"/>
          </a:p>
          <a:p>
            <a:r>
              <a:rPr lang="en-US" sz="2800"/>
              <a:t>40 V regions x 5 J regions = 200 possible combinations of V and J in the functional gene. Each cell ends up with only one of these possible combinations for the light chain.</a:t>
            </a:r>
            <a:r>
              <a:rPr lang="en-US" sz="2800">
                <a:solidFill>
                  <a:srgbClr val="FF0000"/>
                </a:solidFill>
              </a:rPr>
              <a:t>  </a:t>
            </a:r>
          </a:p>
          <a:p>
            <a:endParaRPr lang="en-US" sz="280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83DD8-F57A-4B63-A9F0-602CE6561247}" type="slidenum">
              <a:rPr lang="en-US"/>
              <a:pPr/>
              <a:t>72</a:t>
            </a:fld>
            <a:endParaRPr lang="en-US"/>
          </a:p>
        </p:txBody>
      </p:sp>
      <p:sp>
        <p:nvSpPr>
          <p:cNvPr id="153603" name="Text Box 3"/>
          <p:cNvSpPr txBox="1">
            <a:spLocks noChangeArrowheads="1"/>
          </p:cNvSpPr>
          <p:nvPr/>
        </p:nvSpPr>
        <p:spPr bwMode="auto">
          <a:xfrm>
            <a:off x="1311275" y="1052513"/>
            <a:ext cx="6523038" cy="2236787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 sz="2800"/>
          </a:p>
          <a:p>
            <a:r>
              <a:rPr lang="en-US" sz="2800"/>
              <a:t>The V+J segment is attached </a:t>
            </a:r>
            <a:r>
              <a:rPr lang="en-US" sz="2800" i="1"/>
              <a:t>via</a:t>
            </a:r>
            <a:r>
              <a:rPr lang="en-US" sz="2800"/>
              <a:t> an intron to the C segment that codes for the constant region of the light chain.</a:t>
            </a:r>
          </a:p>
          <a:p>
            <a:endParaRPr lang="en-US" sz="280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2AA7E-B5CD-472C-8E93-BE4151654D48}" type="slidenum">
              <a:rPr lang="en-US"/>
              <a:pPr/>
              <a:t>73</a:t>
            </a:fld>
            <a:endParaRPr lang="en-US"/>
          </a:p>
        </p:txBody>
      </p:sp>
      <p:sp>
        <p:nvSpPr>
          <p:cNvPr id="150531" name="Text Box 3"/>
          <p:cNvSpPr txBox="1">
            <a:spLocks noChangeArrowheads="1"/>
          </p:cNvSpPr>
          <p:nvPr/>
        </p:nvSpPr>
        <p:spPr bwMode="auto">
          <a:xfrm>
            <a:off x="800100" y="1390650"/>
            <a:ext cx="7543800" cy="1809750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 sz="2800"/>
          </a:p>
          <a:p>
            <a:r>
              <a:rPr lang="en-US" sz="2800"/>
              <a:t>This “new” gene is processed and translated into the protein that makes up the light chain</a:t>
            </a:r>
          </a:p>
          <a:p>
            <a:endParaRPr lang="en-US" sz="280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7AD42-4599-48EB-8C95-B926F53FA127}" type="slidenum">
              <a:rPr lang="en-US"/>
              <a:pPr/>
              <a:t>74</a:t>
            </a:fld>
            <a:endParaRPr lang="en-US"/>
          </a:p>
        </p:txBody>
      </p:sp>
      <p:sp>
        <p:nvSpPr>
          <p:cNvPr id="149507" name="Text Box 3"/>
          <p:cNvSpPr txBox="1">
            <a:spLocks noChangeArrowheads="1"/>
          </p:cNvSpPr>
          <p:nvPr/>
        </p:nvSpPr>
        <p:spPr bwMode="auto">
          <a:xfrm>
            <a:off x="685800" y="1676400"/>
            <a:ext cx="7772400" cy="2663825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 sz="2800"/>
          </a:p>
          <a:p>
            <a:r>
              <a:rPr lang="en-US" sz="2800"/>
              <a:t>The DNA coding for the heavy chain goes through the same kind of random rearrangement process, but there are more V regions</a:t>
            </a:r>
          </a:p>
          <a:p>
            <a:endParaRPr lang="en-US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EA197-DBD7-4B77-9F6E-3873A89C71F6}" type="slidenum">
              <a:rPr lang="en-US"/>
              <a:pPr/>
              <a:t>75</a:t>
            </a:fld>
            <a:endParaRPr lang="en-US"/>
          </a:p>
        </p:txBody>
      </p:sp>
      <p:sp>
        <p:nvSpPr>
          <p:cNvPr id="187395" name="Text Box 3"/>
          <p:cNvSpPr txBox="1">
            <a:spLocks noChangeArrowheads="1"/>
          </p:cNvSpPr>
          <p:nvPr/>
        </p:nvSpPr>
        <p:spPr bwMode="auto">
          <a:xfrm>
            <a:off x="457200" y="914400"/>
            <a:ext cx="8229600" cy="4799013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 sz="2800"/>
          </a:p>
          <a:p>
            <a:r>
              <a:rPr lang="en-US" sz="2800"/>
              <a:t>The light and heavy chains form independently and are then linked</a:t>
            </a:r>
          </a:p>
          <a:p>
            <a:endParaRPr lang="en-US" sz="2800"/>
          </a:p>
          <a:p>
            <a:r>
              <a:rPr lang="en-US" sz="2800"/>
              <a:t>Additional variation occurs during the linkage</a:t>
            </a:r>
          </a:p>
          <a:p>
            <a:endParaRPr lang="en-US" sz="2800"/>
          </a:p>
          <a:p>
            <a:r>
              <a:rPr lang="en-US" sz="2800"/>
              <a:t>Thus the enormous number of possible receptors</a:t>
            </a:r>
          </a:p>
          <a:p>
            <a:endParaRPr lang="en-US" sz="2800"/>
          </a:p>
          <a:p>
            <a:r>
              <a:rPr lang="en-US" sz="2800" i="1"/>
              <a:t>Many millions of different receptors are produced in B cells!!!</a:t>
            </a:r>
          </a:p>
          <a:p>
            <a:endParaRPr lang="en-US" sz="2800" i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9DE36-D4E6-4A7E-8851-E5F4EC425ACE}" type="slidenum">
              <a:rPr lang="en-US"/>
              <a:pPr/>
              <a:t>76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31E02-FF71-4D01-9E95-AE307D1AB6A8}" type="slidenum">
              <a:rPr lang="en-US"/>
              <a:pPr/>
              <a:t>77</a:t>
            </a:fld>
            <a:endParaRPr lang="en-US"/>
          </a:p>
        </p:txBody>
      </p:sp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1325562"/>
          </a:xfrm>
        </p:spPr>
        <p:txBody>
          <a:bodyPr/>
          <a:lstStyle/>
          <a:p>
            <a:r>
              <a:rPr lang="en-US" sz="4000"/>
              <a:t>Lymphocyte (B &amp; T cell) Development</a:t>
            </a:r>
            <a:br>
              <a:rPr lang="en-US" sz="4000"/>
            </a:br>
            <a:r>
              <a:rPr lang="en-US" sz="4000">
                <a:solidFill>
                  <a:schemeClr val="tx1"/>
                </a:solidFill>
              </a:rPr>
              <a:t>Step 1 – generation of diversity</a:t>
            </a:r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828800"/>
            <a:ext cx="8839200" cy="4800600"/>
          </a:xfrm>
        </p:spPr>
        <p:txBody>
          <a:bodyPr/>
          <a:lstStyle/>
          <a:p>
            <a:r>
              <a:rPr lang="en-US">
                <a:solidFill>
                  <a:schemeClr val="bg2"/>
                </a:solidFill>
              </a:rPr>
              <a:t>The genes that code for the antigen receptors are randomly rearranged by enzymes during lymphocyte maturation</a:t>
            </a:r>
          </a:p>
          <a:p>
            <a:pPr lvl="1">
              <a:buFont typeface="Wingdings" pitchFamily="2" charset="2"/>
              <a:buChar char="Ø"/>
            </a:pPr>
            <a:r>
              <a:rPr lang="en-US">
                <a:solidFill>
                  <a:schemeClr val="bg2"/>
                </a:solidFill>
              </a:rPr>
              <a:t>These are the genes that code for the variable regions of the light and heavy chains of B cells</a:t>
            </a:r>
          </a:p>
          <a:p>
            <a:r>
              <a:rPr lang="en-US"/>
              <a:t>Ditto for the variable regions of the </a:t>
            </a:r>
            <a:r>
              <a:rPr lang="el-GR">
                <a:cs typeface="Arial" charset="0"/>
              </a:rPr>
              <a:t>α</a:t>
            </a:r>
            <a:r>
              <a:rPr lang="en-US"/>
              <a:t> and </a:t>
            </a:r>
            <a:r>
              <a:rPr lang="el-GR">
                <a:cs typeface="Arial" charset="0"/>
              </a:rPr>
              <a:t>β</a:t>
            </a:r>
            <a:r>
              <a:rPr lang="en-US"/>
              <a:t> chains of T cells</a:t>
            </a:r>
          </a:p>
          <a:p>
            <a:pPr lvl="1">
              <a:buFont typeface="Wingdings" pitchFamily="2" charset="2"/>
              <a:buChar char="Ø"/>
            </a:pPr>
            <a:r>
              <a:rPr lang="en-US"/>
              <a:t>These chains are then linked together to form the T cell receptor molecule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B8010-5DDF-4E35-8C6A-4DCDB509A1B6}" type="slidenum">
              <a:rPr lang="en-US"/>
              <a:pPr/>
              <a:t>78</a:t>
            </a:fld>
            <a:endParaRPr lang="en-US"/>
          </a:p>
        </p:txBody>
      </p:sp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1325562"/>
          </a:xfrm>
        </p:spPr>
        <p:txBody>
          <a:bodyPr/>
          <a:lstStyle/>
          <a:p>
            <a:r>
              <a:rPr lang="en-US" sz="4000"/>
              <a:t>Lymphocyte (B &amp; T cell) Development</a:t>
            </a:r>
            <a:br>
              <a:rPr lang="en-US" sz="4000"/>
            </a:br>
            <a:r>
              <a:rPr lang="en-US" sz="4000">
                <a:solidFill>
                  <a:schemeClr val="tx1"/>
                </a:solidFill>
              </a:rPr>
              <a:t>Step 2 – testing and removal</a:t>
            </a:r>
            <a:r>
              <a:rPr lang="en-US" sz="400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828800"/>
            <a:ext cx="8610600" cy="4800600"/>
          </a:xfrm>
        </p:spPr>
        <p:txBody>
          <a:bodyPr/>
          <a:lstStyle/>
          <a:p>
            <a:r>
              <a:rPr lang="en-US"/>
              <a:t>The rearrangement process is entirely random</a:t>
            </a:r>
          </a:p>
          <a:p>
            <a:r>
              <a:rPr lang="en-US"/>
              <a:t>Each new receptor is “tested” against self-cells – both during development and during migration into lymph system organs</a:t>
            </a:r>
          </a:p>
          <a:p>
            <a:r>
              <a:rPr lang="en-US"/>
              <a:t>Receptors that bind to self-cells or self-MHC molecules are eliminated or deactivated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D9296-66E3-4904-B276-B557ECE7D376}" type="slidenum">
              <a:rPr lang="en-US"/>
              <a:pPr/>
              <a:t>79</a:t>
            </a:fld>
            <a:endParaRPr lang="en-US"/>
          </a:p>
        </p:txBody>
      </p:sp>
      <p:sp>
        <p:nvSpPr>
          <p:cNvPr id="189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accent2"/>
                </a:solidFill>
              </a:rPr>
              <a:t>Critical Thinking</a:t>
            </a:r>
          </a:p>
        </p:txBody>
      </p:sp>
      <p:sp>
        <p:nvSpPr>
          <p:cNvPr id="189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Why would testing be so important???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29527-7429-42D2-8F09-74AEA1EA0744}" type="slidenum">
              <a:rPr lang="en-US"/>
              <a:pPr/>
              <a:t>8</a:t>
            </a:fld>
            <a:endParaRPr lang="en-US"/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74638"/>
            <a:ext cx="8686800" cy="868362"/>
          </a:xfrm>
        </p:spPr>
        <p:txBody>
          <a:bodyPr/>
          <a:lstStyle/>
          <a:p>
            <a:r>
              <a:rPr lang="en-US" sz="4000"/>
              <a:t>Innate Immunity – you are born with it</a:t>
            </a:r>
          </a:p>
        </p:txBody>
      </p:sp>
      <p:sp>
        <p:nvSpPr>
          <p:cNvPr id="6152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228600" y="1371600"/>
            <a:ext cx="4800600" cy="5486400"/>
          </a:xfrm>
        </p:spPr>
        <p:txBody>
          <a:bodyPr/>
          <a:lstStyle/>
          <a:p>
            <a:r>
              <a:rPr lang="en-US" sz="2800"/>
              <a:t>Pathogens are ubiquitous</a:t>
            </a:r>
          </a:p>
          <a:p>
            <a:r>
              <a:rPr lang="en-US" sz="2800"/>
              <a:t>Innate immunity includes both external and internal systems to eliminate pathogens</a:t>
            </a:r>
          </a:p>
          <a:p>
            <a:r>
              <a:rPr lang="en-US" sz="2800"/>
              <a:t>Any and all pathogens are targeted</a:t>
            </a:r>
          </a:p>
          <a:p>
            <a:r>
              <a:rPr lang="en-US" sz="2800"/>
              <a:t>This system does not recognize specific pathogens – it goes after any non-self cell or molecule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99BF3-9BF8-44E8-ADFE-E3077C816FBD}" type="slidenum">
              <a:rPr lang="en-US"/>
              <a:pPr/>
              <a:t>80</a:t>
            </a:fld>
            <a:endParaRPr lang="en-US"/>
          </a:p>
        </p:txBody>
      </p:sp>
      <p:sp>
        <p:nvSpPr>
          <p:cNvPr id="190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accent2"/>
                </a:solidFill>
              </a:rPr>
              <a:t>Critical Thinking</a:t>
            </a:r>
          </a:p>
        </p:txBody>
      </p:sp>
      <p:sp>
        <p:nvSpPr>
          <p:cNvPr id="190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Why would testing be so important</a:t>
            </a:r>
            <a:r>
              <a:rPr lang="en-US" dirty="0" smtClean="0"/>
              <a:t>???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E2B62-C704-4F97-AD8F-F4E3524F4AB8}" type="slidenum">
              <a:rPr lang="en-US"/>
              <a:pPr/>
              <a:t>81</a:t>
            </a:fld>
            <a:endParaRPr lang="en-US"/>
          </a:p>
        </p:txBody>
      </p:sp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>
          <a:xfrm>
            <a:off x="285750" y="274638"/>
            <a:ext cx="8572500" cy="2239962"/>
          </a:xfrm>
        </p:spPr>
        <p:txBody>
          <a:bodyPr/>
          <a:lstStyle/>
          <a:p>
            <a:r>
              <a:rPr lang="en-US" sz="3600"/>
              <a:t>Differentiation and testing result in an enormous variety of B and T cells – each capable of recognizing a single antigen</a:t>
            </a:r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743200"/>
            <a:ext cx="8229600" cy="3810000"/>
          </a:xfrm>
        </p:spPr>
        <p:txBody>
          <a:bodyPr/>
          <a:lstStyle/>
          <a:p>
            <a:r>
              <a:rPr lang="en-US"/>
              <a:t>~ 10</a:t>
            </a:r>
            <a:r>
              <a:rPr lang="en-US" baseline="30000"/>
              <a:t>10</a:t>
            </a:r>
            <a:r>
              <a:rPr lang="en-US"/>
              <a:t> - 10</a:t>
            </a:r>
            <a:r>
              <a:rPr lang="en-US" baseline="30000"/>
              <a:t>14</a:t>
            </a:r>
            <a:r>
              <a:rPr lang="en-US"/>
              <a:t> different B cells!!!!</a:t>
            </a:r>
          </a:p>
          <a:p>
            <a:r>
              <a:rPr lang="en-US"/>
              <a:t>Similar numbers of different T cells</a:t>
            </a:r>
          </a:p>
          <a:p>
            <a:r>
              <a:rPr lang="en-US"/>
              <a:t>Usually no duplication – you start out with a single cell of each type</a:t>
            </a:r>
          </a:p>
          <a:p>
            <a:r>
              <a:rPr lang="en-US"/>
              <a:t>Clonal selection (the next step) builds a population of duplicate lymphocytes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E92B7-1076-4939-AF81-6988CB7026C0}" type="slidenum">
              <a:rPr lang="en-US"/>
              <a:pPr/>
              <a:t>82</a:t>
            </a:fld>
            <a:endParaRPr lang="en-US"/>
          </a:p>
        </p:txBody>
      </p:sp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1325562"/>
          </a:xfrm>
        </p:spPr>
        <p:txBody>
          <a:bodyPr/>
          <a:lstStyle/>
          <a:p>
            <a:r>
              <a:rPr lang="en-US" sz="4000"/>
              <a:t>Lymphocyte (B &amp; T cell) Development</a:t>
            </a:r>
            <a:br>
              <a:rPr lang="en-US" sz="4000"/>
            </a:br>
            <a:r>
              <a:rPr lang="en-US" sz="4000">
                <a:solidFill>
                  <a:schemeClr val="tx1"/>
                </a:solidFill>
              </a:rPr>
              <a:t>Step 3 – clonal selection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828800"/>
            <a:ext cx="8534400" cy="4800600"/>
          </a:xfrm>
        </p:spPr>
        <p:txBody>
          <a:bodyPr/>
          <a:lstStyle/>
          <a:p>
            <a:r>
              <a:rPr lang="en-US"/>
              <a:t>Each B and T cell has receptors that are specific to a single antigen</a:t>
            </a:r>
          </a:p>
          <a:p>
            <a:r>
              <a:rPr lang="en-US"/>
              <a:t>Incoming pathogens typically display several antigens</a:t>
            </a:r>
          </a:p>
          <a:p>
            <a:r>
              <a:rPr lang="en-US"/>
              <a:t>Virtually always, there is a B or T cell receptor to match at least one of the pathogen’s antigens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8DC3F-8A9E-4579-AF35-48F79EE27EF5}" type="slidenum">
              <a:rPr lang="en-US"/>
              <a:pPr/>
              <a:t>83</a:t>
            </a:fld>
            <a:endParaRPr lang="en-US"/>
          </a:p>
        </p:txBody>
      </p:sp>
      <p:sp>
        <p:nvSpPr>
          <p:cNvPr id="191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accent2"/>
                </a:solidFill>
              </a:rPr>
              <a:t>Critical Thinking</a:t>
            </a:r>
          </a:p>
        </p:txBody>
      </p:sp>
      <p:sp>
        <p:nvSpPr>
          <p:cNvPr id="191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How are incoming pathogens exposed to these myriad B and T cells???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F2909-EA2E-4C8B-A836-8392FCE3EF24}" type="slidenum">
              <a:rPr lang="en-US"/>
              <a:pPr/>
              <a:t>84</a:t>
            </a:fld>
            <a:endParaRPr lang="en-US"/>
          </a:p>
        </p:txBody>
      </p:sp>
      <p:sp>
        <p:nvSpPr>
          <p:cNvPr id="192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accent2"/>
                </a:solidFill>
              </a:rPr>
              <a:t>Critical Thinking</a:t>
            </a:r>
          </a:p>
        </p:txBody>
      </p:sp>
      <p:sp>
        <p:nvSpPr>
          <p:cNvPr id="192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How are incoming pathogens exposed to these myriad B and T cells</a:t>
            </a:r>
            <a:r>
              <a:rPr lang="en-US" dirty="0" smtClean="0"/>
              <a:t>???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3AC1F-F5B5-45A0-A8C8-1063141722D6}" type="slidenum">
              <a:rPr lang="en-US"/>
              <a:pPr/>
              <a:t>85</a:t>
            </a:fld>
            <a:endParaRPr lang="en-US"/>
          </a:p>
        </p:txBody>
      </p:sp>
      <p:sp>
        <p:nvSpPr>
          <p:cNvPr id="96262" name="Text Box 6"/>
          <p:cNvSpPr txBox="1">
            <a:spLocks noChangeArrowheads="1"/>
          </p:cNvSpPr>
          <p:nvPr/>
        </p:nvSpPr>
        <p:spPr bwMode="auto">
          <a:xfrm>
            <a:off x="4876800" y="3200400"/>
            <a:ext cx="38195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/>
              <a:t>Diagram showing clonal expansion of selected B cell</a:t>
            </a:r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1325562"/>
          </a:xfrm>
        </p:spPr>
        <p:txBody>
          <a:bodyPr/>
          <a:lstStyle/>
          <a:p>
            <a:r>
              <a:rPr lang="en-US" sz="4000"/>
              <a:t>Lymphocyte (B &amp; T cell) Development</a:t>
            </a:r>
            <a:br>
              <a:rPr lang="en-US" sz="4000"/>
            </a:br>
            <a:r>
              <a:rPr lang="en-US" sz="4000">
                <a:solidFill>
                  <a:schemeClr val="tx1"/>
                </a:solidFill>
              </a:rPr>
              <a:t>Step 3 – clonal selection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828800"/>
            <a:ext cx="4267200" cy="4800600"/>
          </a:xfrm>
        </p:spPr>
        <p:txBody>
          <a:bodyPr/>
          <a:lstStyle/>
          <a:p>
            <a:r>
              <a:rPr lang="en-US"/>
              <a:t>When a lymphocyte receptor encounters a matching antigen, the lymphocyte is activated</a:t>
            </a:r>
          </a:p>
          <a:p>
            <a:r>
              <a:rPr lang="en-US"/>
              <a:t>Activation = stimulation of the lymphocyte to begin mitotic cloning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D77A4-6121-4D74-AA57-1C45B4BEA62D}" type="slidenum">
              <a:rPr lang="en-US"/>
              <a:pPr/>
              <a:t>86</a:t>
            </a:fld>
            <a:endParaRPr lang="en-US"/>
          </a:p>
        </p:txBody>
      </p:sp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1325562"/>
          </a:xfrm>
        </p:spPr>
        <p:txBody>
          <a:bodyPr/>
          <a:lstStyle/>
          <a:p>
            <a:r>
              <a:rPr lang="en-US" sz="4000"/>
              <a:t>Lymphocyte (B &amp; T cell) Development</a:t>
            </a:r>
            <a:br>
              <a:rPr lang="en-US" sz="4000"/>
            </a:br>
            <a:r>
              <a:rPr lang="en-US" sz="4000">
                <a:solidFill>
                  <a:schemeClr val="tx1"/>
                </a:solidFill>
              </a:rPr>
              <a:t>Step 3 – clonal selection</a:t>
            </a:r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828800"/>
            <a:ext cx="8610600" cy="4876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Duplicate lymphocytes are rapidly produced</a:t>
            </a:r>
          </a:p>
          <a:p>
            <a:pPr>
              <a:lnSpc>
                <a:spcPct val="90000"/>
              </a:lnSpc>
            </a:pPr>
            <a:r>
              <a:rPr lang="en-US" dirty="0"/>
              <a:t>Two clonal populations form</a:t>
            </a:r>
          </a:p>
          <a:p>
            <a:pPr>
              <a:lnSpc>
                <a:spcPct val="90000"/>
              </a:lnSpc>
            </a:pPr>
            <a:r>
              <a:rPr lang="en-US" dirty="0"/>
              <a:t>Effector cells are short-lived and carry out the immune system response (varies based on type of lymphocyte – more later)</a:t>
            </a:r>
          </a:p>
          <a:p>
            <a:pPr>
              <a:lnSpc>
                <a:spcPct val="90000"/>
              </a:lnSpc>
            </a:pPr>
            <a:r>
              <a:rPr lang="en-US" dirty="0"/>
              <a:t>Memory cells are long-lived and “remember” the epitope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 dirty="0">
                <a:solidFill>
                  <a:schemeClr val="bg2"/>
                </a:solidFill>
              </a:rPr>
              <a:t>Memory cells allow for rapid response to that same pathogen the next time it enters the body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 dirty="0">
                <a:solidFill>
                  <a:schemeClr val="bg2"/>
                </a:solidFill>
              </a:rPr>
              <a:t>Memory cells confer active immunity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4F13B-480E-4231-A5C4-2F0B88DF53E6}" type="slidenum">
              <a:rPr lang="en-US"/>
              <a:pPr/>
              <a:t>87</a:t>
            </a:fld>
            <a:endParaRPr lang="en-US"/>
          </a:p>
        </p:txBody>
      </p:sp>
      <p:sp>
        <p:nvSpPr>
          <p:cNvPr id="103430" name="Text Box 6"/>
          <p:cNvSpPr txBox="1">
            <a:spLocks noChangeArrowheads="1"/>
          </p:cNvSpPr>
          <p:nvPr/>
        </p:nvSpPr>
        <p:spPr bwMode="auto">
          <a:xfrm>
            <a:off x="3962400" y="2514600"/>
            <a:ext cx="38195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/>
              <a:t>Diagram showing clonal expansion of selected B cell</a:t>
            </a:r>
          </a:p>
        </p:txBody>
      </p:sp>
      <p:sp>
        <p:nvSpPr>
          <p:cNvPr id="103428" name="Rectangle 4"/>
          <p:cNvSpPr>
            <a:spLocks noGrp="1" noChangeArrowheads="1"/>
          </p:cNvSpPr>
          <p:nvPr>
            <p:ph type="title"/>
          </p:nvPr>
        </p:nvSpPr>
        <p:spPr>
          <a:xfrm>
            <a:off x="76200" y="1676400"/>
            <a:ext cx="2286000" cy="3048000"/>
          </a:xfrm>
        </p:spPr>
        <p:txBody>
          <a:bodyPr/>
          <a:lstStyle/>
          <a:p>
            <a:r>
              <a:rPr lang="en-US" sz="2800"/>
              <a:t>Clones divide into two populations: effector and memory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68975-FE59-47EB-B9E1-12D0385BC5FF}" type="slidenum">
              <a:rPr lang="en-US"/>
              <a:pPr/>
              <a:t>88</a:t>
            </a:fld>
            <a:endParaRPr lang="en-US"/>
          </a:p>
        </p:txBody>
      </p:sp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1325562"/>
          </a:xfrm>
        </p:spPr>
        <p:txBody>
          <a:bodyPr/>
          <a:lstStyle/>
          <a:p>
            <a:r>
              <a:rPr lang="en-US" sz="4000"/>
              <a:t>Lymphocyte (B &amp; T cell) Development</a:t>
            </a:r>
            <a:br>
              <a:rPr lang="en-US" sz="4000"/>
            </a:br>
            <a:r>
              <a:rPr lang="en-US" sz="4000">
                <a:solidFill>
                  <a:schemeClr val="tx1"/>
                </a:solidFill>
              </a:rPr>
              <a:t>Step 3 – clonal selection</a:t>
            </a:r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828800"/>
            <a:ext cx="8610600" cy="4876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>
                <a:solidFill>
                  <a:schemeClr val="bg2"/>
                </a:solidFill>
              </a:rPr>
              <a:t>Duplicate lymphocytes are rapidly produced</a:t>
            </a:r>
          </a:p>
          <a:p>
            <a:pPr>
              <a:lnSpc>
                <a:spcPct val="90000"/>
              </a:lnSpc>
            </a:pPr>
            <a:r>
              <a:rPr lang="en-US">
                <a:solidFill>
                  <a:schemeClr val="bg2"/>
                </a:solidFill>
              </a:rPr>
              <a:t>Two clonal populations form</a:t>
            </a:r>
          </a:p>
          <a:p>
            <a:pPr>
              <a:lnSpc>
                <a:spcPct val="90000"/>
              </a:lnSpc>
            </a:pPr>
            <a:r>
              <a:rPr lang="en-US">
                <a:solidFill>
                  <a:schemeClr val="bg2"/>
                </a:solidFill>
              </a:rPr>
              <a:t>Effector cells are short-lived and carry out the immune system response (varies based on type of lymphocyte – more later)</a:t>
            </a:r>
          </a:p>
          <a:p>
            <a:pPr>
              <a:lnSpc>
                <a:spcPct val="90000"/>
              </a:lnSpc>
            </a:pPr>
            <a:r>
              <a:rPr lang="en-US">
                <a:solidFill>
                  <a:schemeClr val="bg2"/>
                </a:solidFill>
              </a:rPr>
              <a:t>Memory cells are long-lived and “remember” the epitope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/>
              <a:t>Memory cells allow for rapid response to that same pathogen the next time it enters the body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/>
              <a:t>Memory cells confer active immunity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B3FD6-5192-4241-ADCE-FB0F7278B274}" type="slidenum">
              <a:rPr lang="en-US"/>
              <a:pPr/>
              <a:t>89</a:t>
            </a:fld>
            <a:endParaRPr lang="en-US"/>
          </a:p>
        </p:txBody>
      </p:sp>
      <p:sp>
        <p:nvSpPr>
          <p:cNvPr id="98311" name="Text Box 7"/>
          <p:cNvSpPr txBox="1">
            <a:spLocks noChangeArrowheads="1"/>
          </p:cNvSpPr>
          <p:nvPr/>
        </p:nvSpPr>
        <p:spPr bwMode="auto">
          <a:xfrm>
            <a:off x="1374775" y="3008313"/>
            <a:ext cx="7461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Graph showing accumulation of memory cells after repeated exposures.</a:t>
            </a:r>
          </a:p>
        </p:txBody>
      </p:sp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8991600" cy="1143000"/>
          </a:xfrm>
        </p:spPr>
        <p:txBody>
          <a:bodyPr/>
          <a:lstStyle/>
          <a:p>
            <a:r>
              <a:rPr lang="en-US" sz="4000">
                <a:solidFill>
                  <a:schemeClr val="tx1"/>
                </a:solidFill>
              </a:rPr>
              <a:t>Step 3 – clonal selection</a:t>
            </a:r>
            <a:br>
              <a:rPr lang="en-US" sz="4000">
                <a:solidFill>
                  <a:schemeClr val="tx1"/>
                </a:solidFill>
              </a:rPr>
            </a:br>
            <a:r>
              <a:rPr lang="en-US" sz="3200">
                <a:solidFill>
                  <a:schemeClr val="tx1"/>
                </a:solidFill>
              </a:rPr>
              <a:t>Memory cells accumulate over repeated exposure to the same pathogen</a:t>
            </a:r>
            <a:endParaRPr lang="en-US" sz="3200">
              <a:solidFill>
                <a:srgbClr val="FF0000"/>
              </a:solidFill>
            </a:endParaRPr>
          </a:p>
        </p:txBody>
      </p:sp>
      <p:sp>
        <p:nvSpPr>
          <p:cNvPr id="98309" name="Text Box 5"/>
          <p:cNvSpPr txBox="1">
            <a:spLocks noChangeArrowheads="1"/>
          </p:cNvSpPr>
          <p:nvPr/>
        </p:nvSpPr>
        <p:spPr bwMode="auto">
          <a:xfrm>
            <a:off x="1828800" y="2182813"/>
            <a:ext cx="2611438" cy="650875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/>
              <a:t>EX is for B cells;</a:t>
            </a:r>
          </a:p>
          <a:p>
            <a:r>
              <a:rPr lang="en-US"/>
              <a:t>T cells also accumulate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E62CE-7745-4106-ACFB-047C26115E39}" type="slidenum">
              <a:rPr lang="en-US"/>
              <a:pPr/>
              <a:t>9</a:t>
            </a:fld>
            <a:endParaRPr lang="en-US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401762"/>
          </a:xfrm>
        </p:spPr>
        <p:txBody>
          <a:bodyPr/>
          <a:lstStyle/>
          <a:p>
            <a:r>
              <a:rPr lang="en-US"/>
              <a:t>Innate Immunity – external defenses</a:t>
            </a:r>
            <a:endParaRPr lang="en-US" sz="2800">
              <a:solidFill>
                <a:srgbClr val="FF0000"/>
              </a:solidFill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458200" cy="2743200"/>
          </a:xfrm>
        </p:spPr>
        <p:txBody>
          <a:bodyPr/>
          <a:lstStyle/>
          <a:p>
            <a:r>
              <a:rPr lang="en-US" dirty="0"/>
              <a:t>Skin </a:t>
            </a:r>
            <a:r>
              <a:rPr lang="en-US" dirty="0" smtClean="0"/>
              <a:t>– vital barrier</a:t>
            </a:r>
          </a:p>
          <a:p>
            <a:r>
              <a:rPr lang="en-US" dirty="0" smtClean="0"/>
              <a:t>Mucous </a:t>
            </a:r>
            <a:r>
              <a:rPr lang="en-US" dirty="0"/>
              <a:t>membranes – trap, cilia evacuate</a:t>
            </a:r>
          </a:p>
          <a:p>
            <a:r>
              <a:rPr lang="en-US" dirty="0"/>
              <a:t>Secretions </a:t>
            </a:r>
            <a:r>
              <a:rPr lang="en-US" dirty="0" smtClean="0"/>
              <a:t>– skin and mucous membranes </a:t>
            </a:r>
            <a:r>
              <a:rPr lang="en-US" dirty="0"/>
              <a:t>secrete anti-microbial proteins; stomach secretes acids</a:t>
            </a:r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6324600" y="6262688"/>
            <a:ext cx="2711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/>
              <a:t>Sweeping cilia in trachea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95F2B-CAF8-4EBF-AF00-5E59FFA5AA69}" type="slidenum">
              <a:rPr lang="en-US"/>
              <a:pPr/>
              <a:t>90</a:t>
            </a:fld>
            <a:endParaRPr lang="en-US"/>
          </a:p>
        </p:txBody>
      </p:sp>
      <p:sp>
        <p:nvSpPr>
          <p:cNvPr id="193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accent2"/>
                </a:solidFill>
              </a:rPr>
              <a:t>Critical thinking</a:t>
            </a:r>
          </a:p>
        </p:txBody>
      </p:sp>
      <p:sp>
        <p:nvSpPr>
          <p:cNvPr id="193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458200" cy="4525963"/>
          </a:xfrm>
        </p:spPr>
        <p:txBody>
          <a:bodyPr/>
          <a:lstStyle/>
          <a:p>
            <a:r>
              <a:rPr lang="en-US"/>
              <a:t>If the immune system response is so rapidly initiated, why do we ever get sick???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3FD04-2B3E-4A61-86AF-2652466887A5}" type="slidenum">
              <a:rPr lang="en-US"/>
              <a:pPr/>
              <a:t>91</a:t>
            </a:fld>
            <a:endParaRPr lang="en-US"/>
          </a:p>
        </p:txBody>
      </p:sp>
      <p:sp>
        <p:nvSpPr>
          <p:cNvPr id="194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accent2"/>
                </a:solidFill>
              </a:rPr>
              <a:t>Critical thinking</a:t>
            </a:r>
          </a:p>
        </p:txBody>
      </p:sp>
      <p:sp>
        <p:nvSpPr>
          <p:cNvPr id="194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458200" cy="4525963"/>
          </a:xfrm>
        </p:spPr>
        <p:txBody>
          <a:bodyPr/>
          <a:lstStyle/>
          <a:p>
            <a:r>
              <a:rPr lang="en-US" dirty="0"/>
              <a:t>If the immune system response is so rapidly initiated, why do we ever get sick</a:t>
            </a:r>
            <a:r>
              <a:rPr lang="en-US" dirty="0" smtClean="0"/>
              <a:t>???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19AD8-1BE8-4A8B-B29E-078CF1CB8E9A}" type="slidenum">
              <a:rPr lang="en-US"/>
              <a:pPr/>
              <a:t>92</a:t>
            </a:fld>
            <a:endParaRPr lang="en-US"/>
          </a:p>
        </p:txBody>
      </p:sp>
      <p:sp>
        <p:nvSpPr>
          <p:cNvPr id="17413" name="Text Box 5"/>
          <p:cNvSpPr txBox="1">
            <a:spLocks noChangeArrowheads="1"/>
          </p:cNvSpPr>
          <p:nvPr/>
        </p:nvSpPr>
        <p:spPr bwMode="auto">
          <a:xfrm>
            <a:off x="2587625" y="2474913"/>
            <a:ext cx="396557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/>
              <a:t>Diagram showing how B cell and T cell functions are integrated</a:t>
            </a:r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8686800" cy="914400"/>
          </a:xfrm>
        </p:spPr>
        <p:txBody>
          <a:bodyPr/>
          <a:lstStyle/>
          <a:p>
            <a:r>
              <a:rPr lang="en-US"/>
              <a:t>Integrated B and T Cell Function</a:t>
            </a:r>
            <a:endParaRPr lang="en-US" sz="280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5C2F5-F951-4EA1-9859-C1FD0E5DF4F0}" type="slidenum">
              <a:rPr lang="en-US"/>
              <a:pPr/>
              <a:t>93</a:t>
            </a:fld>
            <a:endParaRPr lang="en-US"/>
          </a:p>
        </p:txBody>
      </p:sp>
      <p:sp>
        <p:nvSpPr>
          <p:cNvPr id="157700" name="Oval 4"/>
          <p:cNvSpPr>
            <a:spLocks noChangeArrowheads="1"/>
          </p:cNvSpPr>
          <p:nvPr/>
        </p:nvSpPr>
        <p:spPr bwMode="auto">
          <a:xfrm>
            <a:off x="3200400" y="1219200"/>
            <a:ext cx="5715000" cy="9144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7701" name="Text Box 5"/>
          <p:cNvSpPr txBox="1">
            <a:spLocks noChangeArrowheads="1"/>
          </p:cNvSpPr>
          <p:nvPr/>
        </p:nvSpPr>
        <p:spPr bwMode="auto">
          <a:xfrm>
            <a:off x="457200" y="1481138"/>
            <a:ext cx="1577975" cy="376237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Simultaneous</a:t>
            </a:r>
          </a:p>
        </p:txBody>
      </p:sp>
      <p:sp>
        <p:nvSpPr>
          <p:cNvPr id="157702" name="Line 6"/>
          <p:cNvSpPr>
            <a:spLocks noChangeShapeType="1"/>
          </p:cNvSpPr>
          <p:nvPr/>
        </p:nvSpPr>
        <p:spPr bwMode="auto">
          <a:xfrm>
            <a:off x="2057400" y="16764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8ECC-3F71-4922-9017-27E8EB81DF13}" type="slidenum">
              <a:rPr lang="en-US"/>
              <a:pPr/>
              <a:t>94</a:t>
            </a:fld>
            <a:endParaRPr lang="en-US"/>
          </a:p>
        </p:txBody>
      </p:sp>
      <p:sp>
        <p:nvSpPr>
          <p:cNvPr id="18442" name="Text Box 10"/>
          <p:cNvSpPr txBox="1">
            <a:spLocks noChangeArrowheads="1"/>
          </p:cNvSpPr>
          <p:nvPr/>
        </p:nvSpPr>
        <p:spPr bwMode="auto">
          <a:xfrm>
            <a:off x="5105400" y="2170113"/>
            <a:ext cx="35052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/>
              <a:t>Diagram of helper T cell binding to antigen presenting cell.</a:t>
            </a:r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/>
              <a:t>Helper T Cell Function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447800"/>
            <a:ext cx="4191000" cy="5334000"/>
          </a:xfrm>
        </p:spPr>
        <p:txBody>
          <a:bodyPr/>
          <a:lstStyle/>
          <a:p>
            <a:r>
              <a:rPr lang="en-US" sz="2800"/>
              <a:t>Nearly all pathogens activate helper T cells</a:t>
            </a:r>
          </a:p>
          <a:p>
            <a:r>
              <a:rPr lang="en-US" sz="2800"/>
              <a:t>Dendritic phagocytes 1</a:t>
            </a:r>
            <a:r>
              <a:rPr lang="en-US" sz="2800" baseline="30000"/>
              <a:t>o</a:t>
            </a:r>
            <a:r>
              <a:rPr lang="en-US" sz="2800"/>
              <a:t> activate naïve helper T cells</a:t>
            </a:r>
          </a:p>
          <a:p>
            <a:pPr lvl="1">
              <a:buFont typeface="Wingdings" pitchFamily="2" charset="2"/>
              <a:buChar char="Ø"/>
            </a:pPr>
            <a:r>
              <a:rPr lang="en-US" sz="2400"/>
              <a:t>Important in primary immune response</a:t>
            </a:r>
          </a:p>
          <a:p>
            <a:r>
              <a:rPr lang="en-US" sz="2800"/>
              <a:t>Macrophages 1</a:t>
            </a:r>
            <a:r>
              <a:rPr lang="en-US" sz="2800" baseline="30000"/>
              <a:t>o</a:t>
            </a:r>
            <a:r>
              <a:rPr lang="en-US" sz="2800"/>
              <a:t> activate memory helper T cells</a:t>
            </a:r>
          </a:p>
          <a:p>
            <a:pPr lvl="1">
              <a:buFont typeface="Wingdings" pitchFamily="2" charset="2"/>
              <a:buChar char="Ø"/>
            </a:pPr>
            <a:r>
              <a:rPr lang="en-US" sz="2400"/>
              <a:t>Important in secondary immune response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0EAE2-4349-4759-BF8E-0B17E92A6D89}" type="slidenum">
              <a:rPr lang="en-US"/>
              <a:pPr/>
              <a:t>95</a:t>
            </a:fld>
            <a:endParaRPr lang="en-US"/>
          </a:p>
        </p:txBody>
      </p:sp>
      <p:sp>
        <p:nvSpPr>
          <p:cNvPr id="1146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/>
              <a:t>Helper T Cell Function</a:t>
            </a:r>
          </a:p>
        </p:txBody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524000"/>
            <a:ext cx="4114800" cy="5105400"/>
          </a:xfrm>
        </p:spPr>
        <p:txBody>
          <a:bodyPr/>
          <a:lstStyle/>
          <a:p>
            <a:r>
              <a:rPr lang="en-US"/>
              <a:t>Clones of active and memory T cells develop after exposure</a:t>
            </a:r>
          </a:p>
          <a:p>
            <a:r>
              <a:rPr lang="en-US"/>
              <a:t>Active helper T cells secrete proteins that stimulate cytotoxic T cells and B cells</a:t>
            </a:r>
          </a:p>
        </p:txBody>
      </p:sp>
    </p:spTree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12812-F581-46A6-AC1D-24AF7443B76B}" type="slidenum">
              <a:rPr lang="en-US"/>
              <a:pPr/>
              <a:t>96</a:t>
            </a:fld>
            <a:endParaRPr lang="en-US"/>
          </a:p>
        </p:txBody>
      </p:sp>
      <p:sp>
        <p:nvSpPr>
          <p:cNvPr id="109578" name="Text Box 10"/>
          <p:cNvSpPr txBox="1">
            <a:spLocks noChangeArrowheads="1"/>
          </p:cNvSpPr>
          <p:nvPr/>
        </p:nvSpPr>
        <p:spPr bwMode="auto">
          <a:xfrm>
            <a:off x="1781175" y="3617913"/>
            <a:ext cx="5276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Diagram showing activated helper T cell functions.</a:t>
            </a:r>
          </a:p>
        </p:txBody>
      </p:sp>
      <p:sp>
        <p:nvSpPr>
          <p:cNvPr id="109574" name="Rectangle 6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2316162"/>
          </a:xfrm>
        </p:spPr>
        <p:txBody>
          <a:bodyPr/>
          <a:lstStyle/>
          <a:p>
            <a:r>
              <a:rPr lang="en-US" sz="4000"/>
              <a:t>Active helper T cells stimulate the rest of the immune system:</a:t>
            </a:r>
            <a:br>
              <a:rPr lang="en-US" sz="4000"/>
            </a:br>
            <a:r>
              <a:rPr lang="en-US" sz="4000"/>
              <a:t>both cytotoxic T cells and B cells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DA5F6-7AA6-4F80-ADF5-EA2381C191AA}" type="slidenum">
              <a:rPr lang="en-US"/>
              <a:pPr/>
              <a:t>97</a:t>
            </a:fld>
            <a:endParaRPr lang="en-US"/>
          </a:p>
        </p:txBody>
      </p:sp>
      <p:sp>
        <p:nvSpPr>
          <p:cNvPr id="19464" name="Text Box 8"/>
          <p:cNvSpPr txBox="1">
            <a:spLocks noChangeArrowheads="1"/>
          </p:cNvSpPr>
          <p:nvPr/>
        </p:nvSpPr>
        <p:spPr bwMode="auto">
          <a:xfrm>
            <a:off x="2689225" y="4913313"/>
            <a:ext cx="4375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Diagram showing cytotoxic T cell function</a:t>
            </a:r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/>
              <a:t>Cytotoxic T Cell Function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371600"/>
            <a:ext cx="8686800" cy="2390775"/>
          </a:xfrm>
        </p:spPr>
        <p:txBody>
          <a:bodyPr/>
          <a:lstStyle/>
          <a:p>
            <a:r>
              <a:rPr lang="en-US"/>
              <a:t>Activated cytotoxic T cells release proteins that perforate target cells &amp; initiate apoptosis</a:t>
            </a:r>
          </a:p>
          <a:p>
            <a:r>
              <a:rPr lang="en-US"/>
              <a:t>The activated T cell releases, and moves on to target additional infected or cancer cells</a:t>
            </a:r>
          </a:p>
        </p:txBody>
      </p:sp>
      <p:sp>
        <p:nvSpPr>
          <p:cNvPr id="19462" name="Text Box 6"/>
          <p:cNvSpPr txBox="1">
            <a:spLocks noChangeArrowheads="1"/>
          </p:cNvSpPr>
          <p:nvPr/>
        </p:nvSpPr>
        <p:spPr bwMode="auto">
          <a:xfrm>
            <a:off x="0" y="5276850"/>
            <a:ext cx="1143000" cy="4889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sz="1300" b="1"/>
              <a:t>Class I MHC molecule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F8E15-B6D5-49A1-8D63-B66D64C6BCDB}" type="slidenum">
              <a:rPr lang="en-US"/>
              <a:pPr/>
              <a:t>98</a:t>
            </a:fld>
            <a:endParaRPr lang="en-US"/>
          </a:p>
        </p:txBody>
      </p:sp>
      <p:sp>
        <p:nvSpPr>
          <p:cNvPr id="1167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/>
              <a:t>B Cell Function</a:t>
            </a:r>
          </a:p>
        </p:txBody>
      </p:sp>
      <p:sp>
        <p:nvSpPr>
          <p:cNvPr id="1167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305800" cy="5257800"/>
          </a:xfrm>
        </p:spPr>
        <p:txBody>
          <a:bodyPr/>
          <a:lstStyle/>
          <a:p>
            <a:r>
              <a:rPr lang="en-US"/>
              <a:t>Remember, B cells recognize and bind to specific intact pathogens</a:t>
            </a:r>
          </a:p>
          <a:p>
            <a:r>
              <a:rPr lang="en-US">
                <a:solidFill>
                  <a:schemeClr val="bg2"/>
                </a:solidFill>
              </a:rPr>
              <a:t>B cells also engulf some pathogens by phagocytosis</a:t>
            </a:r>
          </a:p>
          <a:p>
            <a:pPr lvl="1">
              <a:buFont typeface="Wingdings" pitchFamily="2" charset="2"/>
              <a:buChar char="Ø"/>
            </a:pPr>
            <a:r>
              <a:rPr lang="en-US">
                <a:solidFill>
                  <a:schemeClr val="bg2"/>
                </a:solidFill>
              </a:rPr>
              <a:t>Antigens are presented on the B cell surface</a:t>
            </a:r>
          </a:p>
          <a:p>
            <a:pPr lvl="1">
              <a:buFont typeface="Wingdings" pitchFamily="2" charset="2"/>
              <a:buChar char="Ø"/>
            </a:pPr>
            <a:r>
              <a:rPr lang="en-US">
                <a:solidFill>
                  <a:schemeClr val="bg2"/>
                </a:solidFill>
              </a:rPr>
              <a:t>These antigens are recognized by helper T cells</a:t>
            </a:r>
          </a:p>
          <a:p>
            <a:pPr lvl="1">
              <a:buFont typeface="Wingdings" pitchFamily="2" charset="2"/>
              <a:buChar char="Ø"/>
            </a:pPr>
            <a:r>
              <a:rPr lang="en-US">
                <a:solidFill>
                  <a:schemeClr val="bg2"/>
                </a:solidFill>
              </a:rPr>
              <a:t>Helper T cells activate the B cell</a:t>
            </a:r>
          </a:p>
          <a:p>
            <a:r>
              <a:rPr lang="en-US">
                <a:solidFill>
                  <a:schemeClr val="bg2"/>
                </a:solidFill>
              </a:rPr>
              <a:t>Only its one specific antigen can be presented by each type of B cell</a:t>
            </a:r>
          </a:p>
        </p:txBody>
      </p:sp>
    </p:spTree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D6D73-17D8-492E-946B-FA69E68A0FE1}" type="slidenum">
              <a:rPr lang="en-US"/>
              <a:pPr/>
              <a:t>99</a:t>
            </a:fld>
            <a:endParaRPr lang="en-US"/>
          </a:p>
        </p:txBody>
      </p:sp>
      <p:sp>
        <p:nvSpPr>
          <p:cNvPr id="158724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401763"/>
          </a:xfrm>
        </p:spPr>
        <p:txBody>
          <a:bodyPr/>
          <a:lstStyle/>
          <a:p>
            <a:r>
              <a:rPr lang="en-US" sz="4000"/>
              <a:t>Some B cells are activated directly by exposure to the antigen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5988</TotalTime>
  <Words>4391</Words>
  <Application>Microsoft Office PowerPoint</Application>
  <PresentationFormat>On-screen Show (4:3)</PresentationFormat>
  <Paragraphs>632</Paragraphs>
  <Slides>122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122</vt:i4>
      </vt:variant>
    </vt:vector>
  </HeadingPairs>
  <TitlesOfParts>
    <vt:vector size="123" baseType="lpstr">
      <vt:lpstr>Default Design</vt:lpstr>
      <vt:lpstr>Lecture #12 – Animal Immune Systems</vt:lpstr>
      <vt:lpstr>Key Concepts:</vt:lpstr>
      <vt:lpstr>Some definitions….</vt:lpstr>
      <vt:lpstr>PowerPoint Presentation</vt:lpstr>
      <vt:lpstr>Remember, the white blood cells are the defenders</vt:lpstr>
      <vt:lpstr>Some WBC’s circulate though the lymph, the blood and the interstitial fluid  Some are permanently housed in lymph nodes, thymus gland, spleen, appendix and a few other glands</vt:lpstr>
      <vt:lpstr>Defense is step-wise</vt:lpstr>
      <vt:lpstr>Innate Immunity – you are born with it</vt:lpstr>
      <vt:lpstr>Innate Immunity – external defenses</vt:lpstr>
      <vt:lpstr>Innate Immunity – internal defenses</vt:lpstr>
      <vt:lpstr>Innate Immunity – internal defenses</vt:lpstr>
      <vt:lpstr>Model of a macrophage ingesting a fungal spore</vt:lpstr>
      <vt:lpstr>Micrograph of macrophage ingesting bacteria</vt:lpstr>
      <vt:lpstr>Innate Immunity – internal defenses</vt:lpstr>
      <vt:lpstr>Additional Internal Defenses</vt:lpstr>
      <vt:lpstr>Complement Protein Function: these proteins complement other immune system processes</vt:lpstr>
      <vt:lpstr>Additional Internal Defenses</vt:lpstr>
      <vt:lpstr>Interferons initiate production of proteins that inhibit viral reproduction</vt:lpstr>
      <vt:lpstr>Additional Internal Defenses</vt:lpstr>
      <vt:lpstr>Additional Internal Defenses</vt:lpstr>
      <vt:lpstr>A natural killer cell (yellow) attacking a cancer cell (red). </vt:lpstr>
      <vt:lpstr>Additional Internal Defenses</vt:lpstr>
      <vt:lpstr>The Inflammatory Response</vt:lpstr>
      <vt:lpstr>Critical Thinking</vt:lpstr>
      <vt:lpstr>Critical Thinking</vt:lpstr>
      <vt:lpstr>Invertebrates Also Have Innate Defense Systems</vt:lpstr>
      <vt:lpstr>Defense is step-wise</vt:lpstr>
      <vt:lpstr>Acquired Immunity</vt:lpstr>
      <vt:lpstr>Remember – the lymph system is closely tied to the circulatory system</vt:lpstr>
      <vt:lpstr>PowerPoint Presentation</vt:lpstr>
      <vt:lpstr>PowerPoint Presentation</vt:lpstr>
      <vt:lpstr>PowerPoint Presentation</vt:lpstr>
      <vt:lpstr>Remember – the lymph system is closely tied to the circulatory system</vt:lpstr>
      <vt:lpstr>Antigen Recognition by B and T Cells</vt:lpstr>
      <vt:lpstr>Membranes are complex, with many surface molecules</vt:lpstr>
      <vt:lpstr>Antigen Recognition by B and T Cells</vt:lpstr>
      <vt:lpstr>Epitopes are the specific binding sites found on all antigens</vt:lpstr>
      <vt:lpstr>Lymphocytes – B and T Cells</vt:lpstr>
      <vt:lpstr>PowerPoint Presentation</vt:lpstr>
      <vt:lpstr>Lymphocytes – B and T Cells</vt:lpstr>
      <vt:lpstr>Constant regions have stable amino acid sequences from cell to cell; Variable regions have different amino acid sequences from cell to cell</vt:lpstr>
      <vt:lpstr>Antigen Recognition – B Cells</vt:lpstr>
      <vt:lpstr>B Cell Receptor Structure</vt:lpstr>
      <vt:lpstr>PowerPoint Presentation</vt:lpstr>
      <vt:lpstr>Antigen Recognition – B Cells</vt:lpstr>
      <vt:lpstr>B Cell Receptor Structure</vt:lpstr>
      <vt:lpstr>Antigen Recognition – T Cells</vt:lpstr>
      <vt:lpstr>PowerPoint Presentation</vt:lpstr>
      <vt:lpstr>T Cells DO NOT recognize intact antigens on intact pathogens</vt:lpstr>
      <vt:lpstr>MHC – self-cell proteins</vt:lpstr>
      <vt:lpstr>T Cells DO NOT recognize intact antigens on intact pathogens</vt:lpstr>
      <vt:lpstr>Development of MHC Variation </vt:lpstr>
      <vt:lpstr>Development of MHC Variation </vt:lpstr>
      <vt:lpstr>T Cells DO NOT recognize intact antigens on intact pathogens</vt:lpstr>
      <vt:lpstr>Two classes of MHC molecules: each found in a different type of antigen presenting cell</vt:lpstr>
      <vt:lpstr>Class I MHC</vt:lpstr>
      <vt:lpstr>Antigen Presentation – Class I MHC molecules are presented on infected or cancerous cells</vt:lpstr>
      <vt:lpstr>Class II MHC</vt:lpstr>
      <vt:lpstr>Antigen Presentation – Class II MHC molecules are presented on phagocytic cells </vt:lpstr>
      <vt:lpstr>In both cases, the T cell recognizes ONLY THE COMBINATION of antigen + self-protein</vt:lpstr>
      <vt:lpstr>Review: B and T Cell Receptors</vt:lpstr>
      <vt:lpstr>Review: B and T Cell Receptors</vt:lpstr>
      <vt:lpstr>Lymphocyte (B &amp; T cell) Development</vt:lpstr>
      <vt:lpstr>Lymphocyte (B &amp; T cell) Development</vt:lpstr>
      <vt:lpstr>Lymphocyte (B &amp; T cell) Development</vt:lpstr>
      <vt:lpstr>Lymphocyte (B &amp; T cell) Development Step 1 – generation of diversity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Lymphocyte (B &amp; T cell) Development Step 1 – generation of diversity</vt:lpstr>
      <vt:lpstr>Lymphocyte (B &amp; T cell) Development Step 2 – testing and removal </vt:lpstr>
      <vt:lpstr>Critical Thinking</vt:lpstr>
      <vt:lpstr>Critical Thinking</vt:lpstr>
      <vt:lpstr>Differentiation and testing result in an enormous variety of B and T cells – each capable of recognizing a single antigen</vt:lpstr>
      <vt:lpstr>Lymphocyte (B &amp; T cell) Development Step 3 – clonal selection</vt:lpstr>
      <vt:lpstr>Critical Thinking</vt:lpstr>
      <vt:lpstr>Critical Thinking</vt:lpstr>
      <vt:lpstr>Lymphocyte (B &amp; T cell) Development Step 3 – clonal selection</vt:lpstr>
      <vt:lpstr>Lymphocyte (B &amp; T cell) Development Step 3 – clonal selection</vt:lpstr>
      <vt:lpstr>Clones divide into two populations: effector and memory</vt:lpstr>
      <vt:lpstr>Lymphocyte (B &amp; T cell) Development Step 3 – clonal selection</vt:lpstr>
      <vt:lpstr>Step 3 – clonal selection Memory cells accumulate over repeated exposure to the same pathogen</vt:lpstr>
      <vt:lpstr>Critical thinking</vt:lpstr>
      <vt:lpstr>Critical thinking</vt:lpstr>
      <vt:lpstr>Integrated B and T Cell Function</vt:lpstr>
      <vt:lpstr>PowerPoint Presentation</vt:lpstr>
      <vt:lpstr>Helper T Cell Function</vt:lpstr>
      <vt:lpstr>Helper T Cell Function</vt:lpstr>
      <vt:lpstr>Active helper T cells stimulate the rest of the immune system: both cytotoxic T cells and B cells</vt:lpstr>
      <vt:lpstr>Cytotoxic T Cell Function</vt:lpstr>
      <vt:lpstr>B Cell Function</vt:lpstr>
      <vt:lpstr>Some B cells are activated directly by exposure to the antigen</vt:lpstr>
      <vt:lpstr>B Cell Function</vt:lpstr>
      <vt:lpstr>Most B cells are activated by proteins secreted from active helper T cells</vt:lpstr>
      <vt:lpstr>B Cell Function</vt:lpstr>
      <vt:lpstr>B Cell Function</vt:lpstr>
      <vt:lpstr>Antibodies</vt:lpstr>
      <vt:lpstr>Antibodies</vt:lpstr>
      <vt:lpstr>Antibodies</vt:lpstr>
      <vt:lpstr>Antibody Mediated Pathogen Disposal</vt:lpstr>
      <vt:lpstr>Integrated B and T Cell Function</vt:lpstr>
      <vt:lpstr>Active vs. Passive Immunity</vt:lpstr>
      <vt:lpstr>Critical Thinking</vt:lpstr>
      <vt:lpstr>Critical Thinking</vt:lpstr>
      <vt:lpstr>Immune System Failure</vt:lpstr>
      <vt:lpstr>Allergic Responses</vt:lpstr>
      <vt:lpstr>Immune System Failure</vt:lpstr>
      <vt:lpstr>Rheumatoid Arthritis</vt:lpstr>
      <vt:lpstr>Diabetes</vt:lpstr>
      <vt:lpstr>Multiple Sclerosis</vt:lpstr>
      <vt:lpstr>Lupus</vt:lpstr>
      <vt:lpstr>Immune System Failure</vt:lpstr>
      <vt:lpstr>PowerPoint Presentation</vt:lpstr>
      <vt:lpstr>PowerPoint Presentation</vt:lpstr>
      <vt:lpstr>REVIEW – Key Concepts:</vt:lpstr>
    </vt:vector>
  </TitlesOfParts>
  <Company>College of Charleston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#12 – Animal Immune Systems</dc:title>
  <dc:creator> Jean Everett</dc:creator>
  <cp:lastModifiedBy>Everett, Jean B</cp:lastModifiedBy>
  <cp:revision>601</cp:revision>
  <dcterms:created xsi:type="dcterms:W3CDTF">2007-03-25T09:45:39Z</dcterms:created>
  <dcterms:modified xsi:type="dcterms:W3CDTF">2011-08-02T18:45:50Z</dcterms:modified>
</cp:coreProperties>
</file>