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4"/>
  </p:notesMasterIdLst>
  <p:sldIdLst>
    <p:sldId id="256" r:id="rId2"/>
    <p:sldId id="257" r:id="rId3"/>
    <p:sldId id="258" r:id="rId4"/>
    <p:sldId id="373" r:id="rId5"/>
    <p:sldId id="277" r:id="rId6"/>
    <p:sldId id="283" r:id="rId7"/>
    <p:sldId id="260" r:id="rId8"/>
    <p:sldId id="259" r:id="rId9"/>
    <p:sldId id="261" r:id="rId10"/>
    <p:sldId id="375" r:id="rId11"/>
    <p:sldId id="262" r:id="rId12"/>
    <p:sldId id="290" r:id="rId13"/>
    <p:sldId id="374" r:id="rId14"/>
    <p:sldId id="276" r:id="rId15"/>
    <p:sldId id="278" r:id="rId16"/>
    <p:sldId id="291" r:id="rId17"/>
    <p:sldId id="292" r:id="rId18"/>
    <p:sldId id="377" r:id="rId19"/>
    <p:sldId id="378" r:id="rId20"/>
    <p:sldId id="391" r:id="rId21"/>
    <p:sldId id="390" r:id="rId22"/>
    <p:sldId id="376" r:id="rId23"/>
    <p:sldId id="279" r:id="rId24"/>
    <p:sldId id="394" r:id="rId25"/>
    <p:sldId id="395" r:id="rId26"/>
    <p:sldId id="263" r:id="rId27"/>
    <p:sldId id="379" r:id="rId28"/>
    <p:sldId id="281" r:id="rId29"/>
    <p:sldId id="282" r:id="rId30"/>
    <p:sldId id="295" r:id="rId31"/>
    <p:sldId id="296" r:id="rId32"/>
    <p:sldId id="297" r:id="rId33"/>
    <p:sldId id="328" r:id="rId34"/>
    <p:sldId id="264" r:id="rId35"/>
    <p:sldId id="284" r:id="rId36"/>
    <p:sldId id="286" r:id="rId37"/>
    <p:sldId id="285" r:id="rId38"/>
    <p:sldId id="287" r:id="rId39"/>
    <p:sldId id="366" r:id="rId40"/>
    <p:sldId id="367" r:id="rId41"/>
    <p:sldId id="289" r:id="rId42"/>
    <p:sldId id="265" r:id="rId43"/>
    <p:sldId id="368" r:id="rId44"/>
    <p:sldId id="293" r:id="rId45"/>
    <p:sldId id="288" r:id="rId46"/>
    <p:sldId id="298" r:id="rId47"/>
    <p:sldId id="266" r:id="rId48"/>
    <p:sldId id="302" r:id="rId49"/>
    <p:sldId id="348" r:id="rId50"/>
    <p:sldId id="392" r:id="rId51"/>
    <p:sldId id="393" r:id="rId52"/>
    <p:sldId id="267" r:id="rId53"/>
    <p:sldId id="369" r:id="rId54"/>
    <p:sldId id="347" r:id="rId55"/>
    <p:sldId id="349" r:id="rId56"/>
    <p:sldId id="304" r:id="rId57"/>
    <p:sldId id="305" r:id="rId58"/>
    <p:sldId id="308" r:id="rId59"/>
    <p:sldId id="307" r:id="rId60"/>
    <p:sldId id="306" r:id="rId61"/>
    <p:sldId id="320" r:id="rId62"/>
    <p:sldId id="319" r:id="rId63"/>
    <p:sldId id="309" r:id="rId64"/>
    <p:sldId id="318" r:id="rId65"/>
    <p:sldId id="310" r:id="rId66"/>
    <p:sldId id="312" r:id="rId67"/>
    <p:sldId id="315" r:id="rId68"/>
    <p:sldId id="359" r:id="rId69"/>
    <p:sldId id="350" r:id="rId70"/>
    <p:sldId id="355" r:id="rId71"/>
    <p:sldId id="356" r:id="rId72"/>
    <p:sldId id="357" r:id="rId73"/>
    <p:sldId id="354" r:id="rId74"/>
    <p:sldId id="353" r:id="rId75"/>
    <p:sldId id="380" r:id="rId76"/>
    <p:sldId id="351" r:id="rId77"/>
    <p:sldId id="317" r:id="rId78"/>
    <p:sldId id="314" r:id="rId79"/>
    <p:sldId id="381" r:id="rId80"/>
    <p:sldId id="382" r:id="rId81"/>
    <p:sldId id="321" r:id="rId82"/>
    <p:sldId id="313" r:id="rId83"/>
    <p:sldId id="383" r:id="rId84"/>
    <p:sldId id="384" r:id="rId85"/>
    <p:sldId id="322" r:id="rId86"/>
    <p:sldId id="323" r:id="rId87"/>
    <p:sldId id="326" r:id="rId88"/>
    <p:sldId id="327" r:id="rId89"/>
    <p:sldId id="324" r:id="rId90"/>
    <p:sldId id="385" r:id="rId91"/>
    <p:sldId id="386" r:id="rId92"/>
    <p:sldId id="268" r:id="rId93"/>
    <p:sldId id="361" r:id="rId94"/>
    <p:sldId id="269" r:id="rId95"/>
    <p:sldId id="331" r:id="rId96"/>
    <p:sldId id="330" r:id="rId97"/>
    <p:sldId id="270" r:id="rId98"/>
    <p:sldId id="332" r:id="rId99"/>
    <p:sldId id="362" r:id="rId100"/>
    <p:sldId id="363" r:id="rId101"/>
    <p:sldId id="271" r:id="rId102"/>
    <p:sldId id="364" r:id="rId103"/>
    <p:sldId id="329" r:id="rId104"/>
    <p:sldId id="272" r:id="rId105"/>
    <p:sldId id="333" r:id="rId106"/>
    <p:sldId id="334" r:id="rId107"/>
    <p:sldId id="273" r:id="rId108"/>
    <p:sldId id="335" r:id="rId109"/>
    <p:sldId id="274" r:id="rId110"/>
    <p:sldId id="387" r:id="rId111"/>
    <p:sldId id="388" r:id="rId112"/>
    <p:sldId id="275" r:id="rId113"/>
    <p:sldId id="336" r:id="rId114"/>
    <p:sldId id="337" r:id="rId115"/>
    <p:sldId id="340" r:id="rId116"/>
    <p:sldId id="370" r:id="rId117"/>
    <p:sldId id="371" r:id="rId118"/>
    <p:sldId id="389" r:id="rId119"/>
    <p:sldId id="338" r:id="rId120"/>
    <p:sldId id="341" r:id="rId121"/>
    <p:sldId id="342" r:id="rId122"/>
    <p:sldId id="343" r:id="rId1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E7ED4"/>
    <a:srgbClr val="000099"/>
    <a:srgbClr val="4EAFB6"/>
    <a:srgbClr val="00FF00"/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4" autoAdjust="0"/>
    <p:restoredTop sz="91687" autoAdjust="0"/>
  </p:normalViewPr>
  <p:slideViewPr>
    <p:cSldViewPr>
      <p:cViewPr varScale="1">
        <p:scale>
          <a:sx n="64" d="100"/>
          <a:sy n="64" d="100"/>
        </p:scale>
        <p:origin x="-86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D69BC8-E340-44ED-9299-6123810400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laria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4FD94-ED18-4573-B9E4-D18534400328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Blue macrophage ingesting green yeast cell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415CD-BA97-4CA4-A965-5A4B14FF34C7}" type="slidenum">
              <a:rPr lang="en-US"/>
              <a:pPr/>
              <a:t>71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See Freeman for explanation of how diversity develops – light chain and heavy chain form independently, heavy chain has more V regions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860A1-3C2C-43C4-922D-803A78F3154A}" type="slidenum">
              <a:rPr lang="en-US"/>
              <a:pPr/>
              <a:t>74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See Freeman for explanation of how diversity develops – light chain and heavy chain form independently, heavy chain has more V regions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F23B0-667C-429B-8E86-D8ACE47CF6D1}" type="slidenum">
              <a:rPr lang="en-US"/>
              <a:pPr/>
              <a:t>75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See Freeman for explanation of how diversity develops – light chain and heavy chain form independently, heavy chain has more V regions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5F8C1-0A8B-44CC-AB4C-F69E35AB43A5}" type="slidenum">
              <a:rPr lang="en-US"/>
              <a:pPr/>
              <a:t>121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HIV attacks helper T cells especially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2D026-2DB4-4840-8C95-A268A15E53EE}" type="slidenum">
              <a:rPr lang="en-US"/>
              <a:pPr/>
              <a:t>7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integrated stages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66B22-000A-4C89-8915-52FDE1633C31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Bacteria on the point of a straight pin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01572-FA8C-4D09-A25B-04426BFC7CAA}" type="slidenum">
              <a:rPr lang="en-US"/>
              <a:pPr/>
              <a:t>14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human parasitic diseases, </a:t>
            </a:r>
            <a:r>
              <a:rPr lang="en-US" dirty="0" err="1"/>
              <a:t>schistosomiasis</a:t>
            </a:r>
            <a:r>
              <a:rPr lang="en-US" dirty="0"/>
              <a:t> ranks second behind </a:t>
            </a:r>
            <a:r>
              <a:rPr lang="en-US" dirty="0">
                <a:hlinkClick r:id="rId3" tooltip="Malaria"/>
              </a:rPr>
              <a:t>malaria</a:t>
            </a:r>
            <a:r>
              <a:rPr lang="en-US" dirty="0"/>
              <a:t> in terms of socio-economic and public health importance in tropical and subtropical areas.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different cell</a:t>
            </a:r>
            <a:r>
              <a:rPr lang="en-US" baseline="0" dirty="0" smtClean="0"/>
              <a:t> lineage than the other WBC’s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69BC8-E340-44ED-9299-61238104009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9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C4919-5FC0-4978-A87D-B17D51F53A76}" type="slidenum">
              <a:rPr lang="en-US"/>
              <a:pPr/>
              <a:t>50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Few MHC molecules per individual, but can form many unique shapes when bound to antigen fragments, and only then are they expressed at the cell surface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F1362-44A6-4BC4-A3D3-7F5587E74359}" type="slidenum">
              <a:rPr lang="en-US"/>
              <a:pPr/>
              <a:t>52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/>
              <a:t>This is why transplants are rejected????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98E19-0CB2-4720-97FE-8D96F7534B40}" type="slidenum">
              <a:rPr lang="en-US"/>
              <a:pPr/>
              <a:t>53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/>
              <a:t>This is why transplants are rejected????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87286-F013-4374-A558-027B01EC87D8}" type="slidenum">
              <a:rPr lang="en-US"/>
              <a:pPr/>
              <a:t>60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similarities and differences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2D285-7765-478F-BAE1-324B5B822F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8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6396B-8526-439B-82AF-65693C291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5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2BE3-FD4C-4A8A-B68C-465638BB5A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4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7D0B2-62DC-4F7F-BAA8-89BCFDC99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1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C308C-ABB9-46F1-A943-0A335FA88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0006E-BDD6-46D9-9E65-9D33CD0D6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D414D-497A-48BB-93CE-021DE5B76D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3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B9C08-D1F7-452B-8E39-4FC388A138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7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1577E-70BB-4451-8667-1B70EE8135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AFF3D-E432-4851-A868-82606DE8C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6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A5F54-B7D0-4F71-8949-A445748F38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7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9BCD11-04E1-4182-905D-34A230AEA9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9E0B-17C4-4735-9832-638A32C295CA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92163"/>
          </a:xfrm>
        </p:spPr>
        <p:txBody>
          <a:bodyPr/>
          <a:lstStyle/>
          <a:p>
            <a:r>
              <a:rPr lang="en-US" sz="4000"/>
              <a:t>Lecture #12 – Animal Immune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3D2B-9ABB-4529-825C-D49C273DEA44}" type="slidenum">
              <a:rPr lang="en-US"/>
              <a:pPr/>
              <a:t>10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Innate Immunity –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343400"/>
          </a:xfrm>
        </p:spPr>
        <p:txBody>
          <a:bodyPr/>
          <a:lstStyle/>
          <a:p>
            <a:r>
              <a:rPr lang="en-US"/>
              <a:t>Sometimes pathogens get past the barriers and into the tissues</a:t>
            </a:r>
          </a:p>
          <a:p>
            <a:r>
              <a:rPr lang="en-US"/>
              <a:t>Non-specific WBC’s attack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Neutrophils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Monocytes </a:t>
            </a:r>
            <a:r>
              <a:rPr lang="en-US">
                <a:sym typeface="Wingdings" pitchFamily="2" charset="2"/>
              </a:rPr>
              <a:t> macrophages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Dendritic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Eosinophils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Basophils</a:t>
            </a:r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>
            <a:off x="5791200" y="4419600"/>
            <a:ext cx="1143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9B9A-071C-49FE-85B3-76D782AAC556}" type="slidenum">
              <a:rPr lang="en-US"/>
              <a:pPr/>
              <a:t>100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 Cell Function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Remember, B cells recognize and bind to specific intact pathogens</a:t>
            </a:r>
          </a:p>
          <a:p>
            <a:r>
              <a:rPr lang="en-US"/>
              <a:t>B cells also engulf some pathogens by phagocytosis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Antigens are presented on the B cell surface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antigens are recognized by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Helper T cells activate the B cell</a:t>
            </a:r>
          </a:p>
          <a:p>
            <a:r>
              <a:rPr lang="en-US">
                <a:solidFill>
                  <a:schemeClr val="bg2"/>
                </a:solidFill>
              </a:rPr>
              <a:t>Only its one specific antigen can be presented by each type of B cell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FDD-E011-4A40-924C-519D0174F292}" type="slidenum">
              <a:rPr lang="en-US"/>
              <a:pPr/>
              <a:t>101</a:t>
            </a:fld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49375" y="2398713"/>
            <a:ext cx="598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an activated helper T activating a B cell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Most B cells are activated by proteins secreted from active helper T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A773-B96D-49FF-809D-60541E8C321F}" type="slidenum">
              <a:rPr lang="en-US"/>
              <a:pPr/>
              <a:t>102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 Cell Function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Remember, B cells recognize and bind to specific intact pathogens</a:t>
            </a:r>
          </a:p>
          <a:p>
            <a:r>
              <a:rPr lang="en-US">
                <a:solidFill>
                  <a:schemeClr val="bg2"/>
                </a:solidFill>
              </a:rPr>
              <a:t>B cells also engulf some pathogens by phagocytosis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Antigens are presented on the B cell surface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These antigens are recognized by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Helper T cells activate the B cell</a:t>
            </a:r>
          </a:p>
          <a:p>
            <a:r>
              <a:rPr lang="en-US"/>
              <a:t>Only its one specific antigen can be presented by each type of B cell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0F60-313C-4D24-8EA9-4DFF2796D8D7}" type="slidenum">
              <a:rPr lang="en-US"/>
              <a:pPr/>
              <a:t>103</a:t>
            </a:fld>
            <a:endParaRPr lang="en-US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1514475" y="3770313"/>
            <a:ext cx="641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secretion of antibodies from activated B cell</a:t>
            </a:r>
          </a:p>
        </p:txBody>
      </p:sp>
      <p:sp>
        <p:nvSpPr>
          <p:cNvPr id="10855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 Cell Function</a:t>
            </a:r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Activated B cells form 2 clones – plasma cells and memory cells</a:t>
            </a:r>
          </a:p>
          <a:p>
            <a:pPr>
              <a:lnSpc>
                <a:spcPct val="90000"/>
              </a:lnSpc>
            </a:pPr>
            <a:r>
              <a:rPr lang="en-US"/>
              <a:t>Plasma cells release antibodies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9A49-E325-48FD-B7FD-4385F3C487C2}" type="slidenum">
              <a:rPr lang="en-US"/>
              <a:pPr/>
              <a:t>104</a:t>
            </a:fld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794250" y="1865313"/>
            <a:ext cx="404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 of antibodies and their functions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Antibodies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371600"/>
            <a:ext cx="396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activated B cells produces thousands of clones</a:t>
            </a:r>
          </a:p>
          <a:p>
            <a:pPr>
              <a:lnSpc>
                <a:spcPct val="90000"/>
              </a:lnSpc>
            </a:pPr>
            <a:r>
              <a:rPr lang="en-US"/>
              <a:t>Each clonal B cell releases nearly a billion antibodies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2000 antibodies per second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Each B cell has a 4 – 5 day life span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3AFB-F9BA-4B24-808E-F42E66D4248B}" type="slidenum">
              <a:rPr lang="en-US"/>
              <a:pPr/>
              <a:t>105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Antibodies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4267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Five classes of antibodies are secreted</a:t>
            </a:r>
          </a:p>
          <a:p>
            <a:pPr>
              <a:lnSpc>
                <a:spcPct val="90000"/>
              </a:lnSpc>
            </a:pPr>
            <a:r>
              <a:rPr lang="en-US"/>
              <a:t>Each recognizes and attacks specific pathogens</a:t>
            </a:r>
          </a:p>
          <a:p>
            <a:pPr>
              <a:lnSpc>
                <a:spcPct val="90000"/>
              </a:lnSpc>
            </a:pPr>
            <a:r>
              <a:rPr lang="en-US"/>
              <a:t>Read through this table for understanding; don’t memorize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A531-E46A-44D4-AB81-4BC4EE6DD682}" type="slidenum">
              <a:rPr lang="en-US"/>
              <a:pPr/>
              <a:t>106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Antibodies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4114800" cy="4648200"/>
          </a:xfrm>
        </p:spPr>
        <p:txBody>
          <a:bodyPr/>
          <a:lstStyle/>
          <a:p>
            <a:r>
              <a:rPr lang="en-US"/>
              <a:t>Only one antibody per type of B cell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But remember, most pathogens have multiple antigens with multiple epitopes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Many B cells are activated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9CAB-3D84-4ABE-81E9-66ED6121E678}" type="slidenum">
              <a:rPr lang="en-US"/>
              <a:pPr/>
              <a:t>107</a:t>
            </a:fld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368675" y="2855913"/>
            <a:ext cx="408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how antibodies work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92163"/>
          </a:xfrm>
        </p:spPr>
        <p:txBody>
          <a:bodyPr/>
          <a:lstStyle/>
          <a:p>
            <a:r>
              <a:rPr lang="en-US" sz="4000"/>
              <a:t>Antibody Mediated Pathogen Disposal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62AA-3763-4B8A-8B01-7275FEC01ABE}" type="slidenum">
              <a:rPr lang="en-US"/>
              <a:pPr/>
              <a:t>108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Integrated B and T Cell Function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657600" cy="5029200"/>
          </a:xfrm>
        </p:spPr>
        <p:txBody>
          <a:bodyPr/>
          <a:lstStyle/>
          <a:p>
            <a:r>
              <a:rPr lang="en-US" sz="2800"/>
              <a:t>Responses to pathogens are coordinated and simultaneous, NOT mutually exclusive</a:t>
            </a:r>
          </a:p>
          <a:p>
            <a:r>
              <a:rPr lang="en-US" sz="2800"/>
              <a:t>All components of the immune system are activated</a:t>
            </a:r>
          </a:p>
          <a:p>
            <a:r>
              <a:rPr lang="en-US" sz="2800"/>
              <a:t>Positive feedback increases function 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7D27-C152-4D0C-B1C1-1BB6E33608B3}" type="slidenum">
              <a:rPr lang="en-US"/>
              <a:pPr/>
              <a:t>109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Active </a:t>
            </a:r>
            <a:r>
              <a:rPr lang="en-US" i="1"/>
              <a:t>vs.</a:t>
            </a:r>
            <a:r>
              <a:rPr lang="en-US"/>
              <a:t> Passive Immunity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Active immunity is generated when the acquired immune system is activated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Memory cells are generated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Exposure to pathogen OR vaccination with inactivated pathogen that still retains antigens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Confers long-term protection (often, lifetime)</a:t>
            </a:r>
          </a:p>
          <a:p>
            <a:pPr>
              <a:lnSpc>
                <a:spcPct val="90000"/>
              </a:lnSpc>
            </a:pPr>
            <a:r>
              <a:rPr lang="en-US"/>
              <a:t>Passive immunity is generated when antibodies alone are transferred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Does not generate memory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Antibodies cross placenta; are injected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Short-term protection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FF3A-10E2-403D-AAF9-9D6AFE95A39F}" type="slidenum">
              <a:rPr lang="en-US"/>
              <a:pPr/>
              <a:t>11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Innate Immunity –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638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Phagocytic WBC’s cells ingest and destroy microbes in the tissues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Neutrophils – the most abundant, but short-lived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Macrophages develop from monocytes – large and long-lived, also stimulate acquired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Dendritic cells – mostly function to stimulate the acquired immune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1273-E837-4B1D-BC94-1FDBD7B826A3}" type="slidenum">
              <a:rPr lang="en-US"/>
              <a:pPr/>
              <a:t>110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would be the advantage of passive immunity???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9FB9-13D1-4F20-B5F3-315A9B120635}" type="slidenum">
              <a:rPr lang="en-US"/>
              <a:pPr/>
              <a:t>111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would be the advantage of passive immunity???</a:t>
            </a:r>
          </a:p>
          <a:p>
            <a:r>
              <a:rPr lang="en-US">
                <a:solidFill>
                  <a:schemeClr val="accent2"/>
                </a:solidFill>
              </a:rPr>
              <a:t>Rapid protection against very toxic pathogens – rabies virus, snake venoms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C0B8-D903-42EB-BC3D-E995A2311061}" type="slidenum">
              <a:rPr lang="en-US"/>
              <a:pPr/>
              <a:t>112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Immune System Failure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r>
              <a:rPr lang="en-US"/>
              <a:t>Allergic responses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Hypersensitive response to allergenic antigens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Antibody tails bind to mast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Exposure causes massive histamine release</a:t>
            </a:r>
          </a:p>
          <a:p>
            <a:r>
              <a:rPr lang="en-US">
                <a:solidFill>
                  <a:schemeClr val="bg2"/>
                </a:solidFill>
              </a:rPr>
              <a:t>Autoimmune diseases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Immune system fails to distinguish self-cells</a:t>
            </a:r>
          </a:p>
          <a:p>
            <a:r>
              <a:rPr lang="en-US">
                <a:solidFill>
                  <a:schemeClr val="bg2"/>
                </a:solidFill>
              </a:rPr>
              <a:t>Immunodeficiency diseases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Immune system fails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Can be genetic, developmental, or acquired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AIDS; also some cancers, chemotherapy, stress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DBA1-01F1-4958-B1FE-340085389FB6}" type="slidenum">
              <a:rPr lang="en-US"/>
              <a:pPr/>
              <a:t>113</a:t>
            </a:fld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914400"/>
          </a:xfrm>
        </p:spPr>
        <p:txBody>
          <a:bodyPr/>
          <a:lstStyle/>
          <a:p>
            <a:r>
              <a:rPr lang="en-US"/>
              <a:t>Allergic Responses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3505200"/>
          </a:xfrm>
        </p:spPr>
        <p:txBody>
          <a:bodyPr/>
          <a:lstStyle/>
          <a:p>
            <a:r>
              <a:rPr lang="en-US"/>
              <a:t>Most generated by IgE antibodies</a:t>
            </a:r>
          </a:p>
          <a:p>
            <a:r>
              <a:rPr lang="en-US"/>
              <a:t>Antibody tail binds to mast cells</a:t>
            </a:r>
          </a:p>
          <a:p>
            <a:r>
              <a:rPr lang="en-US"/>
              <a:t>IgE accumulates on mast cell surface</a:t>
            </a:r>
          </a:p>
          <a:p>
            <a:r>
              <a:rPr lang="en-US"/>
              <a:t>Eventually, allergen binds between 2 IgE</a:t>
            </a:r>
          </a:p>
          <a:p>
            <a:r>
              <a:rPr lang="en-US"/>
              <a:t>This triggers massive release of histamine</a:t>
            </a:r>
          </a:p>
          <a:p>
            <a:r>
              <a:rPr lang="en-US"/>
              <a:t>Histamine dilates blood vessels…..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D99D-5DCD-4B8C-9385-2E8A700A0EAC}" type="slidenum">
              <a:rPr lang="en-US"/>
              <a:pPr/>
              <a:t>114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Immune System Failure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Allergic responses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Hypersensitive response to allergenic antigens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Antibody tails bind to mast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Exposure causes massive histamine release</a:t>
            </a:r>
          </a:p>
          <a:p>
            <a:r>
              <a:rPr lang="en-US"/>
              <a:t>Autoimmune diseases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Immune system fails to distinguish self-cells</a:t>
            </a:r>
          </a:p>
          <a:p>
            <a:r>
              <a:rPr lang="en-US">
                <a:solidFill>
                  <a:schemeClr val="bg2"/>
                </a:solidFill>
              </a:rPr>
              <a:t>Immunodeficiency diseases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Immune system fails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Can be genetic, developmental, or acquired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AIDS; also some cancers, chemotherapy, stress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D310-F93A-4236-9BA7-DD2CCB6E1936}" type="slidenum">
              <a:rPr lang="en-US"/>
              <a:pPr/>
              <a:t>115</a:t>
            </a:fld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/>
              <a:t>Rheumatoid Arthritis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2DD1-8FFD-4763-9AB4-29659E60025F}" type="slidenum">
              <a:rPr lang="en-US"/>
              <a:pPr/>
              <a:t>116</a:t>
            </a:fld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/>
              <a:t>Diabetes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285C-5A3D-41FE-ACEB-F5D2CCE0A194}" type="slidenum">
              <a:rPr lang="en-US"/>
              <a:pPr/>
              <a:t>117</a:t>
            </a:fld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r>
              <a:rPr lang="en-US" sz="4000"/>
              <a:t>Multiple Sclerosis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8E-E519-4185-8FFC-EC8B58A66372}" type="slidenum">
              <a:rPr lang="en-US"/>
              <a:pPr/>
              <a:t>118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Lupus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93AA-123F-49A9-89C0-88DDA315799A}" type="slidenum">
              <a:rPr lang="en-US"/>
              <a:pPr/>
              <a:t>119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Immune System Failure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Allergic responses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Hypersensitive response to allergenic antigens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Antibody tails bind to mast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Exposure causes massive histamine release</a:t>
            </a:r>
          </a:p>
          <a:p>
            <a:r>
              <a:rPr lang="en-US">
                <a:solidFill>
                  <a:schemeClr val="bg2"/>
                </a:solidFill>
              </a:rPr>
              <a:t>Autoimmune diseases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Immune system fails to distinguish self-cells</a:t>
            </a:r>
          </a:p>
          <a:p>
            <a:r>
              <a:rPr lang="en-US"/>
              <a:t>Immunodeficiency diseases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Immune system fails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Can be genetic, developmental, or acquired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AIDS; also some cancers, chemotherapy, stress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8ED-09F5-40E0-9CB2-C603159EAB8D}" type="slidenum">
              <a:rPr lang="en-US"/>
              <a:pPr/>
              <a:t>12</a:t>
            </a:fld>
            <a:endParaRPr lang="en-US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z="4000"/>
              <a:t>Model of a macrophage ingesting a fungal spore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E799-2F4E-490C-9008-9079D42E31F6}" type="slidenum">
              <a:rPr lang="en-US"/>
              <a:pPr/>
              <a:t>120</a:t>
            </a:fld>
            <a:endParaRPr lang="en-US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2889250" y="196850"/>
            <a:ext cx="137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>
                <a:solidFill>
                  <a:schemeClr val="bg1"/>
                </a:solidFill>
              </a:rPr>
              <a:t>T Cell</a:t>
            </a: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 flipH="1">
            <a:off x="3124200" y="838200"/>
            <a:ext cx="68580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4860925" y="196850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/>
              <a:t>HIV</a:t>
            </a:r>
          </a:p>
        </p:txBody>
      </p:sp>
      <p:sp>
        <p:nvSpPr>
          <p:cNvPr id="130055" name="Line 7"/>
          <p:cNvSpPr>
            <a:spLocks noChangeShapeType="1"/>
          </p:cNvSpPr>
          <p:nvPr/>
        </p:nvSpPr>
        <p:spPr bwMode="auto">
          <a:xfrm>
            <a:off x="5334000" y="838200"/>
            <a:ext cx="990600" cy="1295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33A1-6CED-4961-95F1-83A47666A296}" type="slidenum">
              <a:rPr lang="en-US"/>
              <a:pPr/>
              <a:t>121</a:t>
            </a:fld>
            <a:endParaRPr lang="en-US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143000" y="1484313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Graph showing relationship between HIV concentration, antibody concentration and T cell concentration over time.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254000" y="212725"/>
            <a:ext cx="8636000" cy="346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2007 – 40 million people are infected by HIV; 15 million children have been orphaned by 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2EE-8819-4537-B459-D307F3B77908}" type="slidenum">
              <a:rPr lang="en-US"/>
              <a:pPr/>
              <a:t>122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REVIEW – Key</a:t>
            </a:r>
            <a:r>
              <a:rPr lang="en-US"/>
              <a:t> Concepts: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257800"/>
          </a:xfrm>
        </p:spPr>
        <p:txBody>
          <a:bodyPr/>
          <a:lstStyle/>
          <a:p>
            <a:r>
              <a:rPr lang="en-US"/>
              <a:t>Innate immunity provides broad-spectrum defense against many pathogens</a:t>
            </a:r>
          </a:p>
          <a:p>
            <a:r>
              <a:rPr lang="en-US"/>
              <a:t>Acquired immunity is very specific, develops over time, and relies on B and T cells</a:t>
            </a:r>
          </a:p>
          <a:p>
            <a:r>
              <a:rPr lang="en-US"/>
              <a:t>Antigen recognition properties of B and T cells</a:t>
            </a:r>
          </a:p>
          <a:p>
            <a:r>
              <a:rPr lang="en-US"/>
              <a:t>B and T cell binding sites develop randomly!</a:t>
            </a:r>
          </a:p>
          <a:p>
            <a:r>
              <a:rPr lang="en-US"/>
              <a:t>Integrated B and T cell function</a:t>
            </a:r>
          </a:p>
          <a:p>
            <a:r>
              <a:rPr lang="en-US"/>
              <a:t>When the immune system goes wrong…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A095-A994-45C6-911D-8EB670F14D7A}" type="slidenum">
              <a:rPr lang="en-US"/>
              <a:pPr/>
              <a:t>13</a:t>
            </a:fld>
            <a:endParaRPr lang="en-US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sz="3200"/>
              <a:t>Micrograph of macrophage ingesting bacteria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301C-B193-4B29-BB40-8FFD2A52CDDC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Innate Immunity – internal defenses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867400" cy="4191000"/>
          </a:xfrm>
        </p:spPr>
        <p:txBody>
          <a:bodyPr/>
          <a:lstStyle/>
          <a:p>
            <a:r>
              <a:rPr lang="en-US"/>
              <a:t>Eosinophils destroy multi-cellular parasites by releasing toxic enzymes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Also contribute to allergic responses</a:t>
            </a:r>
          </a:p>
          <a:p>
            <a:r>
              <a:rPr lang="en-US"/>
              <a:t>Basophils contribute to inflammatory and allergic responses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553200" y="6338888"/>
            <a:ext cx="248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Schistosoma mansoni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936-BB2A-4887-831E-9F1A35213742}" type="slidenum">
              <a:rPr lang="en-US"/>
              <a:pPr/>
              <a:t>15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59A5-7CAE-405B-8AA8-4BA51223BBD6}" type="slidenum">
              <a:rPr lang="en-US"/>
              <a:pPr/>
              <a:t>16</a:t>
            </a:fld>
            <a:endParaRPr lang="en-US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97225" y="3770313"/>
            <a:ext cx="488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complement protein function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r>
              <a:rPr lang="en-US"/>
              <a:t>Complement Protein Function:</a:t>
            </a:r>
            <a:br>
              <a:rPr lang="en-US"/>
            </a:br>
            <a:r>
              <a:rPr lang="en-US" sz="3600"/>
              <a:t>these proteins complement other immune system processes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A740-9A9F-47F4-8736-46E7DDF088A8}" type="slidenum">
              <a:rPr lang="en-US"/>
              <a:pPr/>
              <a:t>17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19B-8ADF-4510-84EE-759DFAC908F6}" type="slidenum">
              <a:rPr lang="en-US"/>
              <a:pPr/>
              <a:t>18</a:t>
            </a:fld>
            <a:endParaRPr lang="en-US"/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101975" y="2779713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interferon activity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Interferons initiate production of proteins that inhibit viral reproduction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4952-CFB3-4B17-A715-FC8CB878E74F}" type="slidenum">
              <a:rPr lang="en-US"/>
              <a:pPr/>
              <a:t>19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1C17-30DB-4038-9CBB-DCAFC5C7ECDA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257800"/>
          </a:xfrm>
        </p:spPr>
        <p:txBody>
          <a:bodyPr/>
          <a:lstStyle/>
          <a:p>
            <a:r>
              <a:rPr lang="en-US"/>
              <a:t>Innate immunity provides broad-spectrum defense against many pathogens</a:t>
            </a:r>
          </a:p>
          <a:p>
            <a:r>
              <a:rPr lang="en-US"/>
              <a:t>Acquired immunity is very specific, develops over time, and relies on B and T cells</a:t>
            </a:r>
          </a:p>
          <a:p>
            <a:r>
              <a:rPr lang="en-US"/>
              <a:t>Antigen recognition properties of B and T cells</a:t>
            </a:r>
          </a:p>
          <a:p>
            <a:r>
              <a:rPr lang="en-US"/>
              <a:t>B and T cell binding sites develop randomly!</a:t>
            </a:r>
          </a:p>
          <a:p>
            <a:r>
              <a:rPr lang="en-US"/>
              <a:t>Integrated B and T cell function</a:t>
            </a:r>
          </a:p>
          <a:p>
            <a:r>
              <a:rPr lang="en-US"/>
              <a:t>When the immune system goes wrong…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A480-DD32-4279-BACD-51F6921CF8DA}" type="slidenum">
              <a:rPr lang="en-US"/>
              <a:pPr/>
              <a:t>20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/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8484-6D52-457B-BA60-CB2388F58BBE}" type="slidenum">
              <a:rPr lang="en-US"/>
              <a:pPr/>
              <a:t>21</a:t>
            </a:fld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natural killer cell (yellow) attacking a cancer cell (red).</a:t>
            </a:r>
            <a:r>
              <a:rPr 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88CB-F1E0-425A-B060-A4AB70E10427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/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B69B-5649-4AA6-8825-6338CA30EBBD}" type="slidenum">
              <a:rPr lang="en-US"/>
              <a:pPr/>
              <a:t>23</a:t>
            </a:fld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314575" y="4379913"/>
            <a:ext cx="405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the inflammatory response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The Inflammatory Response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Usually localized, in response to tissue injury</a:t>
            </a:r>
          </a:p>
          <a:p>
            <a:pPr>
              <a:lnSpc>
                <a:spcPct val="90000"/>
              </a:lnSpc>
            </a:pPr>
            <a:r>
              <a:rPr lang="en-US"/>
              <a:t>Cascade of events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/>
              <a:t>May also be systemic – increased WBC release from bone marrow; fever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133600" y="5762625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471B-B8D8-48E8-AF4E-163FC3CC1090}" type="slidenum">
              <a:rPr lang="en-US"/>
              <a:pPr/>
              <a:t>24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tissues swell near a cut???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D6C-9AC0-47C8-A99E-A0A6CD6A9EEE}" type="slidenum">
              <a:rPr lang="en-US"/>
              <a:pPr/>
              <a:t>25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Why do tissues swell near a cut???</a:t>
            </a:r>
          </a:p>
          <a:p>
            <a:r>
              <a:rPr lang="en-US">
                <a:solidFill>
                  <a:schemeClr val="accent2"/>
                </a:solidFill>
              </a:rPr>
              <a:t>Notice the dilation of the capillary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Dilation results from chemical signals released by wounded tissues</a:t>
            </a:r>
          </a:p>
          <a:p>
            <a:r>
              <a:rPr lang="en-US">
                <a:solidFill>
                  <a:schemeClr val="accent2"/>
                </a:solidFill>
              </a:rPr>
              <a:t>Plasma leaks out, along with macrophages and other WBC’s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1071-5948-4A31-A28E-ED050084C0A2}" type="slidenum">
              <a:rPr lang="en-US"/>
              <a:pPr/>
              <a:t>26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74638"/>
            <a:ext cx="7848600" cy="1096962"/>
          </a:xfrm>
        </p:spPr>
        <p:txBody>
          <a:bodyPr/>
          <a:lstStyle/>
          <a:p>
            <a:r>
              <a:rPr lang="en-US" sz="3600"/>
              <a:t>Invertebrates Also Have Innate</a:t>
            </a:r>
            <a:br>
              <a:rPr lang="en-US" sz="3600"/>
            </a:br>
            <a:r>
              <a:rPr lang="en-US" sz="3600"/>
              <a:t>Defense Systems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Amoeboid cells ingest by phagocytosis in echinoderms</a:t>
            </a:r>
          </a:p>
          <a:p>
            <a:pPr>
              <a:lnSpc>
                <a:spcPct val="90000"/>
              </a:lnSpc>
            </a:pPr>
            <a:r>
              <a:rPr lang="en-US"/>
              <a:t>Insect exoskeleton acts as a barrier similar to skin</a:t>
            </a:r>
          </a:p>
          <a:p>
            <a:pPr>
              <a:lnSpc>
                <a:spcPct val="90000"/>
              </a:lnSpc>
            </a:pPr>
            <a:r>
              <a:rPr lang="en-US"/>
              <a:t>Hemocytes in insect hemolymph function similarly to vertebrate innate internal defenses</a:t>
            </a:r>
          </a:p>
          <a:p>
            <a:pPr>
              <a:lnSpc>
                <a:spcPct val="90000"/>
              </a:lnSpc>
            </a:pPr>
            <a:r>
              <a:rPr lang="en-US"/>
              <a:t>Research indicates little immune system memory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Little capacity for acquired immunity as seen in vertebrates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715D-E6FC-40A1-B66F-ED9104D60979}" type="slidenum">
              <a:rPr lang="en-US"/>
              <a:pPr/>
              <a:t>27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Defense is step-wise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2514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90% of pathogens are neutralized by innate immunity – both external and internal</a:t>
            </a:r>
          </a:p>
          <a:p>
            <a:r>
              <a:rPr lang="en-US"/>
              <a:t>Any remaining pathogens are normally attacked by the acquired immune system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291263" y="3733800"/>
            <a:ext cx="2071687" cy="31242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78116" y="4724400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diagram of step-wise immune system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BBF2-B6DB-460B-A989-2EF7CC034E55}" type="slidenum">
              <a:rPr lang="en-US"/>
              <a:pPr/>
              <a:t>28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Acquired Immunity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Develops over time, in response to exposure to pathogens</a:t>
            </a:r>
          </a:p>
          <a:p>
            <a:pPr>
              <a:lnSpc>
                <a:spcPct val="90000"/>
              </a:lnSpc>
            </a:pPr>
            <a:r>
              <a:rPr lang="en-US"/>
              <a:t>Highly specific – lymphocytes develop that match each incoming pathogen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 cells and T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Some circulate in tissues; some are permanently located in lymph nodes, the spleen and other lymph system structures</a:t>
            </a:r>
          </a:p>
          <a:p>
            <a:pPr>
              <a:lnSpc>
                <a:spcPct val="90000"/>
              </a:lnSpc>
            </a:pPr>
            <a:r>
              <a:rPr lang="en-US"/>
              <a:t>Pathogen contact with lymphocytes, phagocytes, and other triggers initiates rapid immune responses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B8E-1D22-4368-AF71-6E31AED268E3}" type="slidenum">
              <a:rPr lang="en-US"/>
              <a:pPr/>
              <a:t>29</a:t>
            </a:fld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600"/>
              <a:t>Remember – the lymph system is closely tied to the circulatory system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297363"/>
          </a:xfrm>
        </p:spPr>
        <p:txBody>
          <a:bodyPr/>
          <a:lstStyle/>
          <a:p>
            <a:r>
              <a:rPr lang="en-US"/>
              <a:t>Lymph vessels absorb excess fluids in capillary beds</a:t>
            </a:r>
          </a:p>
          <a:p>
            <a:r>
              <a:rPr lang="en-US">
                <a:solidFill>
                  <a:schemeClr val="bg2"/>
                </a:solidFill>
              </a:rPr>
              <a:t>Pathogens in the blood are rapidly exposed to the phagocytes and lymphocytes in the lymph system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Every heart beat pushes blood, and any pathogens it carries, past the immune system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9CE8-C274-44B9-9638-3F691238A481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Some definitions….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648200"/>
          </a:xfrm>
        </p:spPr>
        <p:txBody>
          <a:bodyPr/>
          <a:lstStyle/>
          <a:p>
            <a:r>
              <a:rPr lang="en-US"/>
              <a:t>Pathogen = anything that causes disease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Microbes (bacteria, protozoans), viruses, fungal spores, pollen, dust mites, etc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Secretions (venoms, animal saliva)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Non-self tissue cells (transplant rejections)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cancer cells </a:t>
            </a:r>
          </a:p>
          <a:p>
            <a:r>
              <a:rPr lang="en-US"/>
              <a:t>Antigens = cell surface proteins and other molecules that the body recognizes as non-self</a:t>
            </a:r>
            <a:endParaRPr lang="en-US" i="1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677150" y="838200"/>
            <a:ext cx="1371600" cy="609600"/>
          </a:xfrm>
          <a:prstGeom prst="wedgeEllipseCallout">
            <a:avLst>
              <a:gd name="adj1" fmla="val -431713"/>
              <a:gd name="adj2" fmla="val 5442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200" dirty="0">
                <a:solidFill>
                  <a:srgbClr val="FFFF00"/>
                </a:solidFill>
              </a:rPr>
              <a:t>Gen</a:t>
            </a:r>
            <a:r>
              <a:rPr lang="en-US" sz="1200" dirty="0"/>
              <a:t>erates </a:t>
            </a:r>
            <a:r>
              <a:rPr lang="en-US" sz="1200" dirty="0">
                <a:solidFill>
                  <a:srgbClr val="FFFF00"/>
                </a:solidFill>
              </a:rPr>
              <a:t>Patho</a:t>
            </a:r>
            <a:r>
              <a:rPr lang="en-US" sz="1200" dirty="0"/>
              <a:t>logy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7658100" y="3886200"/>
            <a:ext cx="1371600" cy="609600"/>
          </a:xfrm>
          <a:prstGeom prst="wedgeEllipseCallout">
            <a:avLst>
              <a:gd name="adj1" fmla="val -440741"/>
              <a:gd name="adj2" fmla="val 6067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200" dirty="0">
                <a:solidFill>
                  <a:srgbClr val="FFFF00"/>
                </a:solidFill>
              </a:rPr>
              <a:t>Gen</a:t>
            </a:r>
            <a:r>
              <a:rPr lang="en-US" sz="1200" dirty="0"/>
              <a:t>erates </a:t>
            </a:r>
            <a:r>
              <a:rPr lang="en-US" sz="1200" dirty="0">
                <a:solidFill>
                  <a:srgbClr val="FFFF00"/>
                </a:solidFill>
              </a:rPr>
              <a:t>Anti</a:t>
            </a:r>
            <a:r>
              <a:rPr lang="en-US" sz="1200" dirty="0"/>
              <a:t>bodies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84325" y="6070600"/>
            <a:ext cx="5973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i="1"/>
              <a:t>Pathogens have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FAD-1FE8-4425-9B1C-6864BF6818FE}" type="slidenum">
              <a:rPr lang="en-US"/>
              <a:pPr/>
              <a:t>30</a:t>
            </a:fld>
            <a:endParaRPr 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0" y="1676400"/>
            <a:ext cx="3733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The next 3 slides show the relationship between the capillary beds and the lymph vessels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B9CA-91E3-4F63-9A37-9BB42E51F536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74C-C754-4A1A-9A84-73C0FE30F9D7}" type="slidenum">
              <a:rPr lang="en-US"/>
              <a:pPr/>
              <a:t>32</a:t>
            </a:fld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87375" y="90488"/>
            <a:ext cx="7967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Lymph fluid is returned to blood at shoulder ducts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457200" y="10668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7000" y="2667000"/>
            <a:ext cx="314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lymphatic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0F65-0E86-4F0A-9983-4AD747D950B5}" type="slidenum">
              <a:rPr lang="en-US"/>
              <a:pPr/>
              <a:t>33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600"/>
              <a:t>Remember – the lymph system is closely tied to the circulatory system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29736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Lymph vessels absorb excess fluids in capillary beds</a:t>
            </a:r>
          </a:p>
          <a:p>
            <a:r>
              <a:rPr lang="en-US"/>
              <a:t>Pathogens in the blood are rapidly exposed to the phagocytes and lymphocytes in the lymph system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Every heart beat pushes blood, and any pathogens it carries, past the immune system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8B3B-8278-4993-9835-B4F985568250}" type="slidenum">
              <a:rPr lang="en-US"/>
              <a:pPr/>
              <a:t>34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944562"/>
          </a:xfrm>
        </p:spPr>
        <p:txBody>
          <a:bodyPr/>
          <a:lstStyle/>
          <a:p>
            <a:r>
              <a:rPr lang="en-US" sz="4000"/>
              <a:t>Antigen Recognition by B and T Cells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Remember, antigens are the non-self molecules that initiate the immune response</a:t>
            </a:r>
          </a:p>
          <a:p>
            <a:pPr>
              <a:lnSpc>
                <a:spcPct val="90000"/>
              </a:lnSpc>
            </a:pPr>
            <a:r>
              <a:rPr lang="en-US"/>
              <a:t>Mostly cell surface proteins, other cell surface molecules, or toxins dissolved in fluid (venoms and other secretions)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Most pathogens have several different kinds of antigens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Because of this, there are usually several different lymphocytes that recognize and respond to the pathogen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Antigens have specific binding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0FB0-10FD-450A-AF32-7D6B8802EF76}" type="slidenum">
              <a:rPr lang="en-US"/>
              <a:pPr/>
              <a:t>35</a:t>
            </a:fld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174875" y="2551113"/>
            <a:ext cx="509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structure of the cell membrane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411163"/>
          </a:xfrm>
        </p:spPr>
        <p:txBody>
          <a:bodyPr/>
          <a:lstStyle/>
          <a:p>
            <a:r>
              <a:rPr lang="en-US" sz="2800"/>
              <a:t>Membranes are complex, with many surface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0D3F-D469-44C6-ADDB-3F46F37E76CB}" type="slidenum">
              <a:rPr lang="en-US"/>
              <a:pPr/>
              <a:t>36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944562"/>
          </a:xfrm>
        </p:spPr>
        <p:txBody>
          <a:bodyPr/>
          <a:lstStyle/>
          <a:p>
            <a:r>
              <a:rPr lang="en-US" sz="4000"/>
              <a:t>Antigen Recognition by B and T Cells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Remember, antigens are the non-self molecules that initiate the immune response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Mostly cell surface proteins, other cell surface molecules, or toxins dissolved in fluid (venoms and other secretions)</a:t>
            </a:r>
          </a:p>
          <a:p>
            <a:pPr>
              <a:lnSpc>
                <a:spcPct val="90000"/>
              </a:lnSpc>
            </a:pPr>
            <a:r>
              <a:rPr lang="en-US"/>
              <a:t>Most pathogens have several different kinds of antigens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Because of this, there are usually several different lymphocytes that recognize and respond to the pathogen </a:t>
            </a:r>
          </a:p>
          <a:p>
            <a:pPr>
              <a:lnSpc>
                <a:spcPct val="90000"/>
              </a:lnSpc>
            </a:pPr>
            <a:r>
              <a:rPr lang="en-US"/>
              <a:t>Antigens have specific binding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86-2EA8-4155-81CE-9B8416887C32}" type="slidenum">
              <a:rPr lang="en-US"/>
              <a:pPr/>
              <a:t>37</a:t>
            </a:fld>
            <a:endParaRPr lang="en-US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076450" y="3998913"/>
            <a:ext cx="371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epitope structure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/>
          <a:lstStyle/>
          <a:p>
            <a:r>
              <a:rPr lang="en-US" sz="4000"/>
              <a:t>Epitopes are the specific binding sites found on all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A4E19-524D-4B30-91AC-A5F1DAF840E6}" type="slidenum">
              <a:rPr lang="en-US"/>
              <a:pPr/>
              <a:t>38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Lymphocytes – B and T Cells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r>
              <a:rPr lang="en-US"/>
              <a:t>Remember, lymphocytes are one of the categories of white blood cells</a:t>
            </a:r>
          </a:p>
          <a:p>
            <a:r>
              <a:rPr lang="en-US">
                <a:solidFill>
                  <a:schemeClr val="bg2"/>
                </a:solidFill>
              </a:rPr>
              <a:t>Each B or T cell has ~100,000 antigen receptors – all of the exact same type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Each B or T cell recognizes a single antigen</a:t>
            </a:r>
          </a:p>
          <a:p>
            <a:r>
              <a:rPr lang="en-US">
                <a:solidFill>
                  <a:schemeClr val="bg2"/>
                </a:solidFill>
              </a:rPr>
              <a:t>The receptor molecules and recognition process are different for B cells </a:t>
            </a:r>
            <a:r>
              <a:rPr lang="en-US" i="1">
                <a:solidFill>
                  <a:schemeClr val="bg2"/>
                </a:solidFill>
              </a:rPr>
              <a:t>vs</a:t>
            </a:r>
            <a:r>
              <a:rPr lang="en-US">
                <a:solidFill>
                  <a:schemeClr val="bg2"/>
                </a:solidFill>
              </a:rPr>
              <a:t>. 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Both types of receptors are protein-based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Both have both constant and variable regions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54F9-9AE7-417F-AF52-4A9043BA3CAC}" type="slidenum">
              <a:rPr lang="en-US"/>
              <a:pPr/>
              <a:t>39</a:t>
            </a:fld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4114800"/>
            <a:ext cx="2590800" cy="24384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44084" y="1981200"/>
            <a:ext cx="5137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showing development of all the blood cells and how lymphocytes have a separate origin from other white blood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29F5-EAA8-49E6-9E3F-8AF7FB9F491B}" type="slidenum">
              <a:rPr lang="en-US"/>
              <a:pPr/>
              <a:t>4</a:t>
            </a:fld>
            <a:endParaRPr lang="en-US"/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6172200" y="1712913"/>
            <a:ext cx="23082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Schematic of the human immune system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304800" y="803275"/>
            <a:ext cx="48006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/>
              <a:t>The immune system is spread diffusely throughout the body – a system of organs, nodes and lymph vessels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8AE5-1DBA-40B7-BE5A-43C4E4B4321D}" type="slidenum">
              <a:rPr lang="en-US"/>
              <a:pPr/>
              <a:t>40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Lymphocytes – B and T Cells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Remember, lymphocytes are one of the categories of white blood cells</a:t>
            </a:r>
          </a:p>
          <a:p>
            <a:r>
              <a:rPr lang="en-US"/>
              <a:t>Each B or T cell has ~100,000 antigen receptors – all of the exact same type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Each B or T cell recognizes a single antigen</a:t>
            </a:r>
          </a:p>
          <a:p>
            <a:r>
              <a:rPr lang="en-US"/>
              <a:t>The receptor molecules and recognition process are different for B cells </a:t>
            </a:r>
            <a:r>
              <a:rPr lang="en-US" i="1"/>
              <a:t>vs</a:t>
            </a:r>
            <a:r>
              <a:rPr lang="en-US"/>
              <a:t>. T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Both types of receptors are protein-based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Both have both constant and variable regions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8609-4794-4259-AD7F-8BCE02B2C531}" type="slidenum">
              <a:rPr lang="en-US"/>
              <a:pPr/>
              <a:t>41</a:t>
            </a:fld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228725" y="3236913"/>
            <a:ext cx="683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the receptor molecules in B cells and T cells.</a:t>
            </a:r>
          </a:p>
          <a:p>
            <a:r>
              <a:rPr lang="en-US"/>
              <a:t>This diagram is used several times in the next sequence of slides.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935162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C</a:t>
            </a:r>
            <a:r>
              <a:rPr lang="en-US" sz="3200"/>
              <a:t>onstant regions have stable amino acid sequences from cell to cell;</a:t>
            </a:r>
            <a:br>
              <a:rPr lang="en-US" sz="3200"/>
            </a:br>
            <a:r>
              <a:rPr lang="en-US" sz="3200">
                <a:solidFill>
                  <a:schemeClr val="tx1"/>
                </a:solidFill>
              </a:rPr>
              <a:t>V</a:t>
            </a:r>
            <a:r>
              <a:rPr lang="en-US" sz="3200"/>
              <a:t>ariable regions have different amino acid sequences from cell to cell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FE7A-75DA-4B81-BB18-A822AB198752}" type="slidenum">
              <a:rPr lang="en-US"/>
              <a:pPr/>
              <a:t>42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 Recognition – B Cells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 cell receptors are Y-shaped</a:t>
            </a:r>
          </a:p>
          <a:p>
            <a:pPr>
              <a:lnSpc>
                <a:spcPct val="90000"/>
              </a:lnSpc>
            </a:pPr>
            <a:r>
              <a:rPr lang="en-US"/>
              <a:t>Each branch of the “Y” has 2 parts, called chains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Inner, heavy chain makes the full “Y”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Outer, light chain is located on the branches of the “Y”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Both chains are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Chains are linked by chemical bonds</a:t>
            </a:r>
          </a:p>
          <a:p>
            <a:pPr>
              <a:lnSpc>
                <a:spcPct val="90000"/>
              </a:lnSpc>
            </a:pPr>
            <a:r>
              <a:rPr lang="en-US"/>
              <a:t>The bottom of the “Y” is anchored in the B cell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25CF-1756-4A9E-A432-56909B121EDF}" type="slidenum">
              <a:rPr lang="en-US"/>
              <a:pPr/>
              <a:t>43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 Receptor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643B-CF47-4D0A-B478-9DA10424ED02}" type="slidenum">
              <a:rPr lang="en-US"/>
              <a:pPr/>
              <a:t>44</a:t>
            </a:fld>
            <a:endParaRPr 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943600" y="5607050"/>
            <a:ext cx="283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The protein structure of a B cell receptor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5FE6-4A15-4C3F-AD02-2CB3F9193517}" type="slidenum">
              <a:rPr lang="en-US"/>
              <a:pPr/>
              <a:t>45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 Recognition – B Cells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/>
              <a:t>The bottom regions of both chains have constant amino acid sequences</a:t>
            </a:r>
          </a:p>
          <a:p>
            <a:r>
              <a:rPr lang="en-US"/>
              <a:t>The outer branches of both chains have variable amino acid sequences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variable ends are the antigen binding sites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They bind directly to the epitopes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 cells recognize unaltered antigens!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A21-C850-4786-9786-3BDD389BCFC0}" type="slidenum">
              <a:rPr lang="en-US"/>
              <a:pPr/>
              <a:t>46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 Receptor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4A3-F561-47A7-9627-E630C9DB40ED}" type="slidenum">
              <a:rPr lang="en-US"/>
              <a:pPr/>
              <a:t>47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 Recognition – T Cells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/>
              <a:t>T cell receptors are unbranched</a:t>
            </a:r>
          </a:p>
          <a:p>
            <a:r>
              <a:rPr lang="el-GR">
                <a:cs typeface="Arial" charset="0"/>
              </a:rPr>
              <a:t>α</a:t>
            </a:r>
            <a:r>
              <a:rPr lang="en-US"/>
              <a:t> chain and </a:t>
            </a:r>
            <a:r>
              <a:rPr lang="el-GR">
                <a:cs typeface="Arial" charset="0"/>
              </a:rPr>
              <a:t>β</a:t>
            </a:r>
            <a:r>
              <a:rPr lang="en-US"/>
              <a:t> chain are chemically linked</a:t>
            </a:r>
          </a:p>
          <a:p>
            <a:r>
              <a:rPr lang="en-US"/>
              <a:t>Both are anchored in the membrane</a:t>
            </a:r>
          </a:p>
          <a:p>
            <a:r>
              <a:rPr lang="en-US"/>
              <a:t>Both have basal constant regions and terminal variable regions</a:t>
            </a:r>
          </a:p>
          <a:p>
            <a:r>
              <a:rPr lang="en-US"/>
              <a:t>A single antigen binding site is at the terminus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45EF-407F-4DA5-8F2A-5E17E4A78C5D}" type="slidenum">
              <a:rPr lang="en-US"/>
              <a:pPr/>
              <a:t>48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4248" y="28194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cell receptor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BFE4-C114-4401-A0FA-092F9A51392D}" type="slidenum">
              <a:rPr lang="en-US"/>
              <a:pPr/>
              <a:t>49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T Cells </a:t>
            </a:r>
            <a:r>
              <a:rPr lang="en-US" sz="4000">
                <a:solidFill>
                  <a:schemeClr val="tx1"/>
                </a:solidFill>
              </a:rPr>
              <a:t>DO NOT</a:t>
            </a:r>
            <a:r>
              <a:rPr lang="en-US" sz="4000"/>
              <a:t> recognize intact antigens on intact pathogens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 cells recognize antigen fragments that have been bound to a self-cell protein called a major histocompatibility molecule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MHC </a:t>
            </a:r>
            <a:r>
              <a:rPr lang="en-US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bg2"/>
                </a:solidFill>
              </a:rPr>
              <a:t> major histocompatibility complex of genes codes for these molecules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MHC molecules bind to antigen fragments inside a self-cell, and present the fragments at the surface of the cell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 cells detect the presented antigen+MHC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4B95-4C67-4A91-A4AC-BAB606E04FE1}" type="slidenum">
              <a:rPr lang="en-US"/>
              <a:pPr/>
              <a:t>5</a:t>
            </a:fld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200400" y="36576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the blood cells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600"/>
              <a:t>Remember, the white blood cells are the defenders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AE75-2167-4C7B-86CC-8952731301C7}" type="slidenum">
              <a:rPr lang="en-US"/>
              <a:pPr/>
              <a:t>50</a:t>
            </a:fld>
            <a:endParaRPr lang="en-US"/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2286000" y="3048000"/>
            <a:ext cx="4619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the production of MHC molecules, how they become attached to antigen fragments, and how the complex is presented at the cell surface.</a:t>
            </a:r>
          </a:p>
          <a:p>
            <a:r>
              <a:rPr lang="en-US"/>
              <a:t>This diagram is used repeatedly in the next sequence of slides.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MHC – self-cell proteins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CB51-B15D-4B77-9141-D1CA1ACD447A}" type="slidenum">
              <a:rPr lang="en-US"/>
              <a:pPr/>
              <a:t>51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T Cells </a:t>
            </a:r>
            <a:r>
              <a:rPr lang="en-US" sz="4000">
                <a:solidFill>
                  <a:schemeClr val="tx1"/>
                </a:solidFill>
              </a:rPr>
              <a:t>DO NOT</a:t>
            </a:r>
            <a:r>
              <a:rPr lang="en-US" sz="4000"/>
              <a:t> recognize intact antigens on intact pathogens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 cells recognize antigen fragments that have been bound to a self-cell protein called a major histocompatibility molecule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MHC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major histocompatibility complex of genes codes for these molecules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MHC molecules bind to antigen fragments inside a self-cell, and present the fragments at the surface of the cell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 cells detect the presented antigen+MHC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A759-E398-4FD2-B453-D8B3ECE0720A}" type="slidenum">
              <a:rPr lang="en-US"/>
              <a:pPr/>
              <a:t>52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/>
              <a:t>Development of MHC Variation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r>
              <a:rPr lang="en-US"/>
              <a:t>MHC alleles are numerous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Many more than just the 2 alleles common for most genes (ie: not just dominant </a:t>
            </a:r>
            <a:r>
              <a:rPr lang="en-US" i="1"/>
              <a:t>vs</a:t>
            </a:r>
            <a:r>
              <a:rPr lang="en-US"/>
              <a:t>. recessive)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As a result, MHC molecules are the most polymorphic proteins known</a:t>
            </a:r>
          </a:p>
          <a:p>
            <a:r>
              <a:rPr lang="en-US">
                <a:solidFill>
                  <a:schemeClr val="bg2"/>
                </a:solidFill>
              </a:rPr>
              <a:t>Because of the high degree of variation, it is very rare for any two individuals to have the exact same set of MHC molecules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MHC molecules are unique to the “self”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Help to distinguish “self” from “non-self”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0A7C-248E-47C6-BA06-9F2E3012F4D6}" type="slidenum">
              <a:rPr lang="en-US"/>
              <a:pPr/>
              <a:t>53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/>
              <a:t>Development of MHC Variation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MHC alleles are numerous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Many more than just the 2 alleles common for most genes (ie: not just dominant </a:t>
            </a:r>
            <a:r>
              <a:rPr lang="en-US" i="1">
                <a:solidFill>
                  <a:schemeClr val="bg2"/>
                </a:solidFill>
              </a:rPr>
              <a:t>vs</a:t>
            </a:r>
            <a:r>
              <a:rPr lang="en-US">
                <a:solidFill>
                  <a:schemeClr val="bg2"/>
                </a:solidFill>
              </a:rPr>
              <a:t>. recessive)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As a result, MHC molecules are the most polymorphic proteins known</a:t>
            </a:r>
          </a:p>
          <a:p>
            <a:r>
              <a:rPr lang="en-US"/>
              <a:t>Because of the high degree of variation, it is very rare for any two individuals to have the exact same set of MHC molecules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MHC molecules are unique to the “self”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Help to distinguish “self” from “non-self”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5CD-052A-455F-9093-C1B0E1FE3C64}" type="slidenum">
              <a:rPr lang="en-US"/>
              <a:pPr/>
              <a:t>54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T Cells </a:t>
            </a:r>
            <a:r>
              <a:rPr lang="en-US" sz="4000">
                <a:solidFill>
                  <a:schemeClr val="tx1"/>
                </a:solidFill>
              </a:rPr>
              <a:t>DO NOT</a:t>
            </a:r>
            <a:r>
              <a:rPr lang="en-US" sz="4000"/>
              <a:t> recognize intact antigens on intact pathogens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 cells recognize antigen fragments that have been bound to a self-cell protein called a major histocompatibility</a:t>
            </a:r>
            <a:r>
              <a:rPr lang="en-US"/>
              <a:t> </a:t>
            </a:r>
            <a:r>
              <a:rPr lang="en-US">
                <a:solidFill>
                  <a:schemeClr val="bg2"/>
                </a:solidFill>
              </a:rPr>
              <a:t>molecule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MHC </a:t>
            </a:r>
            <a:r>
              <a:rPr lang="en-US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bg2"/>
                </a:solidFill>
              </a:rPr>
              <a:t> major histocompatibility complex of genes codes for these molecules</a:t>
            </a:r>
          </a:p>
          <a:p>
            <a:pPr>
              <a:lnSpc>
                <a:spcPct val="90000"/>
              </a:lnSpc>
            </a:pPr>
            <a:r>
              <a:rPr lang="en-US"/>
              <a:t>MHC molecules bind to antigen fragments inside a self-cell, and present the fragments at the surface of the cell</a:t>
            </a:r>
          </a:p>
          <a:p>
            <a:pPr>
              <a:lnSpc>
                <a:spcPct val="90000"/>
              </a:lnSpc>
            </a:pPr>
            <a:r>
              <a:rPr lang="en-US"/>
              <a:t>T cells detect the presented antigen+MHC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A0DA-E6F3-4470-8547-5FC4D728E71E}" type="slidenum">
              <a:rPr lang="en-US"/>
              <a:pPr/>
              <a:t>55</a:t>
            </a:fld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2011362"/>
          </a:xfrm>
        </p:spPr>
        <p:txBody>
          <a:bodyPr/>
          <a:lstStyle/>
          <a:p>
            <a:r>
              <a:rPr lang="en-US" sz="4000"/>
              <a:t>Two classes of MHC molecules: each found in a different type of antigen presenting cell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C98B-860C-4058-B6CB-3D5F79EEA621}" type="slidenum">
              <a:rPr lang="en-US"/>
              <a:pPr/>
              <a:t>56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43000"/>
          </a:xfrm>
        </p:spPr>
        <p:txBody>
          <a:bodyPr/>
          <a:lstStyle/>
          <a:p>
            <a:r>
              <a:rPr lang="en-US"/>
              <a:t>Class I MHC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Found in most nucleated cells</a:t>
            </a:r>
          </a:p>
          <a:p>
            <a:r>
              <a:rPr lang="en-US"/>
              <a:t>They bind antigen fragments if the cell has been infected, or is cancerous</a:t>
            </a:r>
          </a:p>
          <a:p>
            <a:r>
              <a:rPr lang="en-US"/>
              <a:t>Class I MHC+antigen complexes are recognized by cytotoxic T cells</a:t>
            </a:r>
          </a:p>
          <a:p>
            <a:r>
              <a:rPr lang="en-US"/>
              <a:t>Cytotoxic T cells then destroy the infected or cancerous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4C6A-BBAA-42E0-94E1-131BC7E7AA56}" type="slidenum">
              <a:rPr lang="en-US"/>
              <a:pPr/>
              <a:t>57</a:t>
            </a:fld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200025" y="609600"/>
            <a:ext cx="3962400" cy="4449763"/>
          </a:xfrm>
        </p:spPr>
        <p:txBody>
          <a:bodyPr/>
          <a:lstStyle/>
          <a:p>
            <a:r>
              <a:rPr lang="en-US" sz="4000"/>
              <a:t>Antigen Presentation – Class I MHC molecules are presented on infected or cancerous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3E8C-C85C-47C2-AFE5-DC69E028E4F5}" type="slidenum">
              <a:rPr lang="en-US"/>
              <a:pPr/>
              <a:t>58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43000"/>
          </a:xfrm>
        </p:spPr>
        <p:txBody>
          <a:bodyPr/>
          <a:lstStyle/>
          <a:p>
            <a:r>
              <a:rPr lang="en-US"/>
              <a:t>Class II MHC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Found in dendritic cells, macrophages and B cells</a:t>
            </a:r>
          </a:p>
          <a:p>
            <a:r>
              <a:rPr lang="en-US"/>
              <a:t>Present antigens from pathogens that have been engulfed by phagocytosis</a:t>
            </a:r>
          </a:p>
          <a:p>
            <a:r>
              <a:rPr lang="en-US"/>
              <a:t>Class II MHC+antigen complexes are recognized by helper T cells</a:t>
            </a:r>
          </a:p>
          <a:p>
            <a:r>
              <a:rPr lang="en-US"/>
              <a:t>Activated helper T cells begin a cascade of events that control the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8F1E-6449-4708-A974-1D64D8445C65}" type="slidenum">
              <a:rPr lang="en-US"/>
              <a:pPr/>
              <a:t>59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503238"/>
            <a:ext cx="3919537" cy="4449762"/>
          </a:xfrm>
        </p:spPr>
        <p:txBody>
          <a:bodyPr/>
          <a:lstStyle/>
          <a:p>
            <a:r>
              <a:rPr lang="en-US" sz="4000"/>
              <a:t>Antigen Presentation – Class II MHC molecules are presented on phagocytic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8FB8-20EB-4798-9E0C-160DD7E9FF56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03238"/>
            <a:ext cx="4876800" cy="5745162"/>
          </a:xfrm>
        </p:spPr>
        <p:txBody>
          <a:bodyPr/>
          <a:lstStyle/>
          <a:p>
            <a:r>
              <a:rPr lang="en-US" sz="3600"/>
              <a:t>Some WBC’s circulate though the lymph, the blood and the interstitial fluid</a:t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>Some are permanently housed in lymph nodes, thymus gland, spleen, appendix and a few other glands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B7C-8806-49AA-8270-7BBEF94180BB}" type="slidenum">
              <a:rPr lang="en-US"/>
              <a:pPr/>
              <a:t>60</a:t>
            </a:fld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610600" cy="1173163"/>
          </a:xfrm>
        </p:spPr>
        <p:txBody>
          <a:bodyPr/>
          <a:lstStyle/>
          <a:p>
            <a:r>
              <a:rPr lang="en-US" sz="3200"/>
              <a:t>In both cases, the T cell recognizes ONLY THE COMBINATION of antigen + self-protein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C57-FB32-45C2-AF35-111FD5BF44C7}" type="slidenum">
              <a:rPr lang="en-US"/>
              <a:pPr/>
              <a:t>61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Review: B and T Cell Receptors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28600" y="1114425"/>
            <a:ext cx="41148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B cell receptors bind directly to antigen on intact pathogen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800600" y="1114425"/>
            <a:ext cx="41148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T cell receptors bind to MHC+antigen complex on self-cells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FB0D-BEFE-4C36-B1EC-4E107B6B1311}" type="slidenum">
              <a:rPr lang="en-US"/>
              <a:pPr/>
              <a:t>62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Review: B and T Cell Receptors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14300" y="1196975"/>
            <a:ext cx="89154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Remember – both B and T cells have multiple receptors per cell (as many as 100,000), all identical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AAA4-C65A-4944-A1ED-7296F78D4802}" type="slidenum">
              <a:rPr lang="en-US"/>
              <a:pPr/>
              <a:t>63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3581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Lymphocytes are all produced from stem cells in the bone marrow</a:t>
            </a:r>
          </a:p>
          <a:p>
            <a:pPr>
              <a:lnSpc>
                <a:spcPct val="90000"/>
              </a:lnSpc>
            </a:pPr>
            <a:r>
              <a:rPr lang="en-US"/>
              <a:t>Some mature in the bone marrow (B cells)</a:t>
            </a:r>
          </a:p>
          <a:p>
            <a:pPr>
              <a:lnSpc>
                <a:spcPct val="90000"/>
              </a:lnSpc>
            </a:pPr>
            <a:r>
              <a:rPr lang="en-US"/>
              <a:t>The rest mature in the thymus gland (T cells)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54B-A248-4E50-A711-4A6390B5598B}" type="slidenum">
              <a:rPr lang="en-US"/>
              <a:pPr/>
              <a:t>64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6019800" cy="5486400"/>
          </a:xfrm>
        </p:spPr>
        <p:txBody>
          <a:bodyPr/>
          <a:lstStyle/>
          <a:p>
            <a:r>
              <a:rPr lang="en-US"/>
              <a:t>Maturation = development of the B and T cell receptors</a:t>
            </a:r>
          </a:p>
          <a:p>
            <a:r>
              <a:rPr lang="en-US"/>
              <a:t>Once the cells are fully differentiated, they migrate into the rest of the body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stay permanently in the organs of the lymph system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circulate constantly through blood, lymph and interstitial fluids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7957-5BEE-4F29-A888-5CBF9CC63631}" type="slidenum">
              <a:rPr lang="en-US"/>
              <a:pPr/>
              <a:t>65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r>
              <a:rPr lang="en-US"/>
              <a:t>Step 1 – generation of diversity</a:t>
            </a:r>
          </a:p>
          <a:p>
            <a:r>
              <a:rPr lang="en-US"/>
              <a:t>Step 2 – testing and removal </a:t>
            </a:r>
          </a:p>
          <a:p>
            <a:r>
              <a:rPr lang="en-US"/>
              <a:t>Step 3 – clonal selection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/>
              <a:t>Steps 1 and 2 occur during the development of the B and T cells</a:t>
            </a:r>
          </a:p>
          <a:p>
            <a:r>
              <a:rPr lang="en-US"/>
              <a:t>Step 3 occurs after exposure of the fully developed B and T cells to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C11F-8CEB-4810-9698-B4B2B6C27071}" type="slidenum">
              <a:rPr lang="en-US"/>
              <a:pPr/>
              <a:t>66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1 – generation of diversity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4800600"/>
          </a:xfrm>
        </p:spPr>
        <p:txBody>
          <a:bodyPr/>
          <a:lstStyle/>
          <a:p>
            <a:r>
              <a:rPr lang="en-US"/>
              <a:t>The genes that code for the antigen receptors are randomly rearranged by enzymes during lymphocyte maturation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are the genes that code for the variable regions of the light and heavy chains of B cells</a:t>
            </a:r>
          </a:p>
          <a:p>
            <a:r>
              <a:rPr lang="en-US">
                <a:solidFill>
                  <a:schemeClr val="bg2"/>
                </a:solidFill>
              </a:rPr>
              <a:t>Ditto for the variable regions of the </a:t>
            </a:r>
            <a:r>
              <a:rPr lang="el-GR">
                <a:solidFill>
                  <a:schemeClr val="bg2"/>
                </a:solidFill>
                <a:cs typeface="Arial" charset="0"/>
              </a:rPr>
              <a:t>α</a:t>
            </a:r>
            <a:r>
              <a:rPr lang="en-US">
                <a:solidFill>
                  <a:schemeClr val="bg2"/>
                </a:solidFill>
              </a:rPr>
              <a:t> and </a:t>
            </a:r>
            <a:r>
              <a:rPr lang="el-GR">
                <a:solidFill>
                  <a:schemeClr val="bg2"/>
                </a:solidFill>
                <a:cs typeface="Arial" charset="0"/>
              </a:rPr>
              <a:t>β</a:t>
            </a:r>
            <a:r>
              <a:rPr lang="en-US">
                <a:solidFill>
                  <a:schemeClr val="bg2"/>
                </a:solidFill>
              </a:rPr>
              <a:t> chains of 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These chains are then linked together to form the T cell receptor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3C10-965D-4FC0-90EA-23B4F8BC609E}" type="slidenum">
              <a:rPr lang="en-US"/>
              <a:pPr/>
              <a:t>67</a:t>
            </a:fld>
            <a:endParaRPr lang="en-U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704975" y="3846513"/>
            <a:ext cx="58388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the development of diversity in the receptors of a B cell.  This diagram is used repeatedly in the next sequence of slides.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630363" y="1905000"/>
            <a:ext cx="5881687" cy="18097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Example: gene re-alignment for the light chain of a B cell receptor.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FD36-A52F-423E-8247-D8293A682796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B5B9-88BD-4900-BDFD-75ECB5326AFF}" type="slidenum">
              <a:rPr lang="en-US"/>
              <a:pPr/>
              <a:t>69</a:t>
            </a:fld>
            <a:endParaRPr lang="en-US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257300" y="1905000"/>
            <a:ext cx="6629400" cy="18097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The coding gene has 40 variable (V) segments and 5 joining (J) segments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697-A5F6-4C2D-AD21-37444E62D9FB}" type="slidenum">
              <a:rPr lang="en-US"/>
              <a:pPr/>
              <a:t>7</a:t>
            </a:fld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133600" y="4953000"/>
            <a:ext cx="390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 showing the stages of defense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Defense is step-wise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90% of pathogens are neutralized by innate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Multiple strategies to destroy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Any remaining pathogens are normally attacked by the acquired immune system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433638" y="3781425"/>
            <a:ext cx="3976687" cy="27432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5AC2-60CE-4767-8639-45876572DC63}" type="slidenum">
              <a:rPr lang="en-US"/>
              <a:pPr/>
              <a:t>70</a:t>
            </a:fld>
            <a:endParaRPr lang="en-US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1028700" y="2667000"/>
            <a:ext cx="7086600" cy="37004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During differentiation of each B cell, one V segment is snipped out and attached to one J segment.</a:t>
            </a:r>
          </a:p>
          <a:p>
            <a:endParaRPr lang="en-US" sz="2800"/>
          </a:p>
          <a:p>
            <a:r>
              <a:rPr lang="en-US" sz="2800"/>
              <a:t>Recombinase enzymes </a:t>
            </a:r>
            <a:r>
              <a:rPr lang="en-US" sz="4000" i="1"/>
              <a:t>randomly</a:t>
            </a:r>
            <a:r>
              <a:rPr lang="en-US" sz="2800"/>
              <a:t> snip and join!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0A0-2A1B-4BC7-84E0-702F6D53115B}" type="slidenum">
              <a:rPr lang="en-US"/>
              <a:pPr/>
              <a:t>71</a:t>
            </a:fld>
            <a:endParaRPr lang="en-US"/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685800" y="4038600"/>
            <a:ext cx="7772400" cy="26638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40 V regions x 5 J regions = 200 possible combinations of V and J in the functional gene. Each cell ends up with only one of these possible combinations for the light chain.</a:t>
            </a:r>
            <a:r>
              <a:rPr lang="en-US" sz="2800">
                <a:solidFill>
                  <a:srgbClr val="FF0000"/>
                </a:solidFill>
              </a:rPr>
              <a:t>  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DD8-F57A-4B63-A9F0-602CE6561247}" type="slidenum">
              <a:rPr lang="en-US"/>
              <a:pPr/>
              <a:t>72</a:t>
            </a:fld>
            <a:endParaRPr lang="en-US"/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1311275" y="1052513"/>
            <a:ext cx="6523038" cy="22367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The V+J segment is attached </a:t>
            </a:r>
            <a:r>
              <a:rPr lang="en-US" sz="2800" i="1"/>
              <a:t>via</a:t>
            </a:r>
            <a:r>
              <a:rPr lang="en-US" sz="2800"/>
              <a:t> an intron to the C segment that codes for the constant region of the light chain.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A7E-B5CD-472C-8E93-BE4151654D48}" type="slidenum">
              <a:rPr lang="en-US"/>
              <a:pPr/>
              <a:t>73</a:t>
            </a:fld>
            <a:endParaRPr lang="en-US"/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800100" y="1390650"/>
            <a:ext cx="7543800" cy="18097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This “new” gene is processed and translated into the protein that makes up the light chain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AD42-4599-48EB-8C95-B926F53FA127}" type="slidenum">
              <a:rPr lang="en-US"/>
              <a:pPr/>
              <a:t>74</a:t>
            </a:fld>
            <a:endParaRPr lang="en-US"/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26638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The DNA coding for the heavy chain goes through the same kind of random rearrangement process, but there are more V regions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197-DBD7-4B77-9F6E-3873A89C71F6}" type="slidenum">
              <a:rPr lang="en-US"/>
              <a:pPr/>
              <a:t>75</a:t>
            </a:fld>
            <a:endParaRPr lang="en-US"/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229600" cy="479901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The light and heavy chains form independently and are then linked</a:t>
            </a:r>
          </a:p>
          <a:p>
            <a:endParaRPr lang="en-US" sz="2800"/>
          </a:p>
          <a:p>
            <a:r>
              <a:rPr lang="en-US" sz="2800"/>
              <a:t>Additional variation occurs during the linkage</a:t>
            </a:r>
          </a:p>
          <a:p>
            <a:endParaRPr lang="en-US" sz="2800"/>
          </a:p>
          <a:p>
            <a:r>
              <a:rPr lang="en-US" sz="2800"/>
              <a:t>Thus the enormous number of possible receptors</a:t>
            </a:r>
          </a:p>
          <a:p>
            <a:endParaRPr lang="en-US" sz="2800"/>
          </a:p>
          <a:p>
            <a:r>
              <a:rPr lang="en-US" sz="2800" i="1"/>
              <a:t>Many millions of different receptors are produced in B cells!!!</a:t>
            </a:r>
          </a:p>
          <a:p>
            <a:endParaRPr 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DE36-D4E6-4A7E-8851-E5F4EC425ACE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E02-FF71-4D01-9E95-AE307D1AB6A8}" type="slidenum">
              <a:rPr lang="en-US"/>
              <a:pPr/>
              <a:t>77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1 – generation of diversity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4800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 genes that code for the antigen receptors are randomly rearranged by enzymes during lymphocyte maturation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These are the genes that code for the variable regions of the light and heavy chains of B cells</a:t>
            </a:r>
          </a:p>
          <a:p>
            <a:r>
              <a:rPr lang="en-US"/>
              <a:t>Ditto for the variable regions of the </a:t>
            </a:r>
            <a:r>
              <a:rPr lang="el-GR">
                <a:cs typeface="Arial" charset="0"/>
              </a:rPr>
              <a:t>α</a:t>
            </a:r>
            <a:r>
              <a:rPr lang="en-US"/>
              <a:t> and </a:t>
            </a:r>
            <a:r>
              <a:rPr lang="el-GR">
                <a:cs typeface="Arial" charset="0"/>
              </a:rPr>
              <a:t>β</a:t>
            </a:r>
            <a:r>
              <a:rPr lang="en-US"/>
              <a:t> chains of T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chains are then linked together to form the T cell receptor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010-5DDF-4E35-8C6A-4DCDB509A1B6}" type="slidenum">
              <a:rPr lang="en-US"/>
              <a:pPr/>
              <a:t>78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2 – testing and removal</a:t>
            </a:r>
            <a:r>
              <a:rPr lang="en-US" sz="4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r>
              <a:rPr lang="en-US"/>
              <a:t>The rearrangement process is entirely random</a:t>
            </a:r>
          </a:p>
          <a:p>
            <a:r>
              <a:rPr lang="en-US"/>
              <a:t>Each new receptor is “tested” against self-cells – both during development and during migration into lymph system organs</a:t>
            </a:r>
          </a:p>
          <a:p>
            <a:r>
              <a:rPr lang="en-US"/>
              <a:t>Receptors that bind to self-cells or self-MHC molecules are eliminated or deactivated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9296-66E3-4904-B276-B557ECE7D376}" type="slidenum">
              <a:rPr lang="en-US"/>
              <a:pPr/>
              <a:t>79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would testing be so important???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9527-7429-42D2-8F09-74AEA1EA0744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/>
          <a:lstStyle/>
          <a:p>
            <a:r>
              <a:rPr lang="en-US" sz="4000"/>
              <a:t>Innate Immunity – you are born with it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800600" cy="5486400"/>
          </a:xfrm>
        </p:spPr>
        <p:txBody>
          <a:bodyPr/>
          <a:lstStyle/>
          <a:p>
            <a:r>
              <a:rPr lang="en-US" sz="2800"/>
              <a:t>Pathogens are ubiquitous</a:t>
            </a:r>
          </a:p>
          <a:p>
            <a:r>
              <a:rPr lang="en-US" sz="2800"/>
              <a:t>Innate immunity includes both external and internal systems to eliminate pathogens</a:t>
            </a:r>
          </a:p>
          <a:p>
            <a:r>
              <a:rPr lang="en-US" sz="2800"/>
              <a:t>Any and all pathogens are targeted</a:t>
            </a:r>
          </a:p>
          <a:p>
            <a:r>
              <a:rPr lang="en-US" sz="2800"/>
              <a:t>This system does not recognize specific pathogens – it goes after any non-self cell or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BF3-9BF8-44E8-ADFE-E3077C816FBD}" type="slidenum">
              <a:rPr lang="en-US"/>
              <a:pPr/>
              <a:t>80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would testing be so important???</a:t>
            </a:r>
          </a:p>
          <a:p>
            <a:r>
              <a:rPr lang="en-US">
                <a:solidFill>
                  <a:schemeClr val="accent2"/>
                </a:solidFill>
              </a:rPr>
              <a:t>Testing process ensures that the immune system can distinguish self from non-self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2B62-C704-4F97-AD8F-F4E3524F4AB8}" type="slidenum">
              <a:rPr lang="en-US"/>
              <a:pPr/>
              <a:t>81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8572500" cy="2239962"/>
          </a:xfrm>
        </p:spPr>
        <p:txBody>
          <a:bodyPr/>
          <a:lstStyle/>
          <a:p>
            <a:r>
              <a:rPr lang="en-US" sz="3600"/>
              <a:t>Differentiation and testing result in an enormous variety of B and T cells – each capable of recognizing a single antigen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810000"/>
          </a:xfrm>
        </p:spPr>
        <p:txBody>
          <a:bodyPr/>
          <a:lstStyle/>
          <a:p>
            <a:r>
              <a:rPr lang="en-US"/>
              <a:t>~ 10</a:t>
            </a:r>
            <a:r>
              <a:rPr lang="en-US" baseline="30000"/>
              <a:t>10</a:t>
            </a:r>
            <a:r>
              <a:rPr lang="en-US"/>
              <a:t> - 10</a:t>
            </a:r>
            <a:r>
              <a:rPr lang="en-US" baseline="30000"/>
              <a:t>14</a:t>
            </a:r>
            <a:r>
              <a:rPr lang="en-US"/>
              <a:t> different B cells!!!!</a:t>
            </a:r>
          </a:p>
          <a:p>
            <a:r>
              <a:rPr lang="en-US"/>
              <a:t>Similar numbers of different T cells</a:t>
            </a:r>
          </a:p>
          <a:p>
            <a:r>
              <a:rPr lang="en-US"/>
              <a:t>Usually no duplication – you start out with a single cell of each type</a:t>
            </a:r>
          </a:p>
          <a:p>
            <a:r>
              <a:rPr lang="en-US"/>
              <a:t>Clonal selection (the next step) builds a population of duplicate lymphocytes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92B7-1076-4939-AF81-6988CB7026C0}" type="slidenum">
              <a:rPr lang="en-US"/>
              <a:pPr/>
              <a:t>82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3 – clonal selection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800600"/>
          </a:xfrm>
        </p:spPr>
        <p:txBody>
          <a:bodyPr/>
          <a:lstStyle/>
          <a:p>
            <a:r>
              <a:rPr lang="en-US"/>
              <a:t>Each B and T cell has receptors that are specific to a single antigen</a:t>
            </a:r>
          </a:p>
          <a:p>
            <a:r>
              <a:rPr lang="en-US"/>
              <a:t>Incoming pathogens typically display several antigens</a:t>
            </a:r>
          </a:p>
          <a:p>
            <a:r>
              <a:rPr lang="en-US"/>
              <a:t>Virtually always, there is a B or T cell receptor to match at least one of the pathogen’s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DC3F-8A9E-4579-AF35-48F79EE27EF5}" type="slidenum">
              <a:rPr lang="en-US"/>
              <a:pPr/>
              <a:t>83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are incoming pathogens exposed to these myriad B and T cells???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2909-EA2E-4C8B-A836-8392FCE3EF24}" type="slidenum">
              <a:rPr lang="en-US"/>
              <a:pPr/>
              <a:t>84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are incoming pathogens exposed to these myriad B and T cells???</a:t>
            </a:r>
          </a:p>
          <a:p>
            <a:r>
              <a:rPr lang="en-US">
                <a:solidFill>
                  <a:schemeClr val="accent2"/>
                </a:solidFill>
              </a:rPr>
              <a:t>Remember the way blood and lymph circulate</a:t>
            </a:r>
          </a:p>
          <a:p>
            <a:r>
              <a:rPr lang="en-US">
                <a:solidFill>
                  <a:schemeClr val="accent2"/>
                </a:solidFill>
              </a:rPr>
              <a:t>Incoming pathogens are rapidly exposed to the B and T cells because of the leaky capillaries and the lymph “vacuum system”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AC1F-F5B5-45A0-A8C8-1063141722D6}" type="slidenum">
              <a:rPr lang="en-US"/>
              <a:pPr/>
              <a:t>85</a:t>
            </a:fld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876800" y="3200400"/>
            <a:ext cx="3819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clonal expansion of selected B cell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3 – clonal selection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4267200" cy="4800600"/>
          </a:xfrm>
        </p:spPr>
        <p:txBody>
          <a:bodyPr/>
          <a:lstStyle/>
          <a:p>
            <a:r>
              <a:rPr lang="en-US"/>
              <a:t>When a lymphocyte receptor encounters a matching antigen, the lymphocyte is activated</a:t>
            </a:r>
          </a:p>
          <a:p>
            <a:r>
              <a:rPr lang="en-US"/>
              <a:t>Activation = stimulation of the lymphocyte to begin mitotic cloning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7A4-6121-4D74-AA57-1C45B4BEA62D}" type="slidenum">
              <a:rPr lang="en-US"/>
              <a:pPr/>
              <a:t>86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3 – clonal selection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Duplicate lymphocytes are rapidly produced</a:t>
            </a:r>
          </a:p>
          <a:p>
            <a:pPr>
              <a:lnSpc>
                <a:spcPct val="90000"/>
              </a:lnSpc>
            </a:pPr>
            <a:r>
              <a:rPr lang="en-US" dirty="0"/>
              <a:t>Two clonal populations form</a:t>
            </a:r>
          </a:p>
          <a:p>
            <a:pPr>
              <a:lnSpc>
                <a:spcPct val="90000"/>
              </a:lnSpc>
            </a:pPr>
            <a:r>
              <a:rPr lang="en-US" dirty="0"/>
              <a:t>Effector cells are short-lived and carry out the immune system response (varies based on type of lymphocyte – more later)</a:t>
            </a:r>
          </a:p>
          <a:p>
            <a:pPr>
              <a:lnSpc>
                <a:spcPct val="90000"/>
              </a:lnSpc>
            </a:pPr>
            <a:r>
              <a:rPr lang="en-US" dirty="0"/>
              <a:t>Memory cells are long-lived and “remember” the epitope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bg2"/>
                </a:solidFill>
              </a:rPr>
              <a:t>Memory cells allow for rapid response to that same pathogen the next time it enters the body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bg2"/>
                </a:solidFill>
              </a:rPr>
              <a:t>Memory cells confer active immunity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F13B-480E-4231-A5C4-2F0B88DF53E6}" type="slidenum">
              <a:rPr lang="en-US"/>
              <a:pPr/>
              <a:t>87</a:t>
            </a:fld>
            <a:endParaRPr lang="en-US"/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962400" y="2514600"/>
            <a:ext cx="3819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clonal expansion of selected B cell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1676400"/>
            <a:ext cx="2286000" cy="3048000"/>
          </a:xfrm>
        </p:spPr>
        <p:txBody>
          <a:bodyPr/>
          <a:lstStyle/>
          <a:p>
            <a:r>
              <a:rPr lang="en-US" sz="2800"/>
              <a:t>Clones divide into two populations: effector and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8975-FE59-47EB-B9E1-12D0385BC5FF}" type="slidenum">
              <a:rPr lang="en-US"/>
              <a:pPr/>
              <a:t>88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3 – clonal selection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Duplicate lymphocytes are rapidly produced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Two clonal populations form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Effector cells are short-lived and carry out the immune system response (varies based on type of lymphocyte – more later)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Memory cells are long-lived and “remember” the epitope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Memory cells allow for rapid response to that same pathogen the next time it enters the body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Memory cells confer active immunity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3FD6-5192-4241-ADCE-FB0F7278B274}" type="slidenum">
              <a:rPr lang="en-US"/>
              <a:pPr/>
              <a:t>89</a:t>
            </a:fld>
            <a:endParaRPr lang="en-US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374775" y="3008313"/>
            <a:ext cx="746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Graph showing accumulation of memory cells after repeated exposures.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Step 3 – clonal selection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>Memory cells accumulate over repeated exposure to the same pathogen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828800" y="2182813"/>
            <a:ext cx="2611438" cy="6508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EX is for B cells;</a:t>
            </a:r>
          </a:p>
          <a:p>
            <a:r>
              <a:rPr lang="en-US"/>
              <a:t>T cells also accumulate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62CE-7745-4106-ACFB-047C26115E39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Innate Immunity – external defenses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2743200"/>
          </a:xfrm>
        </p:spPr>
        <p:txBody>
          <a:bodyPr/>
          <a:lstStyle/>
          <a:p>
            <a:r>
              <a:rPr lang="en-US" dirty="0"/>
              <a:t>Skin </a:t>
            </a:r>
            <a:r>
              <a:rPr lang="en-US" dirty="0" smtClean="0"/>
              <a:t>– vital barrier</a:t>
            </a:r>
          </a:p>
          <a:p>
            <a:r>
              <a:rPr lang="en-US" dirty="0" smtClean="0"/>
              <a:t>Mucous </a:t>
            </a:r>
            <a:r>
              <a:rPr lang="en-US" dirty="0"/>
              <a:t>membranes – trap, cilia evacuate</a:t>
            </a:r>
          </a:p>
          <a:p>
            <a:r>
              <a:rPr lang="en-US" dirty="0"/>
              <a:t>Secretions </a:t>
            </a:r>
            <a:r>
              <a:rPr lang="en-US" dirty="0" smtClean="0"/>
              <a:t>– skin and mucous membranes </a:t>
            </a:r>
            <a:r>
              <a:rPr lang="en-US" dirty="0"/>
              <a:t>secrete anti-microbial proteins; stomach secretes acids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324600" y="6262688"/>
            <a:ext cx="271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Sweeping cilia in trachea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5F2B-CAF8-4EBF-AF00-5E59FFA5AA69}" type="slidenum">
              <a:rPr lang="en-US"/>
              <a:pPr/>
              <a:t>90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If the immune system response is so rapidly initiated, why do we ever get sick???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FD04-2B3E-4A61-86AF-2652466887A5}" type="slidenum">
              <a:rPr lang="en-US"/>
              <a:pPr/>
              <a:t>91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If the immune system response is so rapidly initiated, why do we ever get sick???</a:t>
            </a:r>
          </a:p>
          <a:p>
            <a:r>
              <a:rPr lang="en-US">
                <a:solidFill>
                  <a:schemeClr val="accent2"/>
                </a:solidFill>
              </a:rPr>
              <a:t>Note that the initial response takes about 2 weeks to peak</a:t>
            </a:r>
          </a:p>
          <a:p>
            <a:r>
              <a:rPr lang="en-US">
                <a:solidFill>
                  <a:schemeClr val="accent2"/>
                </a:solidFill>
              </a:rPr>
              <a:t>This is about how long we usually stay sick after first exposure to a new pathogen!</a:t>
            </a:r>
          </a:p>
          <a:p>
            <a:r>
              <a:rPr lang="en-US">
                <a:solidFill>
                  <a:schemeClr val="accent2"/>
                </a:solidFill>
              </a:rPr>
              <a:t>Future exposures are more rapidly attacked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9AD8-1BE8-4A8B-B29E-078CF1CB8E9A}" type="slidenum">
              <a:rPr lang="en-US"/>
              <a:pPr/>
              <a:t>92</a:t>
            </a:fld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587625" y="2474913"/>
            <a:ext cx="396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how B cell and T cell functions are integrated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/>
              <a:t>Integrated B and T Cell Function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2F5-F951-4EA1-9859-C1FD0E5DF4F0}" type="slidenum">
              <a:rPr lang="en-US"/>
              <a:pPr/>
              <a:t>93</a:t>
            </a:fld>
            <a:endParaRPr lang="en-US"/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3200400" y="1219200"/>
            <a:ext cx="5715000" cy="914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457200" y="1481138"/>
            <a:ext cx="1577975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Simultaneous</a:t>
            </a:r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>
            <a:off x="2057400" y="167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8ECC-3F71-4922-9017-27E8EB81DF13}" type="slidenum">
              <a:rPr lang="en-US"/>
              <a:pPr/>
              <a:t>94</a:t>
            </a:fld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105400" y="2170113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helper T cell binding to antigen presenting cell.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Helper T Cell Function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4191000" cy="5334000"/>
          </a:xfrm>
        </p:spPr>
        <p:txBody>
          <a:bodyPr/>
          <a:lstStyle/>
          <a:p>
            <a:r>
              <a:rPr lang="en-US" sz="2800"/>
              <a:t>Nearly all pathogens activate helper T cells</a:t>
            </a:r>
          </a:p>
          <a:p>
            <a:r>
              <a:rPr lang="en-US" sz="2800"/>
              <a:t>Dendritic phagocytes 1</a:t>
            </a:r>
            <a:r>
              <a:rPr lang="en-US" sz="2800" baseline="30000"/>
              <a:t>o</a:t>
            </a:r>
            <a:r>
              <a:rPr lang="en-US" sz="2800"/>
              <a:t> activate naïve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Important in primary immune response</a:t>
            </a:r>
          </a:p>
          <a:p>
            <a:r>
              <a:rPr lang="en-US" sz="2800"/>
              <a:t>Macrophages 1</a:t>
            </a:r>
            <a:r>
              <a:rPr lang="en-US" sz="2800" baseline="30000"/>
              <a:t>o</a:t>
            </a:r>
            <a:r>
              <a:rPr lang="en-US" sz="2800"/>
              <a:t> activate memory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Important in secondary immune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EAE2-4349-4759-BF8E-0B17E92A6D89}" type="slidenum">
              <a:rPr lang="en-US"/>
              <a:pPr/>
              <a:t>95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Helper T Cell Function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4114800" cy="5105400"/>
          </a:xfrm>
        </p:spPr>
        <p:txBody>
          <a:bodyPr/>
          <a:lstStyle/>
          <a:p>
            <a:r>
              <a:rPr lang="en-US"/>
              <a:t>Clones of active and memory T cells develop after exposure</a:t>
            </a:r>
          </a:p>
          <a:p>
            <a:r>
              <a:rPr lang="en-US"/>
              <a:t>Active helper T cells secrete proteins that stimulate cytotoxic T cells and B cells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12-F581-46A6-AC1D-24AF7443B76B}" type="slidenum">
              <a:rPr lang="en-US"/>
              <a:pPr/>
              <a:t>96</a:t>
            </a:fld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781175" y="3617913"/>
            <a:ext cx="527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activated helper T cell functions.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en-US" sz="4000"/>
              <a:t>Active helper T cells stimulate the rest of the immune system:</a:t>
            </a:r>
            <a:br>
              <a:rPr lang="en-US" sz="4000"/>
            </a:br>
            <a:r>
              <a:rPr lang="en-US" sz="4000"/>
              <a:t>both cytotoxic T cells and B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A5F6-7AA6-4F80-ADF5-EA2381C191AA}" type="slidenum">
              <a:rPr lang="en-US"/>
              <a:pPr/>
              <a:t>97</a:t>
            </a:fld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689225" y="4913313"/>
            <a:ext cx="437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cytotoxic T cell function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Cytotoxic T Cell Function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2390775"/>
          </a:xfrm>
        </p:spPr>
        <p:txBody>
          <a:bodyPr/>
          <a:lstStyle/>
          <a:p>
            <a:r>
              <a:rPr lang="en-US"/>
              <a:t>Activated cytotoxic T cells release proteins that perforate target cells &amp; initiate apoptosis</a:t>
            </a:r>
          </a:p>
          <a:p>
            <a:r>
              <a:rPr lang="en-US"/>
              <a:t>The activated T cell releases, and moves on to target additional infected or cancer cells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0" y="5276850"/>
            <a:ext cx="11430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300" b="1"/>
              <a:t>Class I MHC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E15-B6D5-49A1-8D63-B66D64C6BCDB}" type="slidenum">
              <a:rPr lang="en-US"/>
              <a:pPr/>
              <a:t>98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 Cell Function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r>
              <a:rPr lang="en-US"/>
              <a:t>Remember, B cells recognize and bind to specific intact pathogens</a:t>
            </a:r>
          </a:p>
          <a:p>
            <a:r>
              <a:rPr lang="en-US">
                <a:solidFill>
                  <a:schemeClr val="bg2"/>
                </a:solidFill>
              </a:rPr>
              <a:t>B cells also engulf some pathogens by phagocytosis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Antigens are presented on the B cell surface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These antigens are recognized by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Helper T cells activate the B cell</a:t>
            </a:r>
          </a:p>
          <a:p>
            <a:r>
              <a:rPr lang="en-US">
                <a:solidFill>
                  <a:schemeClr val="bg2"/>
                </a:solidFill>
              </a:rPr>
              <a:t>Only its one specific antigen can be presented by each type of B cell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6D73-17D8-492E-946B-FA69E68A0FE1}" type="slidenum">
              <a:rPr lang="en-US"/>
              <a:pPr/>
              <a:t>99</a:t>
            </a:fld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01763"/>
          </a:xfrm>
        </p:spPr>
        <p:txBody>
          <a:bodyPr/>
          <a:lstStyle/>
          <a:p>
            <a:r>
              <a:rPr lang="en-US" sz="4000"/>
              <a:t>Some B cells are activated directly by exposure to the antigen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5985</TotalTime>
  <Words>4504</Words>
  <Application>Microsoft Office PowerPoint</Application>
  <PresentationFormat>On-screen Show (4:3)</PresentationFormat>
  <Paragraphs>642</Paragraphs>
  <Slides>122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122</vt:i4>
      </vt:variant>
    </vt:vector>
  </HeadingPairs>
  <TitlesOfParts>
    <vt:vector size="123" baseType="lpstr">
      <vt:lpstr>Default Design</vt:lpstr>
      <vt:lpstr>Lecture #12 – Animal Immune Systems</vt:lpstr>
      <vt:lpstr>Key Concepts:</vt:lpstr>
      <vt:lpstr>Some definitions….</vt:lpstr>
      <vt:lpstr>PowerPoint Presentation</vt:lpstr>
      <vt:lpstr>Remember, the white blood cells are the defenders</vt:lpstr>
      <vt:lpstr>Some WBC’s circulate though the lymph, the blood and the interstitial fluid  Some are permanently housed in lymph nodes, thymus gland, spleen, appendix and a few other glands</vt:lpstr>
      <vt:lpstr>Defense is step-wise</vt:lpstr>
      <vt:lpstr>Innate Immunity – you are born with it</vt:lpstr>
      <vt:lpstr>Innate Immunity – external defenses</vt:lpstr>
      <vt:lpstr>Innate Immunity – internal defenses</vt:lpstr>
      <vt:lpstr>Innate Immunity – internal defenses</vt:lpstr>
      <vt:lpstr>Model of a macrophage ingesting a fungal spore</vt:lpstr>
      <vt:lpstr>Micrograph of macrophage ingesting bacteria</vt:lpstr>
      <vt:lpstr>Innate Immunity – internal defenses</vt:lpstr>
      <vt:lpstr>Additional Internal Defenses</vt:lpstr>
      <vt:lpstr>Complement Protein Function: these proteins complement other immune system processes</vt:lpstr>
      <vt:lpstr>Additional Internal Defenses</vt:lpstr>
      <vt:lpstr>Interferons initiate production of proteins that inhibit viral reproduction</vt:lpstr>
      <vt:lpstr>Additional Internal Defenses</vt:lpstr>
      <vt:lpstr>Additional Internal Defenses</vt:lpstr>
      <vt:lpstr>A natural killer cell (yellow) attacking a cancer cell (red). </vt:lpstr>
      <vt:lpstr>Additional Internal Defenses</vt:lpstr>
      <vt:lpstr>The Inflammatory Response</vt:lpstr>
      <vt:lpstr>Critical Thinking</vt:lpstr>
      <vt:lpstr>Critical Thinking</vt:lpstr>
      <vt:lpstr>Invertebrates Also Have Innate Defense Systems</vt:lpstr>
      <vt:lpstr>Defense is step-wise</vt:lpstr>
      <vt:lpstr>Acquired Immunity</vt:lpstr>
      <vt:lpstr>Remember – the lymph system is closely tied to the circulatory system</vt:lpstr>
      <vt:lpstr>PowerPoint Presentation</vt:lpstr>
      <vt:lpstr>PowerPoint Presentation</vt:lpstr>
      <vt:lpstr>PowerPoint Presentation</vt:lpstr>
      <vt:lpstr>Remember – the lymph system is closely tied to the circulatory system</vt:lpstr>
      <vt:lpstr>Antigen Recognition by B and T Cells</vt:lpstr>
      <vt:lpstr>Membranes are complex, with many surface molecules</vt:lpstr>
      <vt:lpstr>Antigen Recognition by B and T Cells</vt:lpstr>
      <vt:lpstr>Epitopes are the specific binding sites found on all antigens</vt:lpstr>
      <vt:lpstr>Lymphocytes – B and T Cells</vt:lpstr>
      <vt:lpstr>PowerPoint Presentation</vt:lpstr>
      <vt:lpstr>Lymphocytes – B and T Cells</vt:lpstr>
      <vt:lpstr>Constant regions have stable amino acid sequences from cell to cell; Variable regions have different amino acid sequences from cell to cell</vt:lpstr>
      <vt:lpstr>Antigen Recognition – B Cells</vt:lpstr>
      <vt:lpstr>B Cell Receptor Structure</vt:lpstr>
      <vt:lpstr>PowerPoint Presentation</vt:lpstr>
      <vt:lpstr>Antigen Recognition – B Cells</vt:lpstr>
      <vt:lpstr>B Cell Receptor Structure</vt:lpstr>
      <vt:lpstr>Antigen Recognition – T Cells</vt:lpstr>
      <vt:lpstr>PowerPoint Presentation</vt:lpstr>
      <vt:lpstr>T Cells DO NOT recognize intact antigens on intact pathogens</vt:lpstr>
      <vt:lpstr>MHC – self-cell proteins</vt:lpstr>
      <vt:lpstr>T Cells DO NOT recognize intact antigens on intact pathogens</vt:lpstr>
      <vt:lpstr>Development of MHC Variation </vt:lpstr>
      <vt:lpstr>Development of MHC Variation </vt:lpstr>
      <vt:lpstr>T Cells DO NOT recognize intact antigens on intact pathogens</vt:lpstr>
      <vt:lpstr>Two classes of MHC molecules: each found in a different type of antigen presenting cell</vt:lpstr>
      <vt:lpstr>Class I MHC</vt:lpstr>
      <vt:lpstr>Antigen Presentation – Class I MHC molecules are presented on infected or cancerous cells</vt:lpstr>
      <vt:lpstr>Class II MHC</vt:lpstr>
      <vt:lpstr>Antigen Presentation – Class II MHC molecules are presented on phagocytic cells </vt:lpstr>
      <vt:lpstr>In both cases, the T cell recognizes ONLY THE COMBINATION of antigen + self-protein</vt:lpstr>
      <vt:lpstr>Review: B and T Cell Receptors</vt:lpstr>
      <vt:lpstr>Review: B and T Cell Receptors</vt:lpstr>
      <vt:lpstr>Lymphocyte (B &amp; T cell) Development</vt:lpstr>
      <vt:lpstr>Lymphocyte (B &amp; T cell) Development</vt:lpstr>
      <vt:lpstr>Lymphocyte (B &amp; T cell) Development</vt:lpstr>
      <vt:lpstr>Lymphocyte (B &amp; T cell) Development Step 1 – generation of diversity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Lymphocyte (B &amp; T cell) Development Step 1 – generation of diversity</vt:lpstr>
      <vt:lpstr>Lymphocyte (B &amp; T cell) Development Step 2 – testing and removal </vt:lpstr>
      <vt:lpstr>Critical Thinking</vt:lpstr>
      <vt:lpstr>Critical Thinking</vt:lpstr>
      <vt:lpstr>Differentiation and testing result in an enormous variety of B and T cells – each capable of recognizing a single antigen</vt:lpstr>
      <vt:lpstr>Lymphocyte (B &amp; T cell) Development Step 3 – clonal selection</vt:lpstr>
      <vt:lpstr>Critical Thinking</vt:lpstr>
      <vt:lpstr>Critical Thinking</vt:lpstr>
      <vt:lpstr>Lymphocyte (B &amp; T cell) Development Step 3 – clonal selection</vt:lpstr>
      <vt:lpstr>Lymphocyte (B &amp; T cell) Development Step 3 – clonal selection</vt:lpstr>
      <vt:lpstr>Clones divide into two populations: effector and memory</vt:lpstr>
      <vt:lpstr>Lymphocyte (B &amp; T cell) Development Step 3 – clonal selection</vt:lpstr>
      <vt:lpstr>Step 3 – clonal selection Memory cells accumulate over repeated exposure to the same pathogen</vt:lpstr>
      <vt:lpstr>Critical thinking</vt:lpstr>
      <vt:lpstr>Critical thinking</vt:lpstr>
      <vt:lpstr>Integrated B and T Cell Function</vt:lpstr>
      <vt:lpstr>PowerPoint Presentation</vt:lpstr>
      <vt:lpstr>Helper T Cell Function</vt:lpstr>
      <vt:lpstr>Helper T Cell Function</vt:lpstr>
      <vt:lpstr>Active helper T cells stimulate the rest of the immune system: both cytotoxic T cells and B cells</vt:lpstr>
      <vt:lpstr>Cytotoxic T Cell Function</vt:lpstr>
      <vt:lpstr>B Cell Function</vt:lpstr>
      <vt:lpstr>Some B cells are activated directly by exposure to the antigen</vt:lpstr>
      <vt:lpstr>B Cell Function</vt:lpstr>
      <vt:lpstr>Most B cells are activated by proteins secreted from active helper T cells</vt:lpstr>
      <vt:lpstr>B Cell Function</vt:lpstr>
      <vt:lpstr>B Cell Function</vt:lpstr>
      <vt:lpstr>Antibodies</vt:lpstr>
      <vt:lpstr>Antibodies</vt:lpstr>
      <vt:lpstr>Antibodies</vt:lpstr>
      <vt:lpstr>Antibody Mediated Pathogen Disposal</vt:lpstr>
      <vt:lpstr>Integrated B and T Cell Function</vt:lpstr>
      <vt:lpstr>Active vs. Passive Immunity</vt:lpstr>
      <vt:lpstr>Critical Thinking</vt:lpstr>
      <vt:lpstr>Critical Thinking</vt:lpstr>
      <vt:lpstr>Immune System Failure</vt:lpstr>
      <vt:lpstr>Allergic Responses</vt:lpstr>
      <vt:lpstr>Immune System Failure</vt:lpstr>
      <vt:lpstr>Rheumatoid Arthritis</vt:lpstr>
      <vt:lpstr>Diabetes</vt:lpstr>
      <vt:lpstr>Multiple Sclerosis</vt:lpstr>
      <vt:lpstr>Lupus</vt:lpstr>
      <vt:lpstr>Immune System Failure</vt:lpstr>
      <vt:lpstr>PowerPoint Presentation</vt:lpstr>
      <vt:lpstr>PowerPoint Presentation</vt:lpstr>
      <vt:lpstr>REVIEW – Key Concepts: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#12 – Animal Immune Systems</dc:title>
  <dc:creator> Jean Everett</dc:creator>
  <cp:lastModifiedBy>Everett, Jean B</cp:lastModifiedBy>
  <cp:revision>600</cp:revision>
  <dcterms:created xsi:type="dcterms:W3CDTF">2007-03-25T09:45:39Z</dcterms:created>
  <dcterms:modified xsi:type="dcterms:W3CDTF">2011-08-02T18:43:36Z</dcterms:modified>
</cp:coreProperties>
</file>