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3"/>
  </p:notesMasterIdLst>
  <p:sldIdLst>
    <p:sldId id="321" r:id="rId2"/>
    <p:sldId id="338" r:id="rId3"/>
    <p:sldId id="343" r:id="rId4"/>
    <p:sldId id="349" r:id="rId5"/>
    <p:sldId id="350" r:id="rId6"/>
    <p:sldId id="407" r:id="rId7"/>
    <p:sldId id="344" r:id="rId8"/>
    <p:sldId id="320" r:id="rId9"/>
    <p:sldId id="339" r:id="rId10"/>
    <p:sldId id="263" r:id="rId11"/>
    <p:sldId id="340" r:id="rId12"/>
    <p:sldId id="341" r:id="rId13"/>
    <p:sldId id="264" r:id="rId14"/>
    <p:sldId id="355" r:id="rId15"/>
    <p:sldId id="322" r:id="rId16"/>
    <p:sldId id="257" r:id="rId17"/>
    <p:sldId id="286" r:id="rId18"/>
    <p:sldId id="323" r:id="rId19"/>
    <p:sldId id="386" r:id="rId20"/>
    <p:sldId id="387" r:id="rId21"/>
    <p:sldId id="361" r:id="rId22"/>
    <p:sldId id="296" r:id="rId23"/>
    <p:sldId id="373" r:id="rId24"/>
    <p:sldId id="369" r:id="rId25"/>
    <p:sldId id="375" r:id="rId26"/>
    <p:sldId id="376" r:id="rId27"/>
    <p:sldId id="374" r:id="rId28"/>
    <p:sldId id="377" r:id="rId29"/>
    <p:sldId id="372" r:id="rId30"/>
    <p:sldId id="364" r:id="rId31"/>
    <p:sldId id="258" r:id="rId32"/>
    <p:sldId id="363" r:id="rId33"/>
    <p:sldId id="317" r:id="rId34"/>
    <p:sldId id="360" r:id="rId35"/>
    <p:sldId id="312" r:id="rId36"/>
    <p:sldId id="298" r:id="rId37"/>
    <p:sldId id="268" r:id="rId38"/>
    <p:sldId id="356" r:id="rId39"/>
    <p:sldId id="266" r:id="rId40"/>
    <p:sldId id="302" r:id="rId41"/>
    <p:sldId id="366" r:id="rId42"/>
    <p:sldId id="394" r:id="rId43"/>
    <p:sldId id="357" r:id="rId44"/>
    <p:sldId id="304" r:id="rId45"/>
    <p:sldId id="292" r:id="rId46"/>
    <p:sldId id="325" r:id="rId47"/>
    <p:sldId id="368" r:id="rId48"/>
    <p:sldId id="358" r:id="rId49"/>
    <p:sldId id="289" r:id="rId50"/>
    <p:sldId id="384" r:id="rId51"/>
    <p:sldId id="385" r:id="rId52"/>
    <p:sldId id="359" r:id="rId53"/>
    <p:sldId id="404" r:id="rId54"/>
    <p:sldId id="405" r:id="rId55"/>
    <p:sldId id="256" r:id="rId56"/>
    <p:sldId id="265" r:id="rId57"/>
    <p:sldId id="345" r:id="rId58"/>
    <p:sldId id="260" r:id="rId59"/>
    <p:sldId id="330" r:id="rId60"/>
    <p:sldId id="331" r:id="rId61"/>
    <p:sldId id="332" r:id="rId62"/>
    <p:sldId id="365" r:id="rId63"/>
    <p:sldId id="334" r:id="rId64"/>
    <p:sldId id="261" r:id="rId65"/>
    <p:sldId id="367" r:id="rId66"/>
    <p:sldId id="269" r:id="rId67"/>
    <p:sldId id="278" r:id="rId68"/>
    <p:sldId id="310" r:id="rId69"/>
    <p:sldId id="308" r:id="rId70"/>
    <p:sldId id="347" r:id="rId71"/>
    <p:sldId id="335" r:id="rId72"/>
    <p:sldId id="342" r:id="rId73"/>
    <p:sldId id="327" r:id="rId74"/>
    <p:sldId id="395" r:id="rId75"/>
    <p:sldId id="399" r:id="rId76"/>
    <p:sldId id="403" r:id="rId77"/>
    <p:sldId id="400" r:id="rId78"/>
    <p:sldId id="397" r:id="rId79"/>
    <p:sldId id="401" r:id="rId80"/>
    <p:sldId id="398" r:id="rId81"/>
    <p:sldId id="402" r:id="rId82"/>
    <p:sldId id="383" r:id="rId83"/>
    <p:sldId id="382" r:id="rId84"/>
    <p:sldId id="393" r:id="rId85"/>
    <p:sldId id="259" r:id="rId86"/>
    <p:sldId id="380" r:id="rId87"/>
    <p:sldId id="379" r:id="rId88"/>
    <p:sldId id="336" r:id="rId89"/>
    <p:sldId id="337" r:id="rId90"/>
    <p:sldId id="381" r:id="rId91"/>
    <p:sldId id="406" r:id="rId9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99"/>
    <a:srgbClr val="00FF00"/>
    <a:srgbClr val="006600"/>
    <a:srgbClr val="F8F8F8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3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7E1DF0-1AF4-450A-A2CA-A77B2F0F7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6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A71A-D722-42F9-B0E8-9604CA7AA3F3}" type="slidenum">
              <a:rPr lang="en-US"/>
              <a:pPr/>
              <a:t>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have seen this many times, some have never had an academic treatment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AD30B-6D47-4C10-AF0F-39F345F21308}" type="slidenum">
              <a:rPr lang="en-US"/>
              <a:pPr/>
              <a:t>41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Only reasonable explanation = descent from a common ancestor with conserved traits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9C694-49A7-41BD-9257-9766074E2AB5}" type="slidenum">
              <a:rPr lang="en-US"/>
              <a:pPr/>
              <a:t>44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of the series of observations that Darwin made that led him to develop his theory of natural selection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85FF8-1220-441E-B7DE-00CDFDF4CFB7}" type="slidenum">
              <a:rPr lang="en-US"/>
              <a:pPr/>
              <a:t>48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compelling because it goes right back to the start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FCC70-6817-49B8-B6E1-90527E1858FC}" type="slidenum">
              <a:rPr lang="en-US"/>
              <a:pPr/>
              <a:t>49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compelling because it goes right back to the start – emerged at the beginning and have been conserved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20C4-84AF-42D3-A938-3C63E7FAB752}" type="slidenum">
              <a:rPr lang="en-US"/>
              <a:pPr/>
              <a:t>70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influence of TIME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8DAB7-9ECE-4D07-8A00-1085D1D30360}" type="slidenum">
              <a:rPr lang="en-US"/>
              <a:pPr/>
              <a:t>73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AC6ABC-C54B-4236-BA8A-830800F446C5}" type="slidenum">
              <a:rPr lang="en-US"/>
              <a:pPr/>
              <a:t>88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TMS includes 4 major components…..  Darwin did not know genetics – Mendel was a mathematician….did they communicate???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C5108-7B5F-44CB-83BA-63C5FCFEC75C}" type="slidenum">
              <a:rPr lang="en-US"/>
              <a:pPr/>
              <a:t>8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Larger beaked migrant </a:t>
            </a:r>
            <a:r>
              <a:rPr lang="en-US">
                <a:sym typeface="Wingdings" pitchFamily="2" charset="2"/>
              </a:rPr>
              <a:t> native beaks getting smaller as invaders out-competed residents for larger seeds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C1342-2DE4-4F2B-A8C8-BB796AF0EE73}" type="slidenum">
              <a:rPr lang="en-US"/>
              <a:pPr/>
              <a:t>14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Historical = millenia…..Geological = BILLIONS of years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DEC1E-0E4D-423F-9F2A-5BF073582B9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Ice, peat, dry caves, volcanic ash, mud flows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E8A53-12A4-4D22-AA92-FBD68FB6826B}" type="slidenum">
              <a:rPr lang="en-US"/>
              <a:pPr/>
              <a:t>26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non-atmospheric carbon on the planet is stored in carbonate rocks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E04B1-E362-4FEC-995D-4B7E947231F6}" type="slidenum">
              <a:rPr lang="en-US"/>
              <a:pPr/>
              <a:t>27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 the “ocean”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4CCFB-551D-44BA-A994-6FB923C0443A}" type="slidenum">
              <a:rPr lang="en-US"/>
              <a:pPr/>
              <a:t>31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 million years of erosion </a:t>
            </a:r>
            <a:r>
              <a:rPr lang="en-US">
                <a:sym typeface="Wingdings" pitchFamily="2" charset="2"/>
              </a:rPr>
              <a:t>  exposing one mile of canyon wall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0D355-3DC6-45A7-8E77-D3785508F4D0}" type="slidenum">
              <a:rPr lang="en-US"/>
              <a:pPr/>
              <a:t>37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Transition to new traits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F0C36-A0B9-4512-B14C-5AC0C7A84832}" type="slidenum">
              <a:rPr lang="en-US"/>
              <a:pPr/>
              <a:t>39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Define homology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0D7AB-E938-4984-922C-CC8970C31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5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45327-DC37-4DAE-A9FC-2587E9FB6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B07A5-B62A-4CA7-9F8F-11E76AC51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0A4728-DC1D-47A5-836F-8D2D4069C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0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6AC1-FCB7-40C2-BACC-2ABDDFFA2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7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A2B78-822C-4D4B-A885-8FC155EBEB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850D0-85C9-4BE5-BDF2-B767A1EA0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3791B-F099-4B3F-9DB0-3C393D11E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A2BFB-D69D-498D-9728-A3249B502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7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0DFC7-B06C-4619-BD04-AAC258AC2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9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CF37B-B4C9-4F06-B7A8-3A2DD0EEE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4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EF5B7-2175-4483-8E8E-361C385B3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FFEC1F-BED2-46D4-A9D6-179C00C3AD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872C-3570-4BCB-B719-BCDE9F7B0FD7}" type="slidenum">
              <a:rPr lang="en-US"/>
              <a:pPr/>
              <a:t>1</a:t>
            </a:fld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sz="4000"/>
              <a:t>Lecture #1 – Darwinian Evolution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2971800"/>
            <a:ext cx="280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Darwin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Artificial Selection – </a:t>
            </a:r>
            <a:r>
              <a:rPr lang="en-US" sz="4000" i="1"/>
              <a:t>Brassica oleracea</a:t>
            </a:r>
            <a:r>
              <a:rPr lang="en-US" sz="4000"/>
              <a:t> in all its forms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F5CE-29D5-43CE-8713-BBA7BBBDFB13}" type="slidenum">
              <a:rPr lang="en-US"/>
              <a:pPr/>
              <a:t>10</a:t>
            </a:fld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279525" y="2093913"/>
            <a:ext cx="643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cabbage, kale, cauliflower, broccoli, Brussels sprouts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0F06-1812-4E5E-B8A0-B48953EBDA9D}" type="slidenum">
              <a:rPr lang="en-US"/>
              <a:pPr/>
              <a:t>11</a:t>
            </a:fld>
            <a:endParaRPr lang="en-US"/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1524000" y="2667000"/>
            <a:ext cx="23780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Images – different breeds of cattle and chickens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/>
              <a:t>Farm Animals – different breeds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38-09DA-44A0-9CA3-1B88312C4E04}" type="slidenum">
              <a:rPr lang="en-US"/>
              <a:pPr/>
              <a:t>12</a:t>
            </a:fld>
            <a:endParaRPr lang="en-US"/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1355725" y="2551113"/>
            <a:ext cx="23780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Images – different breeds of cats and dogs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r>
              <a:rPr lang="en-US"/>
              <a:t>Cats and Dogs</a:t>
            </a:r>
            <a:br>
              <a:rPr lang="en-US"/>
            </a:br>
            <a:r>
              <a:rPr lang="en-US" sz="2800"/>
              <a:t>A great dane is the same species as a toy poodle!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07333-EFAF-4DEA-B06F-4A4235DDF71F}" type="slidenum">
              <a:rPr lang="en-US"/>
              <a:pPr/>
              <a:t>13</a:t>
            </a:fld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470525" y="2551113"/>
            <a:ext cx="28352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Diagram – development of pesticide resistance due to use of insecticides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development of pesticide resistance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42913" y="1646238"/>
            <a:ext cx="4343400" cy="4525962"/>
          </a:xfrm>
        </p:spPr>
        <p:txBody>
          <a:bodyPr/>
          <a:lstStyle/>
          <a:p>
            <a:r>
              <a:rPr lang="en-US"/>
              <a:t>Resistance to insecticides, herbicides, antibiotics…..</a:t>
            </a:r>
          </a:p>
          <a:p>
            <a:r>
              <a:rPr lang="en-US"/>
              <a:t>All natural responses to  human generated changes in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CA1C-F824-48E9-AE4C-1234737366B8}" type="slidenum">
              <a:rPr lang="en-US"/>
              <a:pPr/>
              <a:t>14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unity of life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3069-EA56-4A1B-9FEE-B2352A50FBC8}" type="slidenum">
              <a:rPr lang="en-US"/>
              <a:pPr/>
              <a:t>15</a:t>
            </a:fld>
            <a:endParaRPr lang="en-US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2574925" y="3236913"/>
            <a:ext cx="361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fossils of plants and fish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1295400"/>
          </a:xfrm>
        </p:spPr>
        <p:txBody>
          <a:bodyPr/>
          <a:lstStyle/>
          <a:p>
            <a:r>
              <a:rPr lang="en-US" sz="4000"/>
              <a:t>The fossil record extends back BILLIONS of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50C-6CE0-42EC-A4DE-0AEE84F964CD}" type="slidenum">
              <a:rPr lang="en-US"/>
              <a:pPr/>
              <a:t>16</a:t>
            </a:fld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12925" y="2932113"/>
            <a:ext cx="673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Diagram – formation of sedimentary rocks with fossils embedded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Most form in marine sediments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6054F-BCF2-4C31-B996-0B435A5ABBCF}" type="slidenum">
              <a:rPr lang="en-US"/>
              <a:pPr/>
              <a:t>17</a:t>
            </a:fld>
            <a:endParaRPr 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422525" y="2322513"/>
            <a:ext cx="340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other fossil substrates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/>
          <a:lstStyle/>
          <a:p>
            <a:r>
              <a:rPr lang="en-US" sz="4000"/>
              <a:t>Fossil substrates</a:t>
            </a:r>
            <a:r>
              <a:rPr lang="en-US" sz="2800"/>
              <a:t> – </a:t>
            </a:r>
            <a:r>
              <a:rPr lang="en-US" sz="2800">
                <a:solidFill>
                  <a:schemeClr val="accent2"/>
                </a:solidFill>
              </a:rPr>
              <a:t>can you think of others???</a:t>
            </a:r>
            <a:endParaRPr lang="en-US" sz="4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5A82D-0CF7-47B7-9CC4-5B7A55286297}" type="slidenum">
              <a:rPr lang="en-US"/>
              <a:pPr/>
              <a:t>18</a:t>
            </a:fld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Formation of sedimentary rocks is not uniform in time or space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12925" y="2932113"/>
            <a:ext cx="673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Diagram – formation of sedimentary rocks with fossils embedded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0545-56BF-4912-B5F2-5EC18679DD23}" type="slidenum">
              <a:rPr lang="en-US"/>
              <a:pPr/>
              <a:t>19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formation of sedimentary rocks is not uniform in time or space</a:t>
            </a:r>
          </a:p>
          <a:p>
            <a:r>
              <a:rPr lang="en-US"/>
              <a:t>Why not???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C6A4-7E9A-4781-A44D-D4E6665CD1B4}" type="slidenum">
              <a:rPr lang="en-US"/>
              <a:pPr/>
              <a:t>2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Evidence for evolution</a:t>
            </a:r>
          </a:p>
          <a:p>
            <a:r>
              <a:rPr lang="en-US"/>
              <a:t>Darwin’s theory</a:t>
            </a:r>
          </a:p>
          <a:p>
            <a:r>
              <a:rPr lang="en-US"/>
              <a:t>The Modern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C8014-29B2-44B1-A517-D19218DEE49F}" type="slidenum">
              <a:rPr lang="en-US"/>
              <a:pPr/>
              <a:t>20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formation of sedimentary rocks is not uniform in time or space</a:t>
            </a:r>
          </a:p>
          <a:p>
            <a:r>
              <a:rPr lang="en-US"/>
              <a:t>Why not???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Dynamic processes!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Geological activity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Climate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Depositional environments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44209-A614-4A79-AC28-E799324E81D9}" type="slidenum">
              <a:rPr lang="en-US"/>
              <a:pPr/>
              <a:t>21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Varies with geological activity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Tectonic movements, mountain building, erosion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Varies with climate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Rain, wind, freeze/thaw cycles, water temperature – all affect erosion and sedimentation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the depositional environment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Finer sediments in still water, coarser sediments with more wave action or other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8EC3-28DB-4212-9F0A-88B9D60193C8}" type="slidenum">
              <a:rPr lang="en-US"/>
              <a:pPr/>
              <a:t>22</a:t>
            </a:fld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498725" y="3313113"/>
            <a:ext cx="501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dynamic geological processes:</a:t>
            </a:r>
          </a:p>
          <a:p>
            <a:r>
              <a:rPr lang="en-US" sz="1800"/>
              <a:t>tectonic movements, mountain building, erosion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639762"/>
          </a:xfrm>
        </p:spPr>
        <p:txBody>
          <a:bodyPr/>
          <a:lstStyle/>
          <a:p>
            <a:r>
              <a:rPr lang="en-US" sz="4000"/>
              <a:t>The earth’s crust is very dynamic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202C-1E32-414C-9A27-45AECE8F2F34}" type="slidenum">
              <a:rPr lang="en-US"/>
              <a:pPr/>
              <a:t>23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geological activity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Tectonic movements, mountain building, erosion</a:t>
            </a:r>
          </a:p>
          <a:p>
            <a:pPr>
              <a:lnSpc>
                <a:spcPct val="90000"/>
              </a:lnSpc>
            </a:pPr>
            <a:r>
              <a:rPr lang="en-US"/>
              <a:t>Varies with climate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Rain, wind, freeze/thaw cycles, water temperature – all affect erosion and sedimentation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the depositional environment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Finer sediments in still water, coarser sediments with more wave action or other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2931-AD03-467C-97D3-35FD037A980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1812925" y="3084513"/>
            <a:ext cx="4206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Graph of benthic carbonates – analogous to climate change over the past 5 million years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/>
              <a:t>Climate is naturally dynamic on a geological time scale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1020763" y="5257800"/>
            <a:ext cx="7102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i="1"/>
              <a:t>Benthic carbonates parallel atmospheric temperature changes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2C13-9A29-44FE-BAA2-F5BB787930B1}" type="slidenum">
              <a:rPr lang="en-US"/>
              <a:pPr/>
              <a:t>25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could water temperature affect the formation of sedimentary rocks???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72C0-B364-4E9D-A1D8-1663D0505E41}" type="slidenum">
              <a:rPr lang="en-US"/>
              <a:pPr/>
              <a:t>26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could water temperature affect the formation of sedimentary rocks???</a:t>
            </a:r>
          </a:p>
          <a:p>
            <a:r>
              <a:rPr lang="en-US">
                <a:solidFill>
                  <a:srgbClr val="000099"/>
                </a:solidFill>
              </a:rPr>
              <a:t>Limestone is a sedimentary rock that is formed from the tiny shells of marine organisms</a:t>
            </a:r>
          </a:p>
          <a:p>
            <a:r>
              <a:rPr lang="en-US">
                <a:solidFill>
                  <a:srgbClr val="000099"/>
                </a:solidFill>
              </a:rPr>
              <a:t>The abundance of these organisms is partially dependent on water temperature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DD4F-6D89-4A5B-B4D2-F72CEC8B5922}" type="slidenum">
              <a:rPr lang="en-US"/>
              <a:pPr/>
              <a:t>27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geological activity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Tectonic movements, mountain building, erosion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Varies with climate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Rain, wind, freeze/thaw cycles, water temperature – all affect erosion and sedimentation</a:t>
            </a:r>
          </a:p>
          <a:p>
            <a:pPr>
              <a:lnSpc>
                <a:spcPct val="90000"/>
              </a:lnSpc>
            </a:pPr>
            <a:r>
              <a:rPr lang="en-US"/>
              <a:t>Varies with the depositional environment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Finer sediments in still water, coarser sediments with more wave action or other energy – </a:t>
            </a:r>
            <a:r>
              <a:rPr lang="en-US">
                <a:solidFill>
                  <a:schemeClr val="accent2"/>
                </a:solidFill>
              </a:rPr>
              <a:t>WHY???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31D8-B804-466E-824E-9AC23A48107F}" type="slidenum">
              <a:rPr lang="en-US"/>
              <a:pPr/>
              <a:t>28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Play with the “ocean”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high energy environments (waves) only the heaviest sediments can settle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Coastal environments produce sandstones</a:t>
            </a:r>
          </a:p>
          <a:p>
            <a:r>
              <a:rPr lang="en-US"/>
              <a:t>In off-shore environments (no waves) finer sediments can settle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Off-shore environments produce siltstones, slates, limestones…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6A16-D95F-4350-93D5-1C94EC272C35}" type="slidenum">
              <a:rPr lang="en-US"/>
              <a:pPr/>
              <a:t>29</a:t>
            </a:fld>
            <a:endParaRPr lang="en-US"/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2270125" y="3389313"/>
            <a:ext cx="490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of different depositional environments</a:t>
            </a:r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620000" cy="990600"/>
          </a:xfrm>
        </p:spPr>
        <p:txBody>
          <a:bodyPr/>
          <a:lstStyle/>
          <a:p>
            <a:r>
              <a:rPr lang="en-US" sz="2800"/>
              <a:t>Sediment size depends on the energy level at the site of deposition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D63C-101B-4406-8209-0783A3AC742F}" type="slidenum">
              <a:rPr lang="en-US"/>
              <a:pPr/>
              <a:t>3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/>
              <a:t>Spiritual </a:t>
            </a:r>
            <a:r>
              <a:rPr lang="en-US" i="1"/>
              <a:t>vs</a:t>
            </a:r>
            <a:r>
              <a:rPr lang="en-US"/>
              <a:t>. Intellectual</a:t>
            </a:r>
            <a:br>
              <a:rPr lang="en-US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Different, but not necessarily in conflict</a:t>
            </a:r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914400" y="2514600"/>
            <a:ext cx="3124200" cy="2819400"/>
            <a:chOff x="621" y="3949"/>
            <a:chExt cx="2310" cy="2108"/>
          </a:xfrm>
        </p:grpSpPr>
        <p:sp>
          <p:nvSpPr>
            <p:cNvPr id="162821" name="AutoShape 5"/>
            <p:cNvSpPr>
              <a:spLocks noChangeArrowheads="1"/>
            </p:cNvSpPr>
            <p:nvPr/>
          </p:nvSpPr>
          <p:spPr bwMode="auto">
            <a:xfrm>
              <a:off x="621" y="4144"/>
              <a:ext cx="1155" cy="1913"/>
            </a:xfrm>
            <a:prstGeom prst="curvedRightArrow">
              <a:avLst>
                <a:gd name="adj1" fmla="val 33126"/>
                <a:gd name="adj2" fmla="val 66251"/>
                <a:gd name="adj3" fmla="val 33333"/>
              </a:avLst>
            </a:prstGeom>
            <a:solidFill>
              <a:srgbClr val="0099CC">
                <a:alpha val="25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822" name="AutoShape 6"/>
            <p:cNvSpPr>
              <a:spLocks noChangeArrowheads="1"/>
            </p:cNvSpPr>
            <p:nvPr/>
          </p:nvSpPr>
          <p:spPr bwMode="auto">
            <a:xfrm rot="10800000">
              <a:off x="1776" y="3949"/>
              <a:ext cx="1155" cy="1913"/>
            </a:xfrm>
            <a:prstGeom prst="curvedRightArrow">
              <a:avLst>
                <a:gd name="adj1" fmla="val 33126"/>
                <a:gd name="adj2" fmla="val 66251"/>
                <a:gd name="adj3" fmla="val 33333"/>
              </a:avLst>
            </a:prstGeom>
            <a:solidFill>
              <a:srgbClr val="0099CC">
                <a:alpha val="25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2824" name="AutoShape 8"/>
          <p:cNvSpPr>
            <a:spLocks noChangeArrowheads="1"/>
          </p:cNvSpPr>
          <p:nvPr/>
        </p:nvSpPr>
        <p:spPr bwMode="auto">
          <a:xfrm rot="2402206">
            <a:off x="6324600" y="2438400"/>
            <a:ext cx="838200" cy="2962275"/>
          </a:xfrm>
          <a:prstGeom prst="upArrow">
            <a:avLst>
              <a:gd name="adj1" fmla="val 50000"/>
              <a:gd name="adj2" fmla="val 88352"/>
            </a:avLst>
          </a:prstGeom>
          <a:solidFill>
            <a:srgbClr val="008000">
              <a:alpha val="59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379413" y="5464175"/>
            <a:ext cx="3952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human emotional experience</a:t>
            </a: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4711700" y="5461000"/>
            <a:ext cx="4052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human intellectual experience</a:t>
            </a: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498475" y="6096000"/>
            <a:ext cx="81470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/>
              <a:t>“</a:t>
            </a:r>
            <a:r>
              <a:rPr lang="en-US" sz="2400" b="1">
                <a:latin typeface="Bradley Hand ITC" pitchFamily="66" charset="0"/>
              </a:rPr>
              <a:t>The Bible tells us how to go to Heaven, not how the heavens go</a:t>
            </a:r>
            <a:r>
              <a:rPr lang="en-US" sz="2400"/>
              <a:t>”</a:t>
            </a:r>
            <a:endParaRPr lang="en-US" sz="1400" i="1"/>
          </a:p>
          <a:p>
            <a:pPr algn="ctr"/>
            <a:r>
              <a:rPr lang="en-US" sz="1400" i="1"/>
              <a:t>Galileo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6EE6-9666-47D8-B3CF-CACFD8FB70B0}" type="slidenum">
              <a:rPr lang="en-US"/>
              <a:pPr/>
              <a:t>30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/>
              <a:t>THUS sediments tend to be deposited in identifiable layers</a:t>
            </a:r>
          </a:p>
          <a:p>
            <a:r>
              <a:rPr lang="en-US">
                <a:solidFill>
                  <a:schemeClr val="bg2"/>
                </a:solidFill>
              </a:rPr>
              <a:t>THUS organisms trapped in sediments form a time sequence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earliest organisms are in the bottom layers and the most recent organisms in the upper layers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825-B427-4580-85CB-AAADC698583E}" type="slidenum">
              <a:rPr lang="en-US"/>
              <a:pPr/>
              <a:t>31</a:t>
            </a:fld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0" y="2551113"/>
            <a:ext cx="6635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Image – the Grand </a:t>
            </a:r>
            <a:r>
              <a:rPr lang="en-US" sz="1800" dirty="0" smtClean="0"/>
              <a:t>Canyon showing layers of sedimentary rock</a:t>
            </a:r>
            <a:endParaRPr lang="en-US" sz="18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The Grand Canyon – a time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B15A9-F9FE-4863-8CD6-AB5B2034628E}" type="slidenum">
              <a:rPr lang="en-US"/>
              <a:pPr/>
              <a:t>32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Formation of sedimentary rocks is highly dynamic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THUS sediments tend to be deposited in identifiable layers</a:t>
            </a:r>
          </a:p>
          <a:p>
            <a:r>
              <a:rPr lang="en-US"/>
              <a:t>THUS organisms trapped in sediments form a time sequence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earliest organisms are in the bottom layers and the most recent organisms in the upper layers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Dating these fossils reveals the history of change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F8EEE-08D5-4C68-B57D-70DD43E589BA}" type="slidenum">
              <a:rPr lang="en-US"/>
              <a:pPr/>
              <a:t>33</a:t>
            </a:fld>
            <a:endParaRPr lang="en-US"/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5238750" y="2093913"/>
            <a:ext cx="276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The geological time scale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3200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Study the geological time scale – it’s the history of life on earth!</a:t>
            </a:r>
          </a:p>
          <a:p>
            <a:pPr algn="ctr"/>
            <a:endParaRPr lang="en-US" sz="3200"/>
          </a:p>
          <a:p>
            <a:pPr algn="ctr"/>
            <a:r>
              <a:rPr lang="en-US">
                <a:solidFill>
                  <a:schemeClr val="accent2"/>
                </a:solidFill>
              </a:rPr>
              <a:t>Use a search engine to find the geological time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85D37-717C-4967-95A3-DDF1461D03B7}" type="slidenum">
              <a:rPr lang="en-US"/>
              <a:pPr/>
              <a:t>34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Of course the fossil record is incomplete!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0688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Organisms must be trapped in the right place under the right conditions – a rare event</a:t>
            </a:r>
          </a:p>
          <a:p>
            <a:pPr>
              <a:lnSpc>
                <a:spcPct val="90000"/>
              </a:lnSpc>
            </a:pPr>
            <a:r>
              <a:rPr lang="en-US"/>
              <a:t>Fossils must survive geological processes such as subduction, metamorphosis and erosion</a:t>
            </a:r>
          </a:p>
          <a:p>
            <a:pPr>
              <a:lnSpc>
                <a:spcPct val="90000"/>
              </a:lnSpc>
            </a:pPr>
            <a:r>
              <a:rPr lang="en-US"/>
              <a:t>Fossils must be found!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Have you ever found a fossil???</a:t>
            </a:r>
          </a:p>
          <a:p>
            <a:pPr>
              <a:lnSpc>
                <a:spcPct val="90000"/>
              </a:lnSpc>
            </a:pPr>
            <a:r>
              <a:rPr lang="en-US"/>
              <a:t>But what we do have is irrefutable evidence of change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/>
              <a:t>Fossil Evidence Shows Progression Over Time – new species….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FDFC2-7782-4741-A4E1-43FA816676A7}" type="slidenum">
              <a:rPr lang="en-US"/>
              <a:pPr/>
              <a:t>35</a:t>
            </a:fld>
            <a:endParaRPr lang="en-US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727325" y="3541713"/>
            <a:ext cx="432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evolution of elephant lineages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1690-1BFB-4557-90D7-53A2F8952CD8}" type="slidenum">
              <a:rPr lang="en-US"/>
              <a:pPr/>
              <a:t>36</a:t>
            </a:fld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08125" y="2703513"/>
            <a:ext cx="575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limbs developing from bony fins in tetrapods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….new traits….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6BD9-11F4-48F5-A094-D6B99305C560}" type="slidenum">
              <a:rPr lang="en-US"/>
              <a:pPr/>
              <a:t>37</a:t>
            </a:fld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041525" y="2551113"/>
            <a:ext cx="457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transition from bony fins to limbs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4000"/>
              <a:t>….transitional forms….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E108-D7B2-4AEE-AAF4-0A6921D23FA4}" type="slidenum">
              <a:rPr lang="en-US"/>
              <a:pPr/>
              <a:t>38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unity of life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Comparative morphology – homologous structures are derived from a common ancestor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3BC2-FB89-4489-875C-9FBAA4925B2A}" type="slidenum">
              <a:rPr lang="en-US"/>
              <a:pPr/>
              <a:t>39</a:t>
            </a:fld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193925" y="2932113"/>
            <a:ext cx="4587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Diagram – forelimbs of various mammals showing identical bone structure with variation in bone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AE07-AE55-4ED0-BDB7-D7122C993CA4}" type="slidenum">
              <a:rPr lang="en-US"/>
              <a:pPr/>
              <a:t>4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sz="4000"/>
              <a:t>Reality Check:</a:t>
            </a:r>
            <a:r>
              <a:rPr lang="en-US" sz="3200"/>
              <a:t/>
            </a:r>
            <a:br>
              <a:rPr lang="en-US" sz="3200"/>
            </a:br>
            <a:r>
              <a:rPr lang="en-US" sz="2800"/>
              <a:t>The world’s major religions and the dominant religion in the world’s four most populous countries</a:t>
            </a:r>
          </a:p>
        </p:txBody>
      </p:sp>
      <p:graphicFrame>
        <p:nvGraphicFramePr>
          <p:cNvPr id="173222" name="Group 166"/>
          <p:cNvGraphicFramePr>
            <a:graphicFrameLocks noGrp="1"/>
          </p:cNvGraphicFramePr>
          <p:nvPr/>
        </p:nvGraphicFramePr>
        <p:xfrm>
          <a:off x="366713" y="1657350"/>
          <a:ext cx="8455343" cy="4885056"/>
        </p:xfrm>
        <a:graphic>
          <a:graphicData uri="http://schemas.openxmlformats.org/drawingml/2006/table">
            <a:tbl>
              <a:tblPr/>
              <a:tblGrid>
                <a:gridCol w="1571625"/>
                <a:gridCol w="1190625"/>
                <a:gridCol w="208280"/>
                <a:gridCol w="1370013"/>
                <a:gridCol w="1371600"/>
                <a:gridCol w="1371600"/>
                <a:gridCol w="1371600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</a:rPr>
                        <a:t>Religious Affiliation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World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China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India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United States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Indonesia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Christian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Muslim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Non-believers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Hindu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Other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Buddhist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Jewish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~0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3151" name="Text Box 95"/>
          <p:cNvSpPr txBox="1">
            <a:spLocks noChangeArrowheads="1"/>
          </p:cNvSpPr>
          <p:nvPr/>
        </p:nvSpPr>
        <p:spPr bwMode="auto">
          <a:xfrm>
            <a:off x="2819400" y="6569075"/>
            <a:ext cx="3552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SOURCE – National Geographic, December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441C-D64D-49F0-96A0-6C1522A82673}" type="slidenum">
              <a:rPr lang="en-US"/>
              <a:pPr/>
              <a:t>40</a:t>
            </a:fld>
            <a:endParaRPr lang="en-US"/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1812925" y="2170113"/>
            <a:ext cx="4892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Diagram – similarities in the embryos of a wide variety of vertebrates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35013" y="176213"/>
            <a:ext cx="619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Fish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268413" y="176213"/>
            <a:ext cx="1430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Salamander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533650" y="176213"/>
            <a:ext cx="1068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Tortoise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497263" y="176213"/>
            <a:ext cx="1036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Chicken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494213" y="1762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Pig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5183188" y="176213"/>
            <a:ext cx="631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Cow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6051550" y="176213"/>
            <a:ext cx="871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Rabbit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7072313" y="176213"/>
            <a:ext cx="928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solidFill>
                  <a:srgbClr val="660033"/>
                </a:solidFill>
                <a:latin typeface="Trebuchet MS" pitchFamily="34" charset="0"/>
              </a:rPr>
              <a:t>Human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324600" y="6580188"/>
            <a:ext cx="1722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400" b="1">
                <a:latin typeface="Times" charset="0"/>
              </a:rPr>
              <a:t>Strickberger, 1996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7929563" y="263525"/>
            <a:ext cx="1325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400">
                <a:latin typeface="Times" charset="0"/>
              </a:rPr>
              <a:t>Stage of Development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8153400" y="103822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800">
                <a:latin typeface="Times" charset="0"/>
              </a:rPr>
              <a:t>Early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8107363" y="5114925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800">
                <a:latin typeface="Times" charset="0"/>
              </a:rPr>
              <a:t>Later</a:t>
            </a:r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8610600" y="1404938"/>
            <a:ext cx="0" cy="3709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AB0B1-4EA9-4875-B747-33A2BD48AC55}" type="slidenum">
              <a:rPr lang="en-US"/>
              <a:pPr/>
              <a:t>41</a:t>
            </a:fld>
            <a:endParaRPr lang="en-US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2346325" y="2932113"/>
            <a:ext cx="332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orchid floral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EF4B6-104E-4A79-8FC2-0A453C685786}" type="slidenum">
              <a:rPr lang="en-US"/>
              <a:pPr/>
              <a:t>42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Comparative morphology – vestigial traits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r>
              <a:rPr lang="en-US"/>
              <a:t>Structures that are physically or functionally reduced but clearly similar to functional structures in related organisms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Tiny limb bones in some snakes and aquatic mammals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Non-flying wings in ostriches emus, kiwis, penguins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Blind eyes in cave-dwelling animals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Vestigial tails in humans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8278-4ADF-42CA-AEE2-BDBFBDCFAD37}" type="slidenum">
              <a:rPr lang="en-US"/>
              <a:pPr/>
              <a:t>43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unity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554162"/>
          </a:xfrm>
        </p:spPr>
        <p:txBody>
          <a:bodyPr/>
          <a:lstStyle/>
          <a:p>
            <a:r>
              <a:rPr lang="en-US" sz="3600" dirty="0"/>
              <a:t>Biogeography – Darwin observed patterns of species distribution during his voyage on the Beagle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3FE18-65C5-4AD8-8E70-D1CEED118B84}" type="slidenum">
              <a:rPr lang="en-US"/>
              <a:pPr/>
              <a:t>44</a:t>
            </a:fld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2803525" y="3617913"/>
            <a:ext cx="382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the voyage of the Beagle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F6D51-B2AC-4EBB-9AB7-1939C416793A}" type="slidenum">
              <a:rPr lang="en-US"/>
              <a:pPr/>
              <a:t>45</a:t>
            </a:fld>
            <a:endParaRPr 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431925" y="3008313"/>
            <a:ext cx="353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modern and fossil sloths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8588"/>
            <a:ext cx="8915400" cy="838200"/>
          </a:xfrm>
        </p:spPr>
        <p:txBody>
          <a:bodyPr/>
          <a:lstStyle/>
          <a:p>
            <a:r>
              <a:rPr lang="en-US" sz="2800"/>
              <a:t>Sloths – found only in South America, even though similar habitats exist on other continents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8A31-DEA1-4761-9C52-0D0BAA9A31F7}" type="slidenum">
              <a:rPr lang="en-US"/>
              <a:pPr/>
              <a:t>46</a:t>
            </a:fld>
            <a:endParaRPr lang="en-US"/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1584325" y="3160713"/>
            <a:ext cx="713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of marsupial and eutherian mammals showing similar forms</a:t>
            </a:r>
          </a:p>
        </p:txBody>
      </p:sp>
      <p:sp>
        <p:nvSpPr>
          <p:cNvPr id="131082" name="AutoShape 10" descr="Jack"/>
          <p:cNvSpPr>
            <a:spLocks noChangeAspect="1" noChangeArrowheads="1"/>
          </p:cNvSpPr>
          <p:nvPr/>
        </p:nvSpPr>
        <p:spPr bwMode="auto">
          <a:xfrm>
            <a:off x="2190750" y="1643063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304800" y="214313"/>
            <a:ext cx="85344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</a:rPr>
              <a:t>Marsupials – almost restricted to Australia</a:t>
            </a:r>
            <a:r>
              <a:rPr lang="en-US" sz="1800">
                <a:solidFill>
                  <a:schemeClr val="tx2"/>
                </a:solidFill>
              </a:rPr>
              <a:t/>
            </a:r>
            <a:br>
              <a:rPr lang="en-US" sz="1800">
                <a:solidFill>
                  <a:schemeClr val="tx2"/>
                </a:solidFill>
              </a:rPr>
            </a:br>
            <a:endParaRPr lang="en-US" sz="1800">
              <a:solidFill>
                <a:schemeClr val="tx2"/>
              </a:solidFill>
            </a:endParaRPr>
          </a:p>
          <a:p>
            <a:pPr algn="ctr"/>
            <a:r>
              <a:rPr lang="en-US">
                <a:solidFill>
                  <a:schemeClr val="tx2"/>
                </a:solidFill>
              </a:rPr>
              <a:t>…though convergent evolution has resulted in many similar eutherian mammals on other continents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200025" y="5051425"/>
            <a:ext cx="3368675" cy="16446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Convergent evolution – similar traits in unrelated organisms that evolved under similar selection pressures….more later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713CA-F1E9-4EF0-A71B-4D639C763834}" type="slidenum">
              <a:rPr lang="en-US"/>
              <a:pPr/>
              <a:t>47</a:t>
            </a:fld>
            <a:endParaRPr lang="en-US"/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04800" y="138113"/>
            <a:ext cx="8534400" cy="268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Gal</a:t>
            </a:r>
            <a:r>
              <a:rPr lang="en-US" sz="3200">
                <a:cs typeface="Arial" pitchFamily="34" charset="0"/>
              </a:rPr>
              <a:t>á</a:t>
            </a:r>
            <a:r>
              <a:rPr lang="en-US" sz="3200"/>
              <a:t>pagos and other volcanic islands</a:t>
            </a:r>
          </a:p>
          <a:p>
            <a:pPr algn="ctr"/>
            <a:endParaRPr lang="en-US" sz="1600"/>
          </a:p>
          <a:p>
            <a:pPr algn="ctr"/>
            <a:r>
              <a:rPr lang="en-US"/>
              <a:t>Many closely related endemic species….that are similar to those found on the closest mainland</a:t>
            </a:r>
          </a:p>
          <a:p>
            <a:endParaRPr lang="en-US" sz="1000"/>
          </a:p>
          <a:p>
            <a:pPr algn="ctr"/>
            <a:r>
              <a:rPr lang="en-US" b="1">
                <a:solidFill>
                  <a:schemeClr val="accent2"/>
                </a:solidFill>
              </a:rPr>
              <a:t>Darwin’s conclusion – species migrated and evolved new adaptations in their new home</a:t>
            </a:r>
          </a:p>
        </p:txBody>
      </p:sp>
      <p:sp>
        <p:nvSpPr>
          <p:cNvPr id="203786" name="Text Box 10"/>
          <p:cNvSpPr txBox="1">
            <a:spLocks noChangeArrowheads="1"/>
          </p:cNvSpPr>
          <p:nvPr/>
        </p:nvSpPr>
        <p:spPr bwMode="auto">
          <a:xfrm>
            <a:off x="3260725" y="3998913"/>
            <a:ext cx="370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of Darwin’s finch lineages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82F9-3B1F-4BA1-809E-79FEA409FA9D}" type="slidenum">
              <a:rPr lang="en-US"/>
              <a:pPr/>
              <a:t>48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 unity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FAD6-4283-4618-AC5F-B10A90B13971}" type="slidenum">
              <a:rPr lang="en-US"/>
              <a:pPr/>
              <a:t>49</a:t>
            </a:fld>
            <a:endParaRPr lang="en-US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117725" y="3160713"/>
            <a:ext cx="429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frog in the center of a bromeliad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76200" y="171450"/>
            <a:ext cx="8991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Uniformity and Diversity:</a:t>
            </a:r>
          </a:p>
          <a:p>
            <a:pPr algn="ctr"/>
            <a:r>
              <a:rPr lang="en-US" sz="4000">
                <a:solidFill>
                  <a:srgbClr val="FFFFFF"/>
                </a:solidFill>
              </a:rPr>
              <a:t>same DNA, same ATP, same amino acids, same membranes, same aerobic respiration….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H="1">
            <a:off x="3352800" y="2895600"/>
            <a:ext cx="1447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800600" y="2895600"/>
            <a:ext cx="5334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6DBBD-9E54-4AB1-9E29-18C042E4ABCA}" type="slidenum">
              <a:rPr lang="en-US"/>
              <a:pPr/>
              <a:t>5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401762"/>
          </a:xfrm>
        </p:spPr>
        <p:txBody>
          <a:bodyPr/>
          <a:lstStyle/>
          <a:p>
            <a:r>
              <a:rPr lang="en-US" sz="4000"/>
              <a:t>There are many equally valid ways “to go to Heaven”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2667000"/>
          </a:xfrm>
        </p:spPr>
        <p:txBody>
          <a:bodyPr/>
          <a:lstStyle/>
          <a:p>
            <a:r>
              <a:rPr lang="en-US"/>
              <a:t>We rely on our religious texts for moral, emotional and spiritual guidance</a:t>
            </a:r>
          </a:p>
          <a:p>
            <a:r>
              <a:rPr lang="en-US"/>
              <a:t>We rely on science and other intellectual pursuits to gain knowledge about the natural world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438150" y="4953000"/>
            <a:ext cx="8267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6600"/>
                </a:solidFill>
                <a:latin typeface="Bradley Hand ITC" pitchFamily="66" charset="0"/>
              </a:rPr>
              <a:t>There need be no conflict in these different ways of thinking and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DC521-6EB7-4195-AB21-9B06D90F96C0}" type="slidenum">
              <a:rPr lang="en-US"/>
              <a:pPr/>
              <a:t>50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implication of this uniformity in the basic building blocks of life, even though there are many millions of organisms both extant and extinct???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3737-7B8D-4484-99F0-043FCDCE48DF}" type="slidenum">
              <a:rPr lang="en-US"/>
              <a:pPr/>
              <a:t>51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implication of this uniformity in the basic building blocks of life, even though there are many millions of organisms both extant and extinct???</a:t>
            </a:r>
          </a:p>
          <a:p>
            <a:r>
              <a:rPr lang="en-US">
                <a:solidFill>
                  <a:srgbClr val="000099"/>
                </a:solidFill>
              </a:rPr>
              <a:t>These structures and processes emerged at the very beginning of life on this planet and have been conserved in all organisms throughout evolutionary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E9D4-47B2-450F-8E5B-FF683249A0F0}" type="slidenum">
              <a:rPr lang="en-US"/>
              <a:pPr/>
              <a:t>52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 unity of life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15913" y="5759450"/>
            <a:ext cx="8513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Step 1: accepting that evolution occurs….Step 2: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HOW???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walk</a:t>
            </a:r>
          </a:p>
          <a:p>
            <a:r>
              <a:rPr lang="en-US" dirty="0" smtClean="0"/>
              <a:t>Work in pairs</a:t>
            </a:r>
          </a:p>
          <a:p>
            <a:r>
              <a:rPr lang="en-US" dirty="0" smtClean="0"/>
              <a:t>Find some living things</a:t>
            </a:r>
          </a:p>
          <a:p>
            <a:r>
              <a:rPr lang="en-US" dirty="0" smtClean="0"/>
              <a:t>Think about uniformity and diversity</a:t>
            </a:r>
          </a:p>
          <a:p>
            <a:r>
              <a:rPr lang="en-US" dirty="0" smtClean="0"/>
              <a:t>Meet back here in 20 minutes and be prepared to discuss your thoughts</a:t>
            </a:r>
          </a:p>
          <a:p>
            <a:r>
              <a:rPr lang="en-US" dirty="0" smtClean="0"/>
              <a:t>Record our discussion and type up a summary to turn in 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AC1-FCB7-40C2-BACC-2ABDDFFA2A9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008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E9D4-47B2-450F-8E5B-FF683249A0F0}" type="slidenum">
              <a:rPr lang="en-US"/>
              <a:pPr/>
              <a:t>54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 unity of life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15913" y="5759450"/>
            <a:ext cx="8513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</a:rPr>
              <a:t>Step 1: accepting that evolution occurs….Step 2:</a:t>
            </a:r>
          </a:p>
          <a:p>
            <a:pPr algn="ctr"/>
            <a:r>
              <a:rPr lang="en-US" b="1">
                <a:solidFill>
                  <a:schemeClr val="accent2"/>
                </a:solidFill>
              </a:rPr>
              <a:t>HOW???</a:t>
            </a:r>
          </a:p>
        </p:txBody>
      </p:sp>
    </p:spTree>
    <p:extLst>
      <p:ext uri="{BB962C8B-B14F-4D97-AF65-F5344CB8AC3E}">
        <p14:creationId xmlns:p14="http://schemas.microsoft.com/office/powerpoint/2010/main" val="10752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0B0-45CA-4501-A058-E12218C6D1DF}" type="slidenum">
              <a:rPr lang="en-US"/>
              <a:pPr/>
              <a:t>55</a:t>
            </a:fld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422525" y="3389313"/>
            <a:ext cx="536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Timeline – the development of thought on evolution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6700" y="74613"/>
            <a:ext cx="8610600" cy="198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Historical Context</a:t>
            </a:r>
          </a:p>
          <a:p>
            <a:pPr algn="ctr"/>
            <a:r>
              <a:rPr lang="en-US"/>
              <a:t>The development of ideas about biological evolution and the age of the earth began in the 1700’s – Darwin was just the first to publish!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249362"/>
          </a:xfrm>
        </p:spPr>
        <p:txBody>
          <a:bodyPr/>
          <a:lstStyle/>
          <a:p>
            <a:r>
              <a:rPr lang="en-US" sz="3600" dirty="0"/>
              <a:t>Darwin’s voyage on the Beagle, 1831-1836…..publication of his theory, 1859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07-A89F-4D85-9623-A1A0A107258A}" type="slidenum">
              <a:rPr lang="en-US"/>
              <a:pPr/>
              <a:t>56</a:t>
            </a:fld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041525" y="3084513"/>
            <a:ext cx="340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Map – the voyage of the Beagle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76F6-7AE0-4334-B5A1-ACE92C9E97C9}" type="slidenum">
              <a:rPr lang="en-US"/>
              <a:pPr/>
              <a:t>57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447800"/>
          </a:xfrm>
        </p:spPr>
        <p:txBody>
          <a:bodyPr/>
          <a:lstStyle/>
          <a:p>
            <a:r>
              <a:rPr lang="en-US" sz="3600"/>
              <a:t>Darwin’s Theory of Evolution by Natural Selection</a:t>
            </a:r>
            <a:r>
              <a:rPr lang="en-US" sz="3200"/>
              <a:t/>
            </a:r>
            <a:br>
              <a:rPr lang="en-US" sz="3200"/>
            </a:br>
            <a:r>
              <a:rPr lang="en-US" sz="2800"/>
              <a:t>based on observation + logical inference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OBSERVATION #1</a:t>
            </a:r>
            <a:r>
              <a:rPr lang="en-US" sz="2400"/>
              <a:t> – all species have the reproductive potential for exponential population growth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OBSERVATION #2</a:t>
            </a:r>
            <a:r>
              <a:rPr lang="en-US" sz="2400"/>
              <a:t> – populations tend to remain stable </a:t>
            </a:r>
            <a:r>
              <a:rPr lang="en-US" sz="2400">
                <a:solidFill>
                  <a:schemeClr val="accent2"/>
                </a:solidFill>
              </a:rPr>
              <a:t>OBSERVATION #3</a:t>
            </a:r>
            <a:r>
              <a:rPr lang="en-US" sz="2400"/>
              <a:t> – environmental resources are limited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00"/>
                </a:solidFill>
              </a:rPr>
              <a:t>INFERENCE</a:t>
            </a:r>
            <a:r>
              <a:rPr lang="en-US" sz="2000"/>
              <a:t> </a:t>
            </a:r>
            <a:r>
              <a:rPr lang="en-US" sz="2000">
                <a:solidFill>
                  <a:srgbClr val="006600"/>
                </a:solidFill>
              </a:rPr>
              <a:t>#1</a:t>
            </a:r>
            <a:r>
              <a:rPr lang="en-US" sz="2000"/>
              <a:t> – excess of offspring leads to a struggle for existence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OBSERVATION #4</a:t>
            </a:r>
            <a:r>
              <a:rPr lang="en-US" sz="2400"/>
              <a:t> – significant variation exists between individuals of the same species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OBSERVATION #5</a:t>
            </a:r>
            <a:r>
              <a:rPr lang="en-US" sz="2400"/>
              <a:t> – some variation is heritable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00"/>
                </a:solidFill>
              </a:rPr>
              <a:t>INFERENCE</a:t>
            </a:r>
            <a:r>
              <a:rPr lang="en-US" sz="2000"/>
              <a:t> </a:t>
            </a:r>
            <a:r>
              <a:rPr lang="en-US" sz="2000">
                <a:solidFill>
                  <a:srgbClr val="006600"/>
                </a:solidFill>
              </a:rPr>
              <a:t>#2</a:t>
            </a:r>
            <a:r>
              <a:rPr lang="en-US" sz="2000"/>
              <a:t> – individuals that are best adapted to their environment contribute more offspring to the next generation = differential reproductive success = Darwin’s natural selection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6600"/>
                </a:solidFill>
              </a:rPr>
              <a:t>INFERENCE #3</a:t>
            </a:r>
            <a:r>
              <a:rPr lang="en-US" sz="2000"/>
              <a:t> – TIME X CHANGE = DIVERSITY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285875" y="6400800"/>
            <a:ext cx="65817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Don’t panic – this is just a summary slide for you to look at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EA17-A850-484B-BE6D-5A09A6F7136E}" type="slidenum">
              <a:rPr lang="en-US"/>
              <a:pPr/>
              <a:t>58</a:t>
            </a:fld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143000" y="3160713"/>
            <a:ext cx="732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examples of high reproductive potential in various organisms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r>
              <a:rPr lang="en-US" sz="3600">
                <a:solidFill>
                  <a:schemeClr val="accent2"/>
                </a:solidFill>
              </a:rPr>
              <a:t>Observation #1:</a:t>
            </a:r>
            <a:r>
              <a:rPr lang="en-US" sz="3600"/>
              <a:t> All species have the potential for exponential population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C75F-099B-4912-8029-13F43680C78E}" type="slidenum">
              <a:rPr lang="en-US"/>
              <a:pPr/>
              <a:t>59</a:t>
            </a:fld>
            <a:endParaRPr lang="en-US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584325" y="3617913"/>
            <a:ext cx="2911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Graphs – examples of actual population growth patterns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0" y="136525"/>
            <a:ext cx="55626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Observation #2:</a:t>
            </a:r>
            <a:r>
              <a:rPr lang="en-US" sz="3600"/>
              <a:t> Populations tend to remain stable</a:t>
            </a:r>
          </a:p>
          <a:p>
            <a:pPr algn="ctr"/>
            <a:r>
              <a:rPr lang="en-US" sz="2000"/>
              <a:t>(though sometimes within a fluctuating range)</a:t>
            </a:r>
          </a:p>
          <a:p>
            <a:pPr algn="ctr"/>
            <a:endParaRPr lang="en-US" sz="1000"/>
          </a:p>
          <a:p>
            <a:pPr algn="ctr"/>
            <a:r>
              <a:rPr lang="en-US" sz="3600" i="1"/>
              <a:t>not</a:t>
            </a:r>
            <a:r>
              <a:rPr lang="en-US" sz="3600"/>
              <a:t> exponential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814D-53FE-4E70-A6DB-EAAE423A77EF}" type="slidenum">
              <a:rPr lang="en-US"/>
              <a:pPr/>
              <a:t>6</a:t>
            </a:fld>
            <a:endParaRPr lang="en-US"/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127125" y="5370513"/>
            <a:ext cx="6797675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Images – species, population, community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preliminary definitions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3050"/>
            <a:ext cx="8229600" cy="36576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Species</a:t>
            </a:r>
            <a:r>
              <a:rPr lang="en-US"/>
              <a:t> – individual organisms capable of mating and producing fertile offspring </a:t>
            </a:r>
          </a:p>
          <a:p>
            <a:r>
              <a:rPr lang="en-US" b="1">
                <a:solidFill>
                  <a:schemeClr val="accent2"/>
                </a:solidFill>
              </a:rPr>
              <a:t>Population</a:t>
            </a:r>
            <a:r>
              <a:rPr lang="en-US"/>
              <a:t> – a group of individuals of a single species</a:t>
            </a:r>
          </a:p>
          <a:p>
            <a:r>
              <a:rPr lang="en-US" b="1">
                <a:solidFill>
                  <a:schemeClr val="accent2"/>
                </a:solidFill>
              </a:rPr>
              <a:t>Community</a:t>
            </a:r>
            <a:r>
              <a:rPr lang="en-US"/>
              <a:t> – a group of individuals of different species</a:t>
            </a:r>
          </a:p>
        </p:txBody>
      </p:sp>
    </p:spTree>
    <p:extLst>
      <p:ext uri="{BB962C8B-B14F-4D97-AF65-F5344CB8AC3E}">
        <p14:creationId xmlns:p14="http://schemas.microsoft.com/office/powerpoint/2010/main" val="20981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2D3D-6617-4DDD-956D-29A305E7B467}" type="slidenum">
              <a:rPr lang="en-US"/>
              <a:pPr/>
              <a:t>60</a:t>
            </a:fld>
            <a:endParaRPr lang="en-US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2422525" y="2551113"/>
            <a:ext cx="296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lynx chasing rabbit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342900" y="136525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Observation #3:</a:t>
            </a:r>
            <a:r>
              <a:rPr lang="en-US" sz="3600"/>
              <a:t> Environmental resources are limited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573088" y="5867400"/>
            <a:ext cx="1331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food….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C750-1629-49F0-8525-EF368C09CE63}" type="slidenum">
              <a:rPr lang="en-US"/>
              <a:pPr/>
              <a:t>61</a:t>
            </a:fld>
            <a:endParaRPr lang="en-US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2955925" y="3160713"/>
            <a:ext cx="281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desert landscape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6781800" y="228600"/>
            <a:ext cx="1509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water….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D11D-7AB7-4080-84C7-FA4322EF0C07}" type="slidenum">
              <a:rPr lang="en-US"/>
              <a:pPr/>
              <a:t>62</a:t>
            </a:fld>
            <a:endParaRPr lang="en-US"/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2422525" y="2474913"/>
            <a:ext cx="376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various animals in habitat</a:t>
            </a:r>
          </a:p>
        </p:txBody>
      </p:sp>
      <p:sp>
        <p:nvSpPr>
          <p:cNvPr id="195593" name="Text Box 9"/>
          <p:cNvSpPr txBox="1">
            <a:spLocks noChangeArrowheads="1"/>
          </p:cNvSpPr>
          <p:nvPr/>
        </p:nvSpPr>
        <p:spPr bwMode="auto">
          <a:xfrm>
            <a:off x="519113" y="254000"/>
            <a:ext cx="170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habitat….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6433-958A-434D-AC45-48088455AB82}" type="slidenum">
              <a:rPr lang="en-US"/>
              <a:pPr/>
              <a:t>63</a:t>
            </a:fld>
            <a:endParaRPr lang="en-US"/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1981200" y="3541713"/>
            <a:ext cx="559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resource competition between aquatic plants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858963"/>
          </a:xfrm>
        </p:spPr>
        <p:txBody>
          <a:bodyPr/>
          <a:lstStyle/>
          <a:p>
            <a:r>
              <a:rPr lang="en-US" sz="3600">
                <a:solidFill>
                  <a:srgbClr val="006600"/>
                </a:solidFill>
              </a:rPr>
              <a:t>Inference #1:</a:t>
            </a:r>
            <a:r>
              <a:rPr lang="en-US" sz="3600"/>
              <a:t> Excess offspring in a resource-limited environment leads to a “struggle for existence”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Observation #4:</a:t>
            </a:r>
            <a:r>
              <a:rPr lang="en-US" sz="3600" dirty="0"/>
              <a:t> Variation exists in all natural populations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515-236A-48D9-9DEB-3461E97B0C9B}" type="slidenum">
              <a:rPr lang="en-US"/>
              <a:pPr/>
              <a:t>64</a:t>
            </a:fld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93925" y="3389313"/>
            <a:ext cx="396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natural variation in beetles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BD18B-F676-42BF-90E3-7E1E91B3B8ED}" type="slidenum">
              <a:rPr lang="en-US"/>
              <a:pPr/>
              <a:t>65</a:t>
            </a:fld>
            <a:endParaRPr lang="en-US"/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2727325" y="3008313"/>
            <a:ext cx="361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natural variation in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E073F-6C15-47BD-84B3-CAC7E832B4E5}" type="slidenum">
              <a:rPr lang="en-US"/>
              <a:pPr/>
              <a:t>66</a:t>
            </a:fld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41525" y="2398713"/>
            <a:ext cx="3892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natural variation in mollusks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7680-080E-4629-9D61-CAD7BB164556}" type="slidenum">
              <a:rPr lang="en-US"/>
              <a:pPr/>
              <a:t>67</a:t>
            </a:fld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041525" y="2551113"/>
            <a:ext cx="3930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natural variation in humans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93311-BB94-4FC9-B7AB-7FA5F0513454}" type="slidenum">
              <a:rPr lang="en-US"/>
              <a:pPr/>
              <a:t>68</a:t>
            </a:fld>
            <a:endParaRPr lang="en-US"/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1974850" y="3810000"/>
            <a:ext cx="488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heritable variation in various animals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/>
          <a:lstStyle/>
          <a:p>
            <a:r>
              <a:rPr lang="en-US" sz="3600">
                <a:solidFill>
                  <a:schemeClr val="accent2"/>
                </a:solidFill>
              </a:rPr>
              <a:t>Observation #5:</a:t>
            </a:r>
            <a:r>
              <a:rPr lang="en-US" sz="3600"/>
              <a:t> Some variation is heritable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DD039-F7A8-4A77-8599-8D33E0D135CC}" type="slidenum">
              <a:rPr lang="en-US"/>
              <a:pPr/>
              <a:t>69</a:t>
            </a:fld>
            <a:endParaRPr 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1889125" y="3389313"/>
            <a:ext cx="301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polar bears fighting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33350"/>
            <a:ext cx="9144000" cy="1676400"/>
          </a:xfrm>
        </p:spPr>
        <p:txBody>
          <a:bodyPr/>
          <a:lstStyle/>
          <a:p>
            <a:r>
              <a:rPr lang="en-US" sz="3600">
                <a:solidFill>
                  <a:srgbClr val="006600"/>
                </a:solidFill>
              </a:rPr>
              <a:t>Inference #2:</a:t>
            </a:r>
            <a:r>
              <a:rPr lang="en-US" sz="3600"/>
              <a:t> Best adapted individuals reproduce the most</a:t>
            </a:r>
            <a:br>
              <a:rPr lang="en-US" sz="3600"/>
            </a:br>
            <a:r>
              <a:rPr lang="en-US" sz="3600">
                <a:solidFill>
                  <a:srgbClr val="006600"/>
                </a:solidFill>
              </a:rPr>
              <a:t>Differential Reproductive Success!!!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57A7-092F-47BD-8751-16A0573A7362}" type="slidenum">
              <a:rPr lang="en-US"/>
              <a:pPr/>
              <a:t>7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Evolution: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process of change over time</a:t>
            </a:r>
          </a:p>
          <a:p>
            <a:pPr>
              <a:lnSpc>
                <a:spcPct val="90000"/>
              </a:lnSpc>
            </a:pPr>
            <a:r>
              <a:rPr lang="en-US"/>
              <a:t>Cannot deny that this occurs</a:t>
            </a:r>
          </a:p>
          <a:p>
            <a:pPr>
              <a:lnSpc>
                <a:spcPct val="90000"/>
              </a:lnSpc>
            </a:pPr>
            <a:r>
              <a:rPr lang="en-US"/>
              <a:t>Evidence is overwhelming: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Historical – within the span of recorded human history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Fossils – the very long term geological record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Comparative morphology and anatomy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Biogeography – the geographic distribution of species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The unity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ECC8-F430-4825-9DB8-779423074D1A}" type="slidenum">
              <a:rPr lang="en-US"/>
              <a:pPr/>
              <a:t>70</a:t>
            </a:fld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00"/>
                </a:solidFill>
              </a:rPr>
              <a:t>Inference #3:</a:t>
            </a:r>
            <a:r>
              <a:rPr lang="en-US"/>
              <a:t> Darwin’s Big One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495300" y="1701800"/>
            <a:ext cx="8153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Over </a:t>
            </a:r>
            <a:r>
              <a:rPr lang="en-US" sz="3600" b="1">
                <a:solidFill>
                  <a:srgbClr val="006600"/>
                </a:solidFill>
              </a:rPr>
              <a:t>long</a:t>
            </a:r>
            <a:r>
              <a:rPr lang="en-US" sz="3600"/>
              <a:t> periods of time and </a:t>
            </a:r>
            <a:r>
              <a:rPr lang="en-US" sz="3600" b="1">
                <a:solidFill>
                  <a:srgbClr val="006600"/>
                </a:solidFill>
              </a:rPr>
              <a:t>many</a:t>
            </a:r>
            <a:r>
              <a:rPr lang="en-US" sz="3600"/>
              <a:t> generations the </a:t>
            </a:r>
            <a:r>
              <a:rPr lang="en-US" sz="3600" b="1">
                <a:solidFill>
                  <a:srgbClr val="006600"/>
                </a:solidFill>
              </a:rPr>
              <a:t>incremental</a:t>
            </a:r>
            <a:r>
              <a:rPr lang="en-US" sz="3600"/>
              <a:t> results of differential reproductive success will lead to </a:t>
            </a:r>
            <a:r>
              <a:rPr lang="en-US" sz="3600" b="1">
                <a:solidFill>
                  <a:srgbClr val="006600"/>
                </a:solidFill>
              </a:rPr>
              <a:t>divergence</a:t>
            </a:r>
            <a:r>
              <a:rPr lang="en-US" sz="3600"/>
              <a:t> between populations in different environments and eventually to the development of </a:t>
            </a:r>
            <a:r>
              <a:rPr lang="en-US" sz="3600" b="1">
                <a:solidFill>
                  <a:srgbClr val="006600"/>
                </a:solidFill>
              </a:rPr>
              <a:t>new</a:t>
            </a:r>
            <a:r>
              <a:rPr lang="en-US" sz="3600"/>
              <a:t> species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8C025-7286-4292-AA2A-349BBA1EF2B1}" type="slidenum">
              <a:rPr lang="en-US"/>
              <a:pPr/>
              <a:t>71</a:t>
            </a:fld>
            <a:endParaRPr lang="en-US"/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2955925" y="4075113"/>
            <a:ext cx="243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orchid mantis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685800" y="211138"/>
            <a:ext cx="7772400" cy="216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Key Conclusion</a:t>
            </a:r>
          </a:p>
          <a:p>
            <a:pPr algn="ctr"/>
            <a:endParaRPr lang="en-US" sz="1600">
              <a:solidFill>
                <a:schemeClr val="tx2"/>
              </a:solidFill>
            </a:endParaRPr>
          </a:p>
          <a:p>
            <a:pPr algn="ctr"/>
            <a:r>
              <a:rPr lang="en-US">
                <a:solidFill>
                  <a:schemeClr val="tx2"/>
                </a:solidFill>
              </a:rPr>
              <a:t>Small changes over long periods of time result in adaptations to different environments and to the emergence of new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2907-DB04-4B31-BF90-046E9EED2069}" type="slidenum">
              <a:rPr lang="en-US"/>
              <a:pPr/>
              <a:t>72</a:t>
            </a:fld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3032125" y="3084513"/>
            <a:ext cx="2031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Same as </a:t>
            </a:r>
            <a:r>
              <a:rPr lang="en-US" sz="1800" dirty="0" smtClean="0"/>
              <a:t>previous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E258-C79D-4480-A5C4-AA35F2D313E3}" type="slidenum">
              <a:rPr lang="en-US"/>
              <a:pPr/>
              <a:t>73</a:t>
            </a:fld>
            <a:endParaRPr lang="en-US"/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3032125" y="3084513"/>
            <a:ext cx="20313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Same as </a:t>
            </a:r>
            <a:r>
              <a:rPr lang="en-US" sz="1800" dirty="0" smtClean="0"/>
              <a:t>previous</a:t>
            </a:r>
            <a:endParaRPr lang="en-US" sz="1800" dirty="0"/>
          </a:p>
        </p:txBody>
      </p:sp>
      <p:sp>
        <p:nvSpPr>
          <p:cNvPr id="138243" name="Oval 3"/>
          <p:cNvSpPr>
            <a:spLocks noChangeArrowheads="1"/>
          </p:cNvSpPr>
          <p:nvPr/>
        </p:nvSpPr>
        <p:spPr bwMode="auto">
          <a:xfrm rot="-1628832">
            <a:off x="762000" y="557213"/>
            <a:ext cx="8470900" cy="5767387"/>
          </a:xfrm>
          <a:prstGeom prst="ellips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25622-FD3E-4402-B529-56C91F9A22AB}" type="slidenum">
              <a:rPr lang="en-US"/>
              <a:pPr/>
              <a:t>74</a:t>
            </a:fld>
            <a:endParaRPr lang="en-US"/>
          </a:p>
        </p:txBody>
      </p:sp>
      <p:sp>
        <p:nvSpPr>
          <p:cNvPr id="252965" name="Text Box 37"/>
          <p:cNvSpPr txBox="1">
            <a:spLocks noChangeArrowheads="1"/>
          </p:cNvSpPr>
          <p:nvPr/>
        </p:nvSpPr>
        <p:spPr bwMode="auto">
          <a:xfrm>
            <a:off x="1584325" y="1560513"/>
            <a:ext cx="561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Images – additional cryptic animals; through slide </a:t>
            </a:r>
            <a:r>
              <a:rPr lang="en-US" sz="1800" dirty="0" smtClean="0"/>
              <a:t>#81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994C-8BAF-42F9-AFB4-9CC005AC15A2}" type="slidenum">
              <a:rPr lang="en-US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9B4E-AD84-4692-A8D8-667B8D22657C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A493-8E1C-4295-AFB3-47413586A5F1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AB42-A6CD-43DA-BDC1-C57C196067DF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D8924-0EA0-43A2-B943-FD3F4170C6B8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7420-4A78-450E-A872-978A013FED37}" type="slidenum">
              <a:rPr lang="en-US"/>
              <a:pPr/>
              <a:t>8</a:t>
            </a:fld>
            <a:endParaRPr lang="en-US"/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2879725" y="3900488"/>
            <a:ext cx="366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Image – finches on the Galapagos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 rot="5400000">
            <a:off x="6375400" y="4289425"/>
            <a:ext cx="480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 i="1"/>
              <a:t>Photographs by B. Rosemary Grant/</a:t>
            </a:r>
            <a:r>
              <a:rPr lang="en-US" sz="1600"/>
              <a:t>Science, 2006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90500" y="69850"/>
            <a:ext cx="87630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Historical Evidence: observed character displacement </a:t>
            </a:r>
          </a:p>
          <a:p>
            <a:pPr algn="ctr"/>
            <a:r>
              <a:rPr lang="en-US"/>
              <a:t>Changes in beak size recorded over about 2 decades after a natural migration event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5514975" y="2322513"/>
            <a:ext cx="2152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Big-beaked invader</a:t>
            </a:r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 flipH="1">
            <a:off x="6172200" y="2667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3886200" y="6064250"/>
            <a:ext cx="291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Resident species shifted to smaller beak size</a:t>
            </a:r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 flipH="1" flipV="1">
            <a:off x="3581400" y="5410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A283-D70B-4FF6-ADE4-848D35F1E871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5FBA-7F9D-4E9C-8DE2-626EB6D24227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F364-24BC-436B-820A-062DF88CC0AA}" type="slidenum">
              <a:rPr lang="en-US"/>
              <a:pPr/>
              <a:t>82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other testable explanation is there for an insect or other animal that evades predation by mimicking its habitat???</a:t>
            </a:r>
          </a:p>
          <a:p>
            <a:r>
              <a:rPr lang="en-US"/>
              <a:t>How else might this cryptic form and coloration benefit the animal???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C263-697C-4569-AE5A-107BEE6028DD}" type="slidenum">
              <a:rPr lang="en-US"/>
              <a:pPr/>
              <a:t>83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other testable explanation is there for an insect or other animal that evades predation by mimicking its habitat???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None</a:t>
            </a:r>
          </a:p>
          <a:p>
            <a:r>
              <a:rPr lang="en-US"/>
              <a:t>How else might this cryptic form and coloration benefit the animal???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24033-F5A2-46C6-B041-C3CDC85449DB}" type="slidenum">
              <a:rPr lang="en-US"/>
              <a:pPr/>
              <a:t>84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other testable explanation is there for an insect or other animal that evades predation by mimicking its habitat???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99"/>
                </a:solidFill>
              </a:rPr>
              <a:t>None</a:t>
            </a:r>
          </a:p>
          <a:p>
            <a:r>
              <a:rPr lang="en-US" dirty="0"/>
              <a:t>How else might this cryptic form and coloration benefit the animal???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99"/>
                </a:solidFill>
              </a:rPr>
              <a:t>More likely to catch their own prey </a:t>
            </a:r>
            <a:r>
              <a:rPr lang="en-US" dirty="0" smtClean="0">
                <a:solidFill>
                  <a:srgbClr val="000099"/>
                </a:solidFill>
              </a:rPr>
              <a:t>items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Predation and competition are very strong selection pressures!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8CAB3-5870-4CCB-8F61-F6EF46132B71}" type="slidenum">
              <a:rPr lang="en-US"/>
              <a:pPr/>
              <a:t>85</a:t>
            </a:fld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937125" y="3008313"/>
            <a:ext cx="309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Diagram – mammal lineages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600"/>
              <a:t>Darwin originally predicted gradual speciation from a common ancestor…..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14313" y="1752600"/>
            <a:ext cx="3352800" cy="4191000"/>
          </a:xfrm>
        </p:spPr>
        <p:txBody>
          <a:bodyPr/>
          <a:lstStyle/>
          <a:p>
            <a:r>
              <a:rPr lang="en-US" sz="2800"/>
              <a:t>Now we know that abrupt changes are also possible </a:t>
            </a:r>
          </a:p>
          <a:p>
            <a:r>
              <a:rPr lang="en-US" sz="2800"/>
              <a:t>Also, some gradual changes may not be recorded in the fossil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4038-FD2E-436C-A4A4-B6D9A9AA5E7F}" type="slidenum">
              <a:rPr lang="en-US"/>
              <a:pPr/>
              <a:t>86</a:t>
            </a:fld>
            <a:endParaRPr lang="en-US"/>
          </a:p>
        </p:txBody>
      </p:sp>
      <p:sp>
        <p:nvSpPr>
          <p:cNvPr id="231438" name="Text Box 14"/>
          <p:cNvSpPr txBox="1">
            <a:spLocks noChangeArrowheads="1"/>
          </p:cNvSpPr>
          <p:nvPr/>
        </p:nvSpPr>
        <p:spPr bwMode="auto">
          <a:xfrm>
            <a:off x="3032125" y="5751513"/>
            <a:ext cx="531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Images – more cryptic animals; same on next slide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/>
              <a:t>Questions Remain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657600"/>
          </a:xfrm>
        </p:spPr>
        <p:txBody>
          <a:bodyPr/>
          <a:lstStyle/>
          <a:p>
            <a:r>
              <a:rPr lang="en-US"/>
              <a:t>We don’t, and may never, know exactly how life originated on this planet</a:t>
            </a:r>
          </a:p>
          <a:p>
            <a:r>
              <a:rPr lang="en-US"/>
              <a:t>But we do have a pretty good explanation for how diversity developed and why diversity changes over time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Conditions change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Organisms adapt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5F95-D8AC-40BE-948F-7BEB607C1192}" type="slidenum">
              <a:rPr lang="en-US"/>
              <a:pPr/>
              <a:t>87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/>
              <a:t>Questions Remain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657600"/>
          </a:xfrm>
        </p:spPr>
        <p:txBody>
          <a:bodyPr/>
          <a:lstStyle/>
          <a:p>
            <a:r>
              <a:rPr lang="en-US"/>
              <a:t>We don’t, and may never, know exactly how life originated on this planet</a:t>
            </a:r>
          </a:p>
          <a:p>
            <a:r>
              <a:rPr lang="en-US"/>
              <a:t>But we do have a pretty good explanation for how diversity developed and why diversity changes over time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Conditions change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Organisms adapt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BCEF-006B-4ABF-AC4B-3E647C1CEBFA}" type="slidenum">
              <a:rPr lang="en-US"/>
              <a:pPr/>
              <a:t>88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The Modern Synthesis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r>
              <a:rPr lang="en-US"/>
              <a:t>Darwin’s concepts of natural selection and differential reproductive success leading to adaptations and speciation</a:t>
            </a:r>
          </a:p>
          <a:p>
            <a:r>
              <a:rPr lang="en-US"/>
              <a:t>Mendel’s work on heredity and hypothesis of a particulate method of hereditary transfer</a:t>
            </a:r>
          </a:p>
          <a:p>
            <a:r>
              <a:rPr lang="en-US"/>
              <a:t>Microscopic revelation of chromosomes as that particle in the late 1800’s – early 1900’s</a:t>
            </a:r>
          </a:p>
          <a:p>
            <a:r>
              <a:rPr lang="en-US"/>
              <a:t>Discovery of the structure of the DNA molecule in the early 1950’s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D69B-DF24-47CA-B13F-38B639E45D90}" type="slidenum">
              <a:rPr lang="en-US"/>
              <a:pPr/>
              <a:t>89</a:t>
            </a:fld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Theory of Evolution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229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/>
              <a:t>A comprehensive body of knowledge that describes a known fact of nature</a:t>
            </a:r>
          </a:p>
          <a:p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01B3-1987-46D6-91DC-415437CD3458}" type="slidenum">
              <a:rPr lang="en-US"/>
              <a:pPr/>
              <a:t>9</a:t>
            </a:fld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6461125" y="23987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Image – rice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25563"/>
          </a:xfrm>
        </p:spPr>
        <p:txBody>
          <a:bodyPr/>
          <a:lstStyle/>
          <a:p>
            <a:r>
              <a:rPr lang="en-US" sz="4000"/>
              <a:t>All of agriculture is based on human selection events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5029200" cy="4800600"/>
          </a:xfrm>
        </p:spPr>
        <p:txBody>
          <a:bodyPr/>
          <a:lstStyle/>
          <a:p>
            <a:r>
              <a:rPr lang="en-US"/>
              <a:t>The domestication of grass ~12,000 years ago</a:t>
            </a:r>
          </a:p>
          <a:p>
            <a:r>
              <a:rPr lang="en-US"/>
              <a:t>Led to the first cultural shift in human civilization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Nomadic hunter-gather tribes </a:t>
            </a:r>
            <a:r>
              <a:rPr lang="en-US">
                <a:sym typeface="Wingdings" pitchFamily="2" charset="2"/>
              </a:rPr>
              <a:t> villages based on agricultural production</a:t>
            </a:r>
          </a:p>
          <a:p>
            <a:r>
              <a:rPr lang="en-US">
                <a:sym typeface="Wingdings" pitchFamily="2" charset="2"/>
              </a:rPr>
              <a:t>Other plants and animals as well….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0DA2-E3A8-42C3-A8A2-3EB5FC4855CF}" type="slidenum">
              <a:rPr lang="en-US"/>
              <a:pPr/>
              <a:t>90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Evidence for evolution</a:t>
            </a:r>
          </a:p>
          <a:p>
            <a:r>
              <a:rPr lang="en-US"/>
              <a:t>Darwin’s theory</a:t>
            </a:r>
          </a:p>
          <a:p>
            <a:r>
              <a:rPr lang="en-US"/>
              <a:t>The Modern Synthesis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597150" y="4357688"/>
            <a:ext cx="3951288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>
                <a:solidFill>
                  <a:schemeClr val="accent2"/>
                </a:solidFill>
              </a:rPr>
              <a:t>Questions???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selection pressures that might lead to adaptations???</a:t>
            </a:r>
          </a:p>
          <a:p>
            <a:r>
              <a:rPr lang="en-US" dirty="0" smtClean="0"/>
              <a:t>Think about what we collected earlier</a:t>
            </a:r>
          </a:p>
          <a:p>
            <a:r>
              <a:rPr lang="en-US" dirty="0" smtClean="0"/>
              <a:t>Record our discussion and type up a summary to </a:t>
            </a:r>
            <a:r>
              <a:rPr lang="en-US" smtClean="0"/>
              <a:t>turn in </a:t>
            </a:r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6AC1-FCB7-40C2-BACC-2ABDDFFA2A9A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847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BEBE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BEBE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2871</Words>
  <Application>Microsoft Office PowerPoint</Application>
  <PresentationFormat>On-screen Show (4:3)</PresentationFormat>
  <Paragraphs>509</Paragraphs>
  <Slides>91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Default Design</vt:lpstr>
      <vt:lpstr>Lecture #1 – Darwinian Evolution</vt:lpstr>
      <vt:lpstr>Key Concepts:</vt:lpstr>
      <vt:lpstr>Spiritual vs. Intellectual  Different, but not necessarily in conflict</vt:lpstr>
      <vt:lpstr>Reality Check: The world’s major religions and the dominant religion in the world’s four most populous countries</vt:lpstr>
      <vt:lpstr>There are many equally valid ways “to go to Heaven”</vt:lpstr>
      <vt:lpstr>Some preliminary definitions</vt:lpstr>
      <vt:lpstr>Defining Evolution:</vt:lpstr>
      <vt:lpstr>PowerPoint Presentation</vt:lpstr>
      <vt:lpstr>All of agriculture is based on human selection events</vt:lpstr>
      <vt:lpstr>Artificial Selection – Brassica oleracea in all its forms</vt:lpstr>
      <vt:lpstr>Farm Animals – different breeds</vt:lpstr>
      <vt:lpstr>Cats and Dogs A great dane is the same species as a toy poodle!</vt:lpstr>
      <vt:lpstr>The development of pesticide resistance</vt:lpstr>
      <vt:lpstr>Defining Evolution:</vt:lpstr>
      <vt:lpstr>The fossil record extends back BILLIONS of years</vt:lpstr>
      <vt:lpstr>Most form in marine sediments</vt:lpstr>
      <vt:lpstr>Fossil substrates – can you think of others???</vt:lpstr>
      <vt:lpstr>Formation of sedimentary rocks is not uniform in time or space</vt:lpstr>
      <vt:lpstr>Critical Thinking</vt:lpstr>
      <vt:lpstr>Critical Thinking</vt:lpstr>
      <vt:lpstr>Formation of sedimentary rocks is highly dynamic</vt:lpstr>
      <vt:lpstr>The earth’s crust is very dynamic</vt:lpstr>
      <vt:lpstr>Formation of sedimentary rocks is highly dynamic</vt:lpstr>
      <vt:lpstr>Climate is naturally dynamic on a geological time scale</vt:lpstr>
      <vt:lpstr>Critical Thinking</vt:lpstr>
      <vt:lpstr>Critical Thinking</vt:lpstr>
      <vt:lpstr>Formation of sedimentary rocks is highly dynamic</vt:lpstr>
      <vt:lpstr>Play with the “ocean”</vt:lpstr>
      <vt:lpstr>Sediment size depends on the energy level at the site of deposition</vt:lpstr>
      <vt:lpstr>Formation of sedimentary rocks is highly dynamic</vt:lpstr>
      <vt:lpstr>PowerPoint Presentation</vt:lpstr>
      <vt:lpstr>Formation of sedimentary rocks is highly dynamic</vt:lpstr>
      <vt:lpstr>PowerPoint Presentation</vt:lpstr>
      <vt:lpstr>Of course the fossil record is incomplete!</vt:lpstr>
      <vt:lpstr>Fossil Evidence Shows Progression Over Time – new species….</vt:lpstr>
      <vt:lpstr>….new traits….</vt:lpstr>
      <vt:lpstr>….transitional forms….</vt:lpstr>
      <vt:lpstr>Defining Evolution:</vt:lpstr>
      <vt:lpstr>Comparative morphology – homologous structures are derived from a common ancestor</vt:lpstr>
      <vt:lpstr>PowerPoint Presentation</vt:lpstr>
      <vt:lpstr>PowerPoint Presentation</vt:lpstr>
      <vt:lpstr>Comparative morphology – vestigial traits</vt:lpstr>
      <vt:lpstr>Defining Evolution:</vt:lpstr>
      <vt:lpstr>Biogeography – Darwin observed patterns of species distribution during his voyage on the Beagle</vt:lpstr>
      <vt:lpstr>Sloths – found only in South America, even though similar habitats exist on other continents</vt:lpstr>
      <vt:lpstr>PowerPoint Presentation</vt:lpstr>
      <vt:lpstr>PowerPoint Presentation</vt:lpstr>
      <vt:lpstr>Defining Evolution:</vt:lpstr>
      <vt:lpstr>PowerPoint Presentation</vt:lpstr>
      <vt:lpstr>Critical Thinking</vt:lpstr>
      <vt:lpstr>Critical Thinking</vt:lpstr>
      <vt:lpstr>Defining Evolution:</vt:lpstr>
      <vt:lpstr>Hands On</vt:lpstr>
      <vt:lpstr>Defining Evolution:</vt:lpstr>
      <vt:lpstr>PowerPoint Presentation</vt:lpstr>
      <vt:lpstr>Darwin’s voyage on the Beagle, 1831-1836…..publication of his theory, 1859</vt:lpstr>
      <vt:lpstr>Darwin’s Theory of Evolution by Natural Selection based on observation + logical inference</vt:lpstr>
      <vt:lpstr>Observation #1: All species have the potential for exponential population growth</vt:lpstr>
      <vt:lpstr>PowerPoint Presentation</vt:lpstr>
      <vt:lpstr>PowerPoint Presentation</vt:lpstr>
      <vt:lpstr>PowerPoint Presentation</vt:lpstr>
      <vt:lpstr>PowerPoint Presentation</vt:lpstr>
      <vt:lpstr>Inference #1: Excess offspring in a resource-limited environment leads to a “struggle for existence”</vt:lpstr>
      <vt:lpstr>Observation #4: Variation exists in all natural populations</vt:lpstr>
      <vt:lpstr>PowerPoint Presentation</vt:lpstr>
      <vt:lpstr>PowerPoint Presentation</vt:lpstr>
      <vt:lpstr>PowerPoint Presentation</vt:lpstr>
      <vt:lpstr>Observation #5: Some variation is heritable</vt:lpstr>
      <vt:lpstr>Inference #2: Best adapted individuals reproduce the most Differential Reproductive Success!!!</vt:lpstr>
      <vt:lpstr>Inference #3: Darwin’s Big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Critical Thinking</vt:lpstr>
      <vt:lpstr>Critical Thinking</vt:lpstr>
      <vt:lpstr>Critical Thinking</vt:lpstr>
      <vt:lpstr>Darwin originally predicted gradual speciation from a common ancestor…..</vt:lpstr>
      <vt:lpstr>Questions Remain</vt:lpstr>
      <vt:lpstr>Questions Remain</vt:lpstr>
      <vt:lpstr>The Modern Synthesis</vt:lpstr>
      <vt:lpstr>The Theory of Evolution</vt:lpstr>
      <vt:lpstr>Key Concepts:</vt:lpstr>
      <vt:lpstr>Hands On</vt:lpstr>
    </vt:vector>
  </TitlesOfParts>
  <Company> 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471</cp:revision>
  <dcterms:created xsi:type="dcterms:W3CDTF">2003-08-25T00:24:37Z</dcterms:created>
  <dcterms:modified xsi:type="dcterms:W3CDTF">2011-07-03T14:47:44Z</dcterms:modified>
</cp:coreProperties>
</file>