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57" r:id="rId4"/>
    <p:sldId id="258" r:id="rId5"/>
    <p:sldId id="274" r:id="rId6"/>
    <p:sldId id="259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CC00"/>
    <a:srgbClr val="000066"/>
    <a:srgbClr val="FF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6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FF4D99-4B16-4C07-84C9-66E9A8262A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64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if they know about the SI program;</a:t>
            </a:r>
            <a:r>
              <a:rPr lang="en-US" baseline="0" dirty="0" smtClean="0"/>
              <a:t> introduce Madison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F4D99-4B16-4C07-84C9-66E9A8262A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6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E5669-E315-4E24-8F7E-89683C13B3E0}" type="slidenum">
              <a:rPr lang="en-US"/>
              <a:pPr/>
              <a:t>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Barring disasters, hurricane days, etc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them their responsibilities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F4D99-4B16-4C07-84C9-66E9A8262A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05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77FE5-46A1-41B8-A5F4-64955265A95A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65610-DB5B-48E1-A3D7-736D88DA4F24}" type="slidenum">
              <a:rPr lang="en-US"/>
              <a:pPr/>
              <a:t>14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</a:t>
            </a:r>
            <a:r>
              <a:rPr lang="en-US" smtClean="0"/>
              <a:t>my background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F4D99-4B16-4C07-84C9-66E9A8262A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6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405C2-1C0C-4F60-B568-1E56388C40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1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B6D0E-9952-4067-9086-22F4898DA5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0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33522-D696-4272-9DE7-C01FA7B250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44ACF-11C3-46DE-9DC4-5F4AC96616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3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E6988-216B-49E6-B3F1-C701E75F8F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0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01F32-1A91-4B80-9829-C9C6041744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8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FFC4F-F668-4BAE-9DDF-441F9957DC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3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6B75A-CC03-419F-A8C5-694A52344A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901B5-D6FF-442A-9749-910FA0778F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1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E3148-0361-4A17-A99A-1EF910620C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97B48-92A2-429F-A9C9-1FA6261522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9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20EC61-D39E-4952-8E2F-ADC4C0B924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nationalgeographic.com/video/short-film-showcase/his-epic-message-will-make-you-want-to-save-the-world?cs=related&amp;source=relatedvideo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verettj.people.cofc.edu/BIOL112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12 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914400" y="1447800"/>
            <a:ext cx="7315200" cy="533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>
                <a:latin typeface="Poor Richard" pitchFamily="18" charset="0"/>
              </a:rPr>
              <a:t>Biology 112 – Evolution, Form and Function of Organisms</a:t>
            </a:r>
          </a:p>
          <a:p>
            <a:pPr algn="ctr"/>
            <a:endParaRPr lang="en-US" sz="3600"/>
          </a:p>
          <a:p>
            <a:pPr algn="ctr"/>
            <a:r>
              <a:rPr lang="en-US" sz="3600"/>
              <a:t>Instructor – Jean Everett, PhD</a:t>
            </a:r>
          </a:p>
          <a:p>
            <a:pPr algn="ctr"/>
            <a:endParaRPr lang="en-US" sz="3600"/>
          </a:p>
          <a:p>
            <a:pPr algn="ctr"/>
            <a:r>
              <a:rPr lang="en-US" sz="2800" i="1"/>
              <a:t>This is a foundation course designed for majors – are you sure you are in the right place???</a:t>
            </a:r>
          </a:p>
          <a:p>
            <a:pPr algn="ctr"/>
            <a:r>
              <a:rPr lang="en-US" sz="2800" i="1"/>
              <a:t>Even if you took 111, you don’t have to take 112……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39763"/>
          </a:xfrm>
          <a:noFill/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  <a:latin typeface="Curlz MT" panose="04040404050702020202" pitchFamily="82" charset="0"/>
              </a:rPr>
              <a:t>College is different from high school!!!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5562600"/>
          </a:xfrm>
        </p:spPr>
        <p:txBody>
          <a:bodyPr/>
          <a:lstStyle/>
          <a:p>
            <a:r>
              <a:rPr lang="en-US" dirty="0"/>
              <a:t>Memorization is NOT enough</a:t>
            </a:r>
          </a:p>
          <a:p>
            <a:r>
              <a:rPr lang="en-US" dirty="0"/>
              <a:t>Must make the transition to putting disparate bits of information together to build a coherent understanding so that you can answer new questions</a:t>
            </a:r>
          </a:p>
          <a:p>
            <a:r>
              <a:rPr lang="en-US" dirty="0"/>
              <a:t>Learning in college is self-directed!!!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No homework, no worksheets…..just the </a:t>
            </a:r>
            <a:r>
              <a:rPr lang="en-US" dirty="0" smtClean="0"/>
              <a:t>syllabus, the text, your extra options, </a:t>
            </a:r>
            <a:r>
              <a:rPr lang="en-US"/>
              <a:t>and </a:t>
            </a:r>
            <a:r>
              <a:rPr lang="en-US" smtClean="0"/>
              <a:t>YOU</a:t>
            </a:r>
            <a:endParaRPr lang="en-US" dirty="0"/>
          </a:p>
          <a:p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Can be a hard</a:t>
            </a:r>
            <a:r>
              <a:rPr lang="en-US" sz="6600" dirty="0">
                <a:solidFill>
                  <a:srgbClr val="FF0000"/>
                </a:solidFill>
                <a:latin typeface="Chiller" pitchFamily="82" charset="0"/>
              </a:rPr>
              <a:t>, scary transition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Course Objectives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To improve your skills in critical, scientific thinking and logical reasoning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We can’t learn all of biology, but we can learn to think like a biologist!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 give you an introductory foundation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The processes of evolution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How evolution has resulted in both unity and diversity in </a:t>
            </a:r>
            <a:r>
              <a:rPr lang="en-US" sz="2400" dirty="0" smtClean="0"/>
              <a:t>organisms – will be a constant theme</a:t>
            </a:r>
            <a:endParaRPr lang="en-US" sz="2400" dirty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The basic structure and function of the 2 most diverse groups of multi-cellular organisms – the plants and the animals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Have fun learning about the exciting world of biology!!!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IOL 300, Mike Brekke in pocos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r="8759"/>
          <a:stretch>
            <a:fillRect/>
          </a:stretch>
        </p:blipFill>
        <p:spPr bwMode="auto">
          <a:xfrm>
            <a:off x="0" y="0"/>
            <a:ext cx="9144000" cy="69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4038600" y="228600"/>
            <a:ext cx="4876800" cy="2590800"/>
          </a:xfrm>
          <a:prstGeom prst="cloudCallout">
            <a:avLst>
              <a:gd name="adj1" fmla="val -38112"/>
              <a:gd name="adj2" fmla="val 70505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 dirty="0">
                <a:latin typeface="Jokerman" pitchFamily="82" charset="0"/>
              </a:rPr>
              <a:t>  Are we having fun yet</a:t>
            </a:r>
            <a:r>
              <a:rPr lang="en-US" sz="2800" dirty="0" smtClean="0">
                <a:latin typeface="Jokerman" pitchFamily="82" charset="0"/>
              </a:rPr>
              <a:t>?????  Learning should be fun!!!!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3" name="Picture 15" descr="Liliaceae, Lilium catesbaei2, 17 Aug 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r="7692"/>
          <a:stretch>
            <a:fillRect/>
          </a:stretch>
        </p:blipFill>
        <p:spPr bwMode="auto">
          <a:xfrm>
            <a:off x="0" y="3875088"/>
            <a:ext cx="3448050" cy="29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Three Major Sections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2057400"/>
          </a:xfrm>
        </p:spPr>
        <p:txBody>
          <a:bodyPr/>
          <a:lstStyle/>
          <a:p>
            <a:r>
              <a:rPr lang="en-US"/>
              <a:t>Evolution – the foundation of modern biology</a:t>
            </a:r>
          </a:p>
          <a:p>
            <a:r>
              <a:rPr lang="en-US"/>
              <a:t>Structure and function of plants</a:t>
            </a:r>
          </a:p>
          <a:p>
            <a:r>
              <a:rPr lang="en-US"/>
              <a:t>Structure and function of animals</a:t>
            </a:r>
          </a:p>
        </p:txBody>
      </p:sp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0" y="3500438"/>
            <a:ext cx="9144000" cy="3424237"/>
            <a:chOff x="0" y="2205"/>
            <a:chExt cx="5760" cy="2157"/>
          </a:xfrm>
        </p:grpSpPr>
        <p:pic>
          <p:nvPicPr>
            <p:cNvPr id="12292" name="Picture 4" descr="darw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" y="2457"/>
              <a:ext cx="1426" cy="1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6" name="Picture 8" descr="Lady Buttercup on shel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2" r="6389"/>
            <a:stretch>
              <a:fillRect/>
            </a:stretch>
          </p:blipFill>
          <p:spPr bwMode="auto">
            <a:xfrm>
              <a:off x="3594" y="2448"/>
              <a:ext cx="1200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7" name="Picture 9" descr="Grace and Buttercup on shelv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8" t="1427" r="19885" b="42957"/>
            <a:stretch>
              <a:fillRect/>
            </a:stretch>
          </p:blipFill>
          <p:spPr bwMode="auto">
            <a:xfrm>
              <a:off x="4760" y="2448"/>
              <a:ext cx="1000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2160" y="2436"/>
              <a:ext cx="18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237" y="2205"/>
              <a:ext cx="52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Bradley Hand ITC" pitchFamily="66" charset="0"/>
                </a:rPr>
                <a:t>            Pine Lily                             Charles Darwin                     Buttercup and Grace</a:t>
              </a:r>
              <a:r>
                <a:rPr lang="en-US">
                  <a:latin typeface="Bradley Hand ITC" pitchFamily="66" charset="0"/>
                </a:rPr>
                <a:t>   </a:t>
              </a:r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>
              <a:off x="3582" y="2442"/>
              <a:ext cx="18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0" y="2448"/>
              <a:ext cx="57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39763"/>
          </a:xfrm>
        </p:spPr>
        <p:txBody>
          <a:bodyPr/>
          <a:lstStyle/>
          <a:p>
            <a:r>
              <a:rPr lang="en-US" sz="4000" dirty="0" smtClean="0"/>
              <a:t>Options </a:t>
            </a:r>
            <a:r>
              <a:rPr lang="en-US" sz="4000" dirty="0"/>
              <a:t>for Help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5334000"/>
          </a:xfrm>
        </p:spPr>
        <p:txBody>
          <a:bodyPr/>
          <a:lstStyle/>
          <a:p>
            <a:r>
              <a:rPr lang="en-US" dirty="0"/>
              <a:t>Use the Center for Student Learning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SI – one of your most valuable resources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Tutors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Study </a:t>
            </a:r>
            <a:r>
              <a:rPr lang="en-US" dirty="0" smtClean="0"/>
              <a:t>labs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Meet with </a:t>
            </a:r>
            <a:r>
              <a:rPr lang="en-US" dirty="0" smtClean="0"/>
              <a:t>me – Zoom only this semester!</a:t>
            </a:r>
            <a:endParaRPr lang="en-US" dirty="0"/>
          </a:p>
          <a:p>
            <a:r>
              <a:rPr lang="en-US" dirty="0" smtClean="0"/>
              <a:t>Take </a:t>
            </a:r>
            <a:r>
              <a:rPr lang="en-US" dirty="0"/>
              <a:t>a minute to meet classmates, exchange phone #'s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This will be hard this semester, but try!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Start </a:t>
            </a:r>
            <a:r>
              <a:rPr lang="en-US" dirty="0"/>
              <a:t>forming study partnerships </a:t>
            </a:r>
            <a:r>
              <a:rPr lang="en-US" dirty="0" smtClean="0"/>
              <a:t>NOW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Any questions about me?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/>
              <a:t>Any Questions???</a:t>
            </a:r>
          </a:p>
        </p:txBody>
      </p:sp>
      <p:pic>
        <p:nvPicPr>
          <p:cNvPr id="13317" name="Picture 5" descr="j02502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371600"/>
            <a:ext cx="47434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288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video.nationalgeographic.com/video/short-film-showcase/his-epic-message-will-make-you-want-to-save-the-world?cs=related&amp;source=relatedvideo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me; please pay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Syllabus Details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US" dirty="0"/>
              <a:t>Note office hours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Always call or resend if I don’t respond to </a:t>
            </a:r>
            <a:r>
              <a:rPr lang="en-US" dirty="0" smtClean="0"/>
              <a:t>email</a:t>
            </a:r>
          </a:p>
          <a:p>
            <a:r>
              <a:rPr lang="en-US" dirty="0" smtClean="0"/>
              <a:t>Text </a:t>
            </a:r>
            <a:r>
              <a:rPr lang="en-US" dirty="0"/>
              <a:t>details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Freeman</a:t>
            </a:r>
            <a:r>
              <a:rPr lang="en-US" dirty="0" smtClean="0"/>
              <a:t>, 6</a:t>
            </a:r>
            <a:r>
              <a:rPr lang="en-US" baseline="30000" dirty="0" smtClean="0"/>
              <a:t>th</a:t>
            </a:r>
            <a:r>
              <a:rPr lang="en-US" dirty="0" smtClean="0"/>
              <a:t> or 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edition; </a:t>
            </a:r>
            <a:r>
              <a:rPr lang="en-US" dirty="0" err="1" smtClean="0"/>
              <a:t>OpenStax</a:t>
            </a:r>
            <a:r>
              <a:rPr lang="en-US" dirty="0" smtClean="0"/>
              <a:t> Biology 2e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Grades </a:t>
            </a:r>
            <a:r>
              <a:rPr lang="en-US" dirty="0"/>
              <a:t>and exams</a:t>
            </a:r>
          </a:p>
          <a:p>
            <a:r>
              <a:rPr lang="en-US" dirty="0"/>
              <a:t>Attendance and promptness are mandatory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Note that quizzes </a:t>
            </a:r>
            <a:r>
              <a:rPr lang="en-US" dirty="0" smtClean="0"/>
              <a:t>are </a:t>
            </a:r>
            <a:r>
              <a:rPr lang="en-US" dirty="0"/>
              <a:t>not </a:t>
            </a:r>
            <a:r>
              <a:rPr lang="en-US" dirty="0" smtClean="0"/>
              <a:t>announced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We are back to our normal attendance policies – see syllabus.  Remember, you </a:t>
            </a:r>
            <a:r>
              <a:rPr lang="en-US" dirty="0" smtClean="0"/>
              <a:t>can’t learn if you are not present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828800"/>
          </a:xfrm>
        </p:spPr>
        <p:txBody>
          <a:bodyPr/>
          <a:lstStyle/>
          <a:p>
            <a:r>
              <a:rPr lang="en-US" dirty="0"/>
              <a:t>Use the </a:t>
            </a:r>
            <a:r>
              <a:rPr lang="en-US"/>
              <a:t>Web </a:t>
            </a:r>
            <a:r>
              <a:rPr lang="en-US" smtClean="0"/>
              <a:t>Pages!!!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3200" i="1" dirty="0" smtClean="0">
                <a:hlinkClick r:id="rId2"/>
              </a:rPr>
              <a:t>http</a:t>
            </a:r>
            <a:r>
              <a:rPr lang="en-US" sz="3200" i="1" dirty="0">
                <a:hlinkClick r:id="rId2"/>
              </a:rPr>
              <a:t>://</a:t>
            </a:r>
            <a:r>
              <a:rPr lang="en-US" sz="3200" i="1" dirty="0" smtClean="0">
                <a:hlinkClick r:id="rId2"/>
              </a:rPr>
              <a:t>everettj.people.cofc.edu/BIOL112.html</a:t>
            </a:r>
            <a:endParaRPr lang="en-US" sz="3200" i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Announcements</a:t>
            </a:r>
          </a:p>
          <a:p>
            <a:pPr>
              <a:lnSpc>
                <a:spcPct val="90000"/>
              </a:lnSpc>
            </a:pPr>
            <a:r>
              <a:rPr lang="en-US" dirty="0"/>
              <a:t>Supplemental Instruction schedule</a:t>
            </a:r>
          </a:p>
          <a:p>
            <a:pPr>
              <a:lnSpc>
                <a:spcPct val="90000"/>
              </a:lnSpc>
            </a:pPr>
            <a:r>
              <a:rPr lang="en-US" dirty="0"/>
              <a:t>Lecture outlines</a:t>
            </a:r>
          </a:p>
          <a:p>
            <a:pPr>
              <a:lnSpc>
                <a:spcPct val="90000"/>
              </a:lnSpc>
            </a:pPr>
            <a:r>
              <a:rPr lang="en-US" dirty="0"/>
              <a:t>PowerPoints (without </a:t>
            </a:r>
            <a:r>
              <a:rPr lang="en-US" dirty="0" smtClean="0"/>
              <a:t>images, but I’ll have a binder)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Tips and links to help you study – </a:t>
            </a:r>
            <a:r>
              <a:rPr lang="en-US" sz="3600" b="1" dirty="0">
                <a:solidFill>
                  <a:schemeClr val="accent2"/>
                </a:solidFill>
                <a:latin typeface="Curlz MT" pitchFamily="82" charset="0"/>
              </a:rPr>
              <a:t>use these!!!</a:t>
            </a:r>
          </a:p>
          <a:p>
            <a:pPr>
              <a:lnSpc>
                <a:spcPct val="90000"/>
              </a:lnSpc>
            </a:pPr>
            <a:r>
              <a:rPr lang="en-US" dirty="0"/>
              <a:t>Extra credit opportunities</a:t>
            </a:r>
          </a:p>
        </p:txBody>
      </p:sp>
      <p:pic>
        <p:nvPicPr>
          <p:cNvPr id="4100" name="Picture 4" descr="112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1825"/>
            <a:ext cx="9144000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828800"/>
          </a:xfrm>
        </p:spPr>
        <p:txBody>
          <a:bodyPr/>
          <a:lstStyle/>
          <a:p>
            <a:r>
              <a:rPr lang="en-US" dirty="0"/>
              <a:t>Use the Web </a:t>
            </a:r>
            <a:r>
              <a:rPr lang="en-US" dirty="0" smtClean="0"/>
              <a:t>Pages!!!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3200" dirty="0" smtClean="0"/>
              <a:t>OAKS</a:t>
            </a:r>
            <a:endParaRPr 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Announcements</a:t>
            </a:r>
          </a:p>
          <a:p>
            <a:pPr>
              <a:lnSpc>
                <a:spcPct val="90000"/>
              </a:lnSpc>
            </a:pPr>
            <a:r>
              <a:rPr lang="en-US" dirty="0"/>
              <a:t>Supplemental Instruction schedule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Zoom Links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OAKS gradebook will be indicative, NOT final</a:t>
            </a:r>
            <a:endParaRPr lang="en-US" dirty="0"/>
          </a:p>
        </p:txBody>
      </p:sp>
      <p:pic>
        <p:nvPicPr>
          <p:cNvPr id="4100" name="Picture 4" descr="112 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1825"/>
            <a:ext cx="9144000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Attend Supplemental Instruction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Start going right away</a:t>
            </a:r>
            <a:r>
              <a:rPr lang="en-US" sz="2800" dirty="0" smtClean="0"/>
              <a:t>!!!  Mandatory once in the first 2 weeks (= first quiz grade)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These are peer-to-peer work sessions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They will both sharpen your study skills and deepen your understanding of the material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Our SI leaders have taken and excelled in this </a:t>
            </a:r>
            <a:r>
              <a:rPr lang="en-US" sz="2800" dirty="0" smtClean="0"/>
              <a:t>course – Shem is particularly effective!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They have learned how to apply knowledge to complex exam questions!!!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Activities that will help you learn how to work through the complicated, application oriented questions that are typical of my exams so that YOU TOO can become successful!!!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syllabus details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Lecture schedule is tentative</a:t>
            </a:r>
          </a:p>
          <a:p>
            <a:r>
              <a:rPr lang="en-US" dirty="0"/>
              <a:t>Exams </a:t>
            </a:r>
            <a:r>
              <a:rPr lang="en-US" b="1" dirty="0">
                <a:solidFill>
                  <a:srgbClr val="000066"/>
                </a:solidFill>
              </a:rPr>
              <a:t>WILL NOT</a:t>
            </a:r>
            <a:r>
              <a:rPr lang="en-US" dirty="0"/>
              <a:t> </a:t>
            </a:r>
            <a:r>
              <a:rPr lang="en-US" dirty="0" smtClean="0"/>
              <a:t>move, barring disaster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Mark them on your calendar </a:t>
            </a:r>
            <a:r>
              <a:rPr lang="en-US" b="1" dirty="0">
                <a:solidFill>
                  <a:srgbClr val="000066"/>
                </a:solidFill>
              </a:rPr>
              <a:t>NOW</a:t>
            </a:r>
          </a:p>
          <a:p>
            <a:r>
              <a:rPr lang="en-US" dirty="0"/>
              <a:t>We may adjust the material covered but we will not move the exams</a:t>
            </a:r>
          </a:p>
        </p:txBody>
      </p:sp>
      <p:pic>
        <p:nvPicPr>
          <p:cNvPr id="7175" name="Picture 7" descr="MCj039812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572000"/>
            <a:ext cx="1677988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Cj008903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4724400"/>
            <a:ext cx="1795462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MCj019532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4438650"/>
            <a:ext cx="3048000" cy="21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My Teaching Philosophy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/>
              <a:t>Learning is a cooperative effort</a:t>
            </a:r>
          </a:p>
          <a:p>
            <a:r>
              <a:rPr lang="en-US" dirty="0"/>
              <a:t>A joint venture between </a:t>
            </a:r>
            <a:r>
              <a:rPr lang="en-US" sz="4000" b="1" dirty="0">
                <a:solidFill>
                  <a:schemeClr val="accent2"/>
                </a:solidFill>
                <a:latin typeface="Curlz MT" pitchFamily="82" charset="0"/>
              </a:rPr>
              <a:t>YOU</a:t>
            </a:r>
            <a:r>
              <a:rPr lang="en-US" dirty="0"/>
              <a:t> and </a:t>
            </a:r>
            <a:r>
              <a:rPr lang="en-US" sz="4000" b="1" dirty="0">
                <a:solidFill>
                  <a:schemeClr val="accent2"/>
                </a:solidFill>
                <a:latin typeface="Curlz MT" pitchFamily="82" charset="0"/>
              </a:rPr>
              <a:t>ME</a:t>
            </a:r>
          </a:p>
          <a:p>
            <a:r>
              <a:rPr lang="en-US" dirty="0" smtClean="0"/>
              <a:t>We are colleagues!</a:t>
            </a:r>
          </a:p>
          <a:p>
            <a:r>
              <a:rPr lang="en-US" dirty="0" smtClean="0"/>
              <a:t>My </a:t>
            </a:r>
            <a:r>
              <a:rPr lang="en-US" dirty="0"/>
              <a:t>job is to present material with clarity and organization, challenge you to think, answer your questions, test you fairly</a:t>
            </a:r>
          </a:p>
          <a:p>
            <a:r>
              <a:rPr lang="en-US" sz="4000" b="1" dirty="0">
                <a:solidFill>
                  <a:schemeClr val="accent2"/>
                </a:solidFill>
                <a:latin typeface="Bradley Hand ITC" pitchFamily="66" charset="0"/>
              </a:rPr>
              <a:t>What are your responsibilities?????</a:t>
            </a:r>
          </a:p>
        </p:txBody>
      </p:sp>
      <p:pic>
        <p:nvPicPr>
          <p:cNvPr id="8197" name="Picture 5" descr="j02391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597" y="5410200"/>
            <a:ext cx="160680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  <a:latin typeface="Curlz MT" panose="04040404050702020202" pitchFamily="82" charset="0"/>
              </a:rPr>
              <a:t>Only </a:t>
            </a:r>
            <a:r>
              <a:rPr lang="en-US" b="1" u="dbl" dirty="0">
                <a:solidFill>
                  <a:srgbClr val="0033CC"/>
                </a:solidFill>
                <a:latin typeface="Curlz MT" panose="04040404050702020202" pitchFamily="82" charset="0"/>
              </a:rPr>
              <a:t>YOU</a:t>
            </a:r>
            <a:r>
              <a:rPr lang="en-US" b="1" dirty="0">
                <a:solidFill>
                  <a:srgbClr val="0033CC"/>
                </a:solidFill>
                <a:latin typeface="Curlz MT" panose="04040404050702020202" pitchFamily="82" charset="0"/>
              </a:rPr>
              <a:t> can learn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Attend class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Stay focused in class – be HERE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Prepare, prepare, prepare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This is a time consuming class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A broad survey of a complex subject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Ask questions!!!  If you are confused, so are other students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This class works much better with interactive students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Think!!!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Be respectful of your fellow students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Be prompt, do not chitter-chatter in class, no cell phones </a:t>
            </a:r>
            <a:r>
              <a:rPr lang="en-US" sz="2400" dirty="0" smtClean="0"/>
              <a:t>or inappropriate use of </a:t>
            </a:r>
            <a:r>
              <a:rPr lang="en-US" sz="2400" dirty="0"/>
              <a:t>other electronic devices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These are NON-NEGOTIABLE RULES in our class</a:t>
            </a:r>
          </a:p>
        </p:txBody>
      </p:sp>
      <p:pic>
        <p:nvPicPr>
          <p:cNvPr id="9220" name="Picture 4" descr="MCj043004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24384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4577</TotalTime>
  <Words>735</Words>
  <Application>Microsoft Office PowerPoint</Application>
  <PresentationFormat>On-screen Show (4:3)</PresentationFormat>
  <Paragraphs>100</Paragraphs>
  <Slides>15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Bradley Hand ITC</vt:lpstr>
      <vt:lpstr>Chiller</vt:lpstr>
      <vt:lpstr>Curlz MT</vt:lpstr>
      <vt:lpstr>Jokerman</vt:lpstr>
      <vt:lpstr>Poor Richard</vt:lpstr>
      <vt:lpstr>Wingdings</vt:lpstr>
      <vt:lpstr>Default Design</vt:lpstr>
      <vt:lpstr>PowerPoint Presentation</vt:lpstr>
      <vt:lpstr>This is me; please pay attention</vt:lpstr>
      <vt:lpstr>Syllabus Details</vt:lpstr>
      <vt:lpstr>Use the Web Pages!!!  http://everettj.people.cofc.edu/BIOL112.html</vt:lpstr>
      <vt:lpstr>Use the Web Pages!!!  OAKS</vt:lpstr>
      <vt:lpstr>Attend Supplemental Instruction</vt:lpstr>
      <vt:lpstr>More syllabus details</vt:lpstr>
      <vt:lpstr>My Teaching Philosophy</vt:lpstr>
      <vt:lpstr>Only YOU can learn</vt:lpstr>
      <vt:lpstr>College is different from high school!!!</vt:lpstr>
      <vt:lpstr>Course Objectives</vt:lpstr>
      <vt:lpstr>PowerPoint Presentation</vt:lpstr>
      <vt:lpstr>Three Major Sections</vt:lpstr>
      <vt:lpstr>Options for Help</vt:lpstr>
      <vt:lpstr>Any Questions???</vt:lpstr>
    </vt:vector>
  </TitlesOfParts>
  <Company>College of Charleston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Everett, Jean B</cp:lastModifiedBy>
  <cp:revision>146</cp:revision>
  <dcterms:created xsi:type="dcterms:W3CDTF">2008-01-09T09:41:28Z</dcterms:created>
  <dcterms:modified xsi:type="dcterms:W3CDTF">2021-08-24T19:58:32Z</dcterms:modified>
</cp:coreProperties>
</file>