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256" r:id="rId2"/>
    <p:sldId id="257" r:id="rId3"/>
    <p:sldId id="258" r:id="rId4"/>
    <p:sldId id="406" r:id="rId5"/>
    <p:sldId id="381" r:id="rId6"/>
    <p:sldId id="259" r:id="rId7"/>
    <p:sldId id="359" r:id="rId8"/>
    <p:sldId id="360" r:id="rId9"/>
    <p:sldId id="382" r:id="rId10"/>
    <p:sldId id="383" r:id="rId11"/>
    <p:sldId id="361" r:id="rId12"/>
    <p:sldId id="352" r:id="rId13"/>
    <p:sldId id="260" r:id="rId14"/>
    <p:sldId id="261" r:id="rId15"/>
    <p:sldId id="264" r:id="rId16"/>
    <p:sldId id="265" r:id="rId17"/>
    <p:sldId id="263" r:id="rId18"/>
    <p:sldId id="287" r:id="rId19"/>
    <p:sldId id="363" r:id="rId20"/>
    <p:sldId id="364" r:id="rId21"/>
    <p:sldId id="362" r:id="rId22"/>
    <p:sldId id="286" r:id="rId23"/>
    <p:sldId id="288" r:id="rId24"/>
    <p:sldId id="285" r:id="rId25"/>
    <p:sldId id="369" r:id="rId26"/>
    <p:sldId id="267" r:id="rId27"/>
    <p:sldId id="271" r:id="rId28"/>
    <p:sldId id="278" r:id="rId29"/>
    <p:sldId id="270" r:id="rId30"/>
    <p:sldId id="269" r:id="rId31"/>
    <p:sldId id="370" r:id="rId32"/>
    <p:sldId id="371" r:id="rId33"/>
    <p:sldId id="268" r:id="rId34"/>
    <p:sldId id="273" r:id="rId35"/>
    <p:sldId id="277" r:id="rId36"/>
    <p:sldId id="275" r:id="rId37"/>
    <p:sldId id="274" r:id="rId38"/>
    <p:sldId id="272" r:id="rId39"/>
    <p:sldId id="279" r:id="rId40"/>
    <p:sldId id="372" r:id="rId41"/>
    <p:sldId id="373" r:id="rId42"/>
    <p:sldId id="289" r:id="rId43"/>
    <p:sldId id="290" r:id="rId44"/>
    <p:sldId id="291" r:id="rId45"/>
    <p:sldId id="292" r:id="rId46"/>
    <p:sldId id="293" r:id="rId47"/>
    <p:sldId id="384" r:id="rId48"/>
    <p:sldId id="385" r:id="rId49"/>
    <p:sldId id="410" r:id="rId50"/>
    <p:sldId id="280" r:id="rId51"/>
    <p:sldId id="295" r:id="rId52"/>
    <p:sldId id="294" r:id="rId53"/>
    <p:sldId id="335" r:id="rId54"/>
    <p:sldId id="386" r:id="rId55"/>
    <p:sldId id="296" r:id="rId56"/>
    <p:sldId id="387" r:id="rId57"/>
    <p:sldId id="388" r:id="rId58"/>
    <p:sldId id="305" r:id="rId59"/>
    <p:sldId id="301" r:id="rId60"/>
    <p:sldId id="336" r:id="rId61"/>
    <p:sldId id="298" r:id="rId62"/>
    <p:sldId id="353" r:id="rId63"/>
    <p:sldId id="390" r:id="rId64"/>
    <p:sldId id="300" r:id="rId65"/>
    <p:sldId id="299" r:id="rId66"/>
    <p:sldId id="303" r:id="rId67"/>
    <p:sldId id="302" r:id="rId68"/>
    <p:sldId id="377" r:id="rId69"/>
    <p:sldId id="407" r:id="rId70"/>
    <p:sldId id="408" r:id="rId71"/>
    <p:sldId id="283" r:id="rId72"/>
    <p:sldId id="308" r:id="rId73"/>
    <p:sldId id="307" r:id="rId74"/>
    <p:sldId id="391" r:id="rId75"/>
    <p:sldId id="304" r:id="rId76"/>
    <p:sldId id="358" r:id="rId77"/>
    <p:sldId id="392" r:id="rId78"/>
    <p:sldId id="312" r:id="rId79"/>
    <p:sldId id="313" r:id="rId80"/>
    <p:sldId id="405" r:id="rId81"/>
    <p:sldId id="393" r:id="rId82"/>
    <p:sldId id="314" r:id="rId83"/>
    <p:sldId id="355" r:id="rId84"/>
    <p:sldId id="395" r:id="rId85"/>
    <p:sldId id="396" r:id="rId86"/>
    <p:sldId id="394" r:id="rId87"/>
    <p:sldId id="315" r:id="rId88"/>
    <p:sldId id="318" r:id="rId89"/>
    <p:sldId id="317" r:id="rId90"/>
    <p:sldId id="316" r:id="rId91"/>
    <p:sldId id="349" r:id="rId92"/>
    <p:sldId id="350" r:id="rId93"/>
    <p:sldId id="282" r:id="rId94"/>
    <p:sldId id="320" r:id="rId95"/>
    <p:sldId id="321" r:id="rId96"/>
    <p:sldId id="319" r:id="rId97"/>
    <p:sldId id="322" r:id="rId98"/>
    <p:sldId id="398" r:id="rId99"/>
    <p:sldId id="399" r:id="rId100"/>
    <p:sldId id="323" r:id="rId101"/>
    <p:sldId id="324" r:id="rId102"/>
    <p:sldId id="397" r:id="rId103"/>
    <p:sldId id="356" r:id="rId104"/>
    <p:sldId id="328" r:id="rId105"/>
    <p:sldId id="357" r:id="rId106"/>
    <p:sldId id="329" r:id="rId107"/>
    <p:sldId id="400" r:id="rId108"/>
    <p:sldId id="401" r:id="rId109"/>
    <p:sldId id="330" r:id="rId110"/>
    <p:sldId id="331" r:id="rId111"/>
    <p:sldId id="332" r:id="rId112"/>
    <p:sldId id="333" r:id="rId113"/>
    <p:sldId id="325" r:id="rId114"/>
    <p:sldId id="337" r:id="rId115"/>
    <p:sldId id="338" r:id="rId116"/>
    <p:sldId id="339" r:id="rId117"/>
    <p:sldId id="402" r:id="rId118"/>
    <p:sldId id="403" r:id="rId119"/>
    <p:sldId id="342" r:id="rId120"/>
    <p:sldId id="341" r:id="rId121"/>
    <p:sldId id="340" r:id="rId122"/>
    <p:sldId id="326" r:id="rId123"/>
    <p:sldId id="345" r:id="rId124"/>
    <p:sldId id="343" r:id="rId125"/>
    <p:sldId id="346" r:id="rId126"/>
    <p:sldId id="380" r:id="rId127"/>
    <p:sldId id="409" r:id="rId1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FF00"/>
    <a:srgbClr val="008000"/>
    <a:srgbClr val="3333CC"/>
    <a:srgbClr val="66FF33"/>
    <a:srgbClr val="003366"/>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3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42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6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61C94DC-C177-4608-9610-33ABA2F157CB}" type="slidenum">
              <a:rPr lang="en-US"/>
              <a:pPr/>
              <a:t>‹#›</a:t>
            </a:fld>
            <a:endParaRPr lang="en-US"/>
          </a:p>
        </p:txBody>
      </p:sp>
    </p:spTree>
    <p:extLst>
      <p:ext uri="{BB962C8B-B14F-4D97-AF65-F5344CB8AC3E}">
        <p14:creationId xmlns:p14="http://schemas.microsoft.com/office/powerpoint/2010/main" val="3283763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A5038-9A38-42A1-A8B6-9C6462D0BF99}" type="slidenum">
              <a:rPr lang="en-US"/>
              <a:pPr/>
              <a:t>2</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26512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FF115-E3DB-4AE1-A3AF-6B161F7B41B5}" type="slidenum">
              <a:rPr lang="en-US"/>
              <a:pPr/>
              <a:t>14</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7390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AFDC9-4D01-4457-B133-668B15C7A03C}" type="slidenum">
              <a:rPr lang="en-US"/>
              <a:pPr/>
              <a:t>16</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a:t>Open – insects!!!</a:t>
            </a:r>
          </a:p>
        </p:txBody>
      </p:sp>
    </p:spTree>
    <p:extLst>
      <p:ext uri="{BB962C8B-B14F-4D97-AF65-F5344CB8AC3E}">
        <p14:creationId xmlns:p14="http://schemas.microsoft.com/office/powerpoint/2010/main" val="4127789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00485B-D19F-4426-A030-58216F7784F1}" type="slidenum">
              <a:rPr lang="en-US"/>
              <a:pPr/>
              <a:t>30</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4568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03CF1-FB55-4BDE-A215-F658796F6E9F}" type="slidenum">
              <a:rPr lang="en-US"/>
              <a:pPr/>
              <a:t>54</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60657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C0150D-B9EE-4C65-944A-248F95A2676C}" type="slidenum">
              <a:rPr lang="en-US"/>
              <a:pPr/>
              <a:t>61</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r>
              <a:rPr lang="en-US"/>
              <a:t>Produce ATP by glycolysis</a:t>
            </a:r>
          </a:p>
        </p:txBody>
      </p:sp>
    </p:spTree>
    <p:extLst>
      <p:ext uri="{BB962C8B-B14F-4D97-AF65-F5344CB8AC3E}">
        <p14:creationId xmlns:p14="http://schemas.microsoft.com/office/powerpoint/2010/main" val="2661474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35FCC3-6556-4873-A5DC-237CC2A04C7F}" type="slidenum">
              <a:rPr lang="en-US"/>
              <a:pPr/>
              <a:t>‹#›</a:t>
            </a:fld>
            <a:endParaRPr lang="en-US"/>
          </a:p>
        </p:txBody>
      </p:sp>
    </p:spTree>
    <p:extLst>
      <p:ext uri="{BB962C8B-B14F-4D97-AF65-F5344CB8AC3E}">
        <p14:creationId xmlns:p14="http://schemas.microsoft.com/office/powerpoint/2010/main" val="5398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74AB4D-A39F-4D0B-8D39-D38BF69227CD}" type="slidenum">
              <a:rPr lang="en-US"/>
              <a:pPr/>
              <a:t>‹#›</a:t>
            </a:fld>
            <a:endParaRPr lang="en-US"/>
          </a:p>
        </p:txBody>
      </p:sp>
    </p:spTree>
    <p:extLst>
      <p:ext uri="{BB962C8B-B14F-4D97-AF65-F5344CB8AC3E}">
        <p14:creationId xmlns:p14="http://schemas.microsoft.com/office/powerpoint/2010/main" val="265071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BD6390-B825-47BE-8919-7078C4FC8C23}" type="slidenum">
              <a:rPr lang="en-US"/>
              <a:pPr/>
              <a:t>‹#›</a:t>
            </a:fld>
            <a:endParaRPr lang="en-US"/>
          </a:p>
        </p:txBody>
      </p:sp>
    </p:spTree>
    <p:extLst>
      <p:ext uri="{BB962C8B-B14F-4D97-AF65-F5344CB8AC3E}">
        <p14:creationId xmlns:p14="http://schemas.microsoft.com/office/powerpoint/2010/main" val="301937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E47502-FF3A-4909-BD9E-F1E48048E5D9}" type="slidenum">
              <a:rPr lang="en-US"/>
              <a:pPr/>
              <a:t>‹#›</a:t>
            </a:fld>
            <a:endParaRPr lang="en-US"/>
          </a:p>
        </p:txBody>
      </p:sp>
    </p:spTree>
    <p:extLst>
      <p:ext uri="{BB962C8B-B14F-4D97-AF65-F5344CB8AC3E}">
        <p14:creationId xmlns:p14="http://schemas.microsoft.com/office/powerpoint/2010/main" val="271563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6722D5-DAA3-42C6-8430-8C29816E9713}" type="slidenum">
              <a:rPr lang="en-US"/>
              <a:pPr/>
              <a:t>‹#›</a:t>
            </a:fld>
            <a:endParaRPr lang="en-US"/>
          </a:p>
        </p:txBody>
      </p:sp>
    </p:spTree>
    <p:extLst>
      <p:ext uri="{BB962C8B-B14F-4D97-AF65-F5344CB8AC3E}">
        <p14:creationId xmlns:p14="http://schemas.microsoft.com/office/powerpoint/2010/main" val="178301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5B9EDC-FE99-44A0-96CE-7EA0C9843E35}" type="slidenum">
              <a:rPr lang="en-US"/>
              <a:pPr/>
              <a:t>‹#›</a:t>
            </a:fld>
            <a:endParaRPr lang="en-US"/>
          </a:p>
        </p:txBody>
      </p:sp>
    </p:spTree>
    <p:extLst>
      <p:ext uri="{BB962C8B-B14F-4D97-AF65-F5344CB8AC3E}">
        <p14:creationId xmlns:p14="http://schemas.microsoft.com/office/powerpoint/2010/main" val="351344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5FC19D-2CBA-4C0B-93F8-97E3ED55F5CB}" type="slidenum">
              <a:rPr lang="en-US"/>
              <a:pPr/>
              <a:t>‹#›</a:t>
            </a:fld>
            <a:endParaRPr lang="en-US"/>
          </a:p>
        </p:txBody>
      </p:sp>
    </p:spTree>
    <p:extLst>
      <p:ext uri="{BB962C8B-B14F-4D97-AF65-F5344CB8AC3E}">
        <p14:creationId xmlns:p14="http://schemas.microsoft.com/office/powerpoint/2010/main" val="182721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E02BEB-6431-4351-AB3E-009BF971AFF0}" type="slidenum">
              <a:rPr lang="en-US"/>
              <a:pPr/>
              <a:t>‹#›</a:t>
            </a:fld>
            <a:endParaRPr lang="en-US"/>
          </a:p>
        </p:txBody>
      </p:sp>
    </p:spTree>
    <p:extLst>
      <p:ext uri="{BB962C8B-B14F-4D97-AF65-F5344CB8AC3E}">
        <p14:creationId xmlns:p14="http://schemas.microsoft.com/office/powerpoint/2010/main" val="385888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605C9B2-4045-4AA2-8395-77EEF1B02559}" type="slidenum">
              <a:rPr lang="en-US"/>
              <a:pPr/>
              <a:t>‹#›</a:t>
            </a:fld>
            <a:endParaRPr lang="en-US"/>
          </a:p>
        </p:txBody>
      </p:sp>
    </p:spTree>
    <p:extLst>
      <p:ext uri="{BB962C8B-B14F-4D97-AF65-F5344CB8AC3E}">
        <p14:creationId xmlns:p14="http://schemas.microsoft.com/office/powerpoint/2010/main" val="365372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151BDC-A8FE-4BC5-B696-4DE2BE9CA717}" type="slidenum">
              <a:rPr lang="en-US"/>
              <a:pPr/>
              <a:t>‹#›</a:t>
            </a:fld>
            <a:endParaRPr lang="en-US"/>
          </a:p>
        </p:txBody>
      </p:sp>
    </p:spTree>
    <p:extLst>
      <p:ext uri="{BB962C8B-B14F-4D97-AF65-F5344CB8AC3E}">
        <p14:creationId xmlns:p14="http://schemas.microsoft.com/office/powerpoint/2010/main" val="343798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A8FB7E-AE51-4223-AE41-BE2563EAAFA4}" type="slidenum">
              <a:rPr lang="en-US"/>
              <a:pPr/>
              <a:t>‹#›</a:t>
            </a:fld>
            <a:endParaRPr lang="en-US"/>
          </a:p>
        </p:txBody>
      </p:sp>
    </p:spTree>
    <p:extLst>
      <p:ext uri="{BB962C8B-B14F-4D97-AF65-F5344CB8AC3E}">
        <p14:creationId xmlns:p14="http://schemas.microsoft.com/office/powerpoint/2010/main" val="163827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42D7917-BEB4-49DD-9D9D-921367BBB7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iomedcentral.com/1741-7007/8/30"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F3A9EB19-D042-4CE1-8AFD-D11D52143E9D}" type="slidenum">
              <a:rPr lang="en-US"/>
              <a:pPr/>
              <a:t>1</a:t>
            </a:fld>
            <a:endParaRPr lang="en-US"/>
          </a:p>
        </p:txBody>
      </p:sp>
      <p:sp>
        <p:nvSpPr>
          <p:cNvPr id="2052" name="Rectangle 4"/>
          <p:cNvSpPr>
            <a:spLocks noGrp="1" noChangeArrowheads="1"/>
          </p:cNvSpPr>
          <p:nvPr>
            <p:ph type="title"/>
          </p:nvPr>
        </p:nvSpPr>
        <p:spPr/>
        <p:txBody>
          <a:bodyPr/>
          <a:lstStyle/>
          <a:p>
            <a:r>
              <a:rPr lang="en-US" sz="4000" dirty="0"/>
              <a:t>Lecture </a:t>
            </a:r>
            <a:r>
              <a:rPr lang="en-US" sz="4000"/>
              <a:t>#</a:t>
            </a:r>
            <a:r>
              <a:rPr lang="en-US" sz="4000" smtClean="0"/>
              <a:t>11 </a:t>
            </a:r>
            <a:r>
              <a:rPr lang="en-US" sz="4000" dirty="0"/>
              <a:t>– Animal Circulation and Gas Exchange Systems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233DAB-9C56-4295-9885-C91A10AC2793}" type="slidenum">
              <a:rPr lang="en-US"/>
              <a:pPr/>
              <a:t>10</a:t>
            </a:fld>
            <a:endParaRPr lang="en-US"/>
          </a:p>
        </p:txBody>
      </p:sp>
      <p:sp>
        <p:nvSpPr>
          <p:cNvPr id="175106" name="Rectangle 2"/>
          <p:cNvSpPr>
            <a:spLocks noGrp="1" noChangeArrowheads="1"/>
          </p:cNvSpPr>
          <p:nvPr>
            <p:ph type="title"/>
          </p:nvPr>
        </p:nvSpPr>
        <p:spPr/>
        <p:txBody>
          <a:bodyPr/>
          <a:lstStyle/>
          <a:p>
            <a:r>
              <a:rPr lang="en-US">
                <a:solidFill>
                  <a:schemeClr val="accent2"/>
                </a:solidFill>
              </a:rPr>
              <a:t>Critical Thinking</a:t>
            </a:r>
          </a:p>
        </p:txBody>
      </p:sp>
      <p:sp>
        <p:nvSpPr>
          <p:cNvPr id="175107" name="Rectangle 3"/>
          <p:cNvSpPr>
            <a:spLocks noGrp="1" noChangeArrowheads="1"/>
          </p:cNvSpPr>
          <p:nvPr>
            <p:ph type="body" idx="1"/>
          </p:nvPr>
        </p:nvSpPr>
        <p:spPr>
          <a:xfrm>
            <a:off x="457200" y="1600200"/>
            <a:ext cx="4648200" cy="5105400"/>
          </a:xfrm>
        </p:spPr>
        <p:txBody>
          <a:bodyPr/>
          <a:lstStyle/>
          <a:p>
            <a:r>
              <a:rPr lang="en-US" dirty="0"/>
              <a:t>But…..plants rely on diffusion for gas exchange…..how do they get so big</a:t>
            </a:r>
            <a:r>
              <a:rPr lang="en-US" dirty="0" smtClean="0"/>
              <a:t>???</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6C4E1C-8A60-40AA-A2A3-30F7681E5265}" type="slidenum">
              <a:rPr lang="en-US"/>
              <a:pPr/>
              <a:t>100</a:t>
            </a:fld>
            <a:endParaRPr lang="en-US"/>
          </a:p>
        </p:txBody>
      </p:sp>
      <p:sp>
        <p:nvSpPr>
          <p:cNvPr id="97282" name="Rectangle 2"/>
          <p:cNvSpPr>
            <a:spLocks noGrp="1" noChangeArrowheads="1"/>
          </p:cNvSpPr>
          <p:nvPr>
            <p:ph type="title"/>
          </p:nvPr>
        </p:nvSpPr>
        <p:spPr>
          <a:xfrm>
            <a:off x="457200" y="274638"/>
            <a:ext cx="8229600" cy="1325562"/>
          </a:xfrm>
        </p:spPr>
        <p:txBody>
          <a:bodyPr/>
          <a:lstStyle/>
          <a:p>
            <a:r>
              <a:rPr lang="en-US" sz="4000"/>
              <a:t>Respiratory pigments – tying the two systems together</a:t>
            </a:r>
          </a:p>
        </p:txBody>
      </p:sp>
      <p:sp>
        <p:nvSpPr>
          <p:cNvPr id="97283" name="Rectangle 3"/>
          <p:cNvSpPr>
            <a:spLocks noGrp="1" noChangeArrowheads="1"/>
          </p:cNvSpPr>
          <p:nvPr>
            <p:ph type="body" idx="1"/>
          </p:nvPr>
        </p:nvSpPr>
        <p:spPr>
          <a:xfrm>
            <a:off x="457200" y="1828800"/>
            <a:ext cx="8229600" cy="4297363"/>
          </a:xfrm>
        </p:spPr>
        <p:txBody>
          <a:bodyPr/>
          <a:lstStyle/>
          <a:p>
            <a:r>
              <a:rPr lang="en-US"/>
              <a:t>Respiratory pigments are proteins that reversibly bind O</a:t>
            </a:r>
            <a:r>
              <a:rPr lang="en-US" baseline="-25000"/>
              <a:t>2</a:t>
            </a:r>
            <a:r>
              <a:rPr lang="en-US"/>
              <a:t> and CO</a:t>
            </a:r>
            <a:r>
              <a:rPr lang="en-US" baseline="-25000"/>
              <a:t>2</a:t>
            </a:r>
            <a:r>
              <a:rPr lang="en-US"/>
              <a:t> </a:t>
            </a:r>
          </a:p>
          <a:p>
            <a:r>
              <a:rPr lang="en-US"/>
              <a:t>Circulatory systems transport the pigments to sites of gas exchange</a:t>
            </a:r>
          </a:p>
          <a:p>
            <a:r>
              <a:rPr lang="en-US"/>
              <a:t>O</a:t>
            </a:r>
            <a:r>
              <a:rPr lang="en-US" baseline="-25000"/>
              <a:t>2</a:t>
            </a:r>
            <a:r>
              <a:rPr lang="en-US"/>
              <a:t> and CO</a:t>
            </a:r>
            <a:r>
              <a:rPr lang="en-US" baseline="-25000"/>
              <a:t>2</a:t>
            </a:r>
            <a:r>
              <a:rPr lang="en-US"/>
              <a:t> molecules bind or are released depending on gradients of partial pressure</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040608-C031-439A-B765-C2F7772ABEF7}" type="slidenum">
              <a:rPr lang="en-US"/>
              <a:pPr/>
              <a:t>101</a:t>
            </a:fld>
            <a:endParaRPr lang="en-US"/>
          </a:p>
        </p:txBody>
      </p:sp>
      <p:sp>
        <p:nvSpPr>
          <p:cNvPr id="98306"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98307" name="Rectangle 3"/>
          <p:cNvSpPr>
            <a:spLocks noGrp="1" noChangeArrowheads="1"/>
          </p:cNvSpPr>
          <p:nvPr>
            <p:ph type="body" idx="1"/>
          </p:nvPr>
        </p:nvSpPr>
        <p:spPr>
          <a:xfrm>
            <a:off x="457200" y="1828800"/>
            <a:ext cx="8305800" cy="4800600"/>
          </a:xfrm>
        </p:spPr>
        <p:txBody>
          <a:bodyPr/>
          <a:lstStyle/>
          <a:p>
            <a:r>
              <a:rPr lang="en-US"/>
              <a:t>Atmospheric pressure at sea level is equivalent to the pressure exerted by a column of mercury 760 mm high = 760 mm Hg</a:t>
            </a:r>
          </a:p>
          <a:p>
            <a:pPr lvl="1">
              <a:buFont typeface="Wingdings" pitchFamily="2" charset="2"/>
              <a:buChar char="Ø"/>
            </a:pPr>
            <a:r>
              <a:rPr lang="en-US"/>
              <a:t>This represents the total pressure that the atmosphere exerts on the surface of the earth</a:t>
            </a:r>
          </a:p>
          <a:p>
            <a:r>
              <a:rPr lang="en-US">
                <a:solidFill>
                  <a:schemeClr val="bg2"/>
                </a:solidFill>
              </a:rPr>
              <a:t>Partial pressure is the percentage of total atmospheric pressure that can be assigned to each component of the atmosphere</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C9F4E058-B37C-408D-837B-BCF04C558CA4}" type="slidenum">
              <a:rPr lang="en-US"/>
              <a:pPr/>
              <a:t>102</a:t>
            </a:fld>
            <a:endParaRPr lang="en-US"/>
          </a:p>
        </p:txBody>
      </p:sp>
      <p:sp>
        <p:nvSpPr>
          <p:cNvPr id="192518" name="Text Box 6"/>
          <p:cNvSpPr txBox="1">
            <a:spLocks noChangeArrowheads="1"/>
          </p:cNvSpPr>
          <p:nvPr/>
        </p:nvSpPr>
        <p:spPr bwMode="auto">
          <a:xfrm>
            <a:off x="152400" y="1066800"/>
            <a:ext cx="46482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sz="3200"/>
              <a:t>Atmospheric pressure at sea level is equivalent to the pressure exerted by a column of mercury 760 mm high = 760 mm Hg (29.92” of mercury)</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C0100B-6751-4D44-8AD9-0FEF79D52DFA}" type="slidenum">
              <a:rPr lang="en-US"/>
              <a:pPr/>
              <a:t>103</a:t>
            </a:fld>
            <a:endParaRPr lang="en-US"/>
          </a:p>
        </p:txBody>
      </p:sp>
      <p:sp>
        <p:nvSpPr>
          <p:cNvPr id="135170"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35171" name="Rectangle 3"/>
          <p:cNvSpPr>
            <a:spLocks noGrp="1" noChangeArrowheads="1"/>
          </p:cNvSpPr>
          <p:nvPr>
            <p:ph type="body" idx="1"/>
          </p:nvPr>
        </p:nvSpPr>
        <p:spPr>
          <a:xfrm>
            <a:off x="457200" y="1828800"/>
            <a:ext cx="8305800" cy="4800600"/>
          </a:xfrm>
        </p:spPr>
        <p:txBody>
          <a:bodyPr/>
          <a:lstStyle/>
          <a:p>
            <a:r>
              <a:rPr lang="en-US">
                <a:solidFill>
                  <a:schemeClr val="bg2"/>
                </a:solidFill>
              </a:rPr>
              <a:t>Atmospheric pressure at sea level is equivalent to the pressure exerted by a column of mercury 760 mm high = 760 mm Hg</a:t>
            </a:r>
          </a:p>
          <a:p>
            <a:pPr lvl="1">
              <a:buFont typeface="Wingdings" pitchFamily="2" charset="2"/>
              <a:buChar char="Ø"/>
            </a:pPr>
            <a:r>
              <a:rPr lang="en-US">
                <a:solidFill>
                  <a:schemeClr val="bg2"/>
                </a:solidFill>
              </a:rPr>
              <a:t>This represents the total pressure that the atmosphere exerts on the surface of the earth</a:t>
            </a:r>
          </a:p>
          <a:p>
            <a:r>
              <a:rPr lang="en-US"/>
              <a:t>Partial pressure is the percentage of total atmospheric pressure that can be assigned to each component of the atmosphere</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6AE9CB54-7E9C-4131-8152-A3000ECEFDBA}" type="slidenum">
              <a:rPr lang="en-US"/>
              <a:pPr/>
              <a:t>104</a:t>
            </a:fld>
            <a:endParaRPr lang="en-US"/>
          </a:p>
        </p:txBody>
      </p:sp>
      <p:sp>
        <p:nvSpPr>
          <p:cNvPr id="102402"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02403" name="Rectangle 3"/>
          <p:cNvSpPr>
            <a:spLocks noGrp="1" noChangeArrowheads="1"/>
          </p:cNvSpPr>
          <p:nvPr>
            <p:ph type="body" idx="1"/>
          </p:nvPr>
        </p:nvSpPr>
        <p:spPr>
          <a:xfrm>
            <a:off x="457200" y="1828800"/>
            <a:ext cx="8001000" cy="5029200"/>
          </a:xfrm>
        </p:spPr>
        <p:txBody>
          <a:bodyPr/>
          <a:lstStyle/>
          <a:p>
            <a:pPr>
              <a:lnSpc>
                <a:spcPct val="90000"/>
              </a:lnSpc>
            </a:pPr>
            <a:r>
              <a:rPr lang="en-US"/>
              <a:t>Each gas contributes to total atmospheric pressure in proportion to its volume % in the atmosphere</a:t>
            </a:r>
          </a:p>
          <a:p>
            <a:pPr lvl="1">
              <a:lnSpc>
                <a:spcPct val="90000"/>
              </a:lnSpc>
              <a:buFont typeface="Wingdings" pitchFamily="2" charset="2"/>
              <a:buChar char="Ø"/>
            </a:pPr>
            <a:r>
              <a:rPr lang="en-US"/>
              <a:t>Each gas contributes a part of total pressure</a:t>
            </a:r>
          </a:p>
          <a:p>
            <a:pPr lvl="1">
              <a:lnSpc>
                <a:spcPct val="90000"/>
              </a:lnSpc>
              <a:buFont typeface="Wingdings" pitchFamily="2" charset="2"/>
              <a:buChar char="Ø"/>
            </a:pPr>
            <a:r>
              <a:rPr lang="en-US"/>
              <a:t>That part = the partial pressure for that gas</a:t>
            </a:r>
          </a:p>
          <a:p>
            <a:pPr>
              <a:lnSpc>
                <a:spcPct val="90000"/>
              </a:lnSpc>
            </a:pPr>
            <a:r>
              <a:rPr lang="en-US">
                <a:solidFill>
                  <a:schemeClr val="bg2"/>
                </a:solidFill>
              </a:rPr>
              <a:t>The atmosphere is 21% O</a:t>
            </a:r>
            <a:r>
              <a:rPr lang="en-US" baseline="-25000">
                <a:solidFill>
                  <a:schemeClr val="bg2"/>
                </a:solidFill>
              </a:rPr>
              <a:t>2</a:t>
            </a:r>
            <a:r>
              <a:rPr lang="en-US">
                <a:solidFill>
                  <a:schemeClr val="bg2"/>
                </a:solidFill>
              </a:rPr>
              <a:t> and 0.03% CO</a:t>
            </a:r>
            <a:r>
              <a:rPr lang="en-US" baseline="-25000">
                <a:solidFill>
                  <a:schemeClr val="bg2"/>
                </a:solidFill>
              </a:rPr>
              <a:t>2</a:t>
            </a:r>
          </a:p>
          <a:p>
            <a:pPr lvl="1">
              <a:lnSpc>
                <a:spcPct val="90000"/>
              </a:lnSpc>
              <a:buFont typeface="Wingdings" pitchFamily="2" charset="2"/>
              <a:buChar char="Ø"/>
            </a:pPr>
            <a:r>
              <a:rPr lang="en-US">
                <a:solidFill>
                  <a:schemeClr val="bg2"/>
                </a:solidFill>
              </a:rPr>
              <a:t>Partial pressure of O</a:t>
            </a:r>
            <a:r>
              <a:rPr lang="en-US" baseline="-25000">
                <a:solidFill>
                  <a:schemeClr val="bg2"/>
                </a:solidFill>
              </a:rPr>
              <a:t>2</a:t>
            </a:r>
            <a:r>
              <a:rPr lang="en-US">
                <a:solidFill>
                  <a:schemeClr val="bg2"/>
                </a:solidFill>
              </a:rPr>
              <a:t> is 0.21x760 = 160 mm Hg</a:t>
            </a:r>
          </a:p>
          <a:p>
            <a:pPr lvl="1">
              <a:lnSpc>
                <a:spcPct val="90000"/>
              </a:lnSpc>
              <a:buFont typeface="Wingdings" pitchFamily="2" charset="2"/>
              <a:buChar char="Ø"/>
            </a:pPr>
            <a:r>
              <a:rPr lang="en-US">
                <a:solidFill>
                  <a:schemeClr val="bg2"/>
                </a:solidFill>
              </a:rPr>
              <a:t>Partial pressure of CO</a:t>
            </a:r>
            <a:r>
              <a:rPr lang="en-US" baseline="-25000">
                <a:solidFill>
                  <a:schemeClr val="bg2"/>
                </a:solidFill>
              </a:rPr>
              <a:t>2</a:t>
            </a:r>
            <a:r>
              <a:rPr lang="en-US">
                <a:solidFill>
                  <a:schemeClr val="bg2"/>
                </a:solidFill>
              </a:rPr>
              <a:t> is 0.0003x760 = 0.23 mm Hg</a:t>
            </a:r>
          </a:p>
        </p:txBody>
      </p:sp>
      <p:grpSp>
        <p:nvGrpSpPr>
          <p:cNvPr id="102408" name="Group 8"/>
          <p:cNvGrpSpPr>
            <a:grpSpLocks/>
          </p:cNvGrpSpPr>
          <p:nvPr/>
        </p:nvGrpSpPr>
        <p:grpSpPr bwMode="auto">
          <a:xfrm>
            <a:off x="8639175" y="1752600"/>
            <a:ext cx="457200" cy="5105400"/>
            <a:chOff x="5472" y="1104"/>
            <a:chExt cx="144" cy="3216"/>
          </a:xfrm>
        </p:grpSpPr>
        <p:sp>
          <p:nvSpPr>
            <p:cNvPr id="102404" name="Rectangle 4"/>
            <p:cNvSpPr>
              <a:spLocks noChangeArrowheads="1"/>
            </p:cNvSpPr>
            <p:nvPr/>
          </p:nvSpPr>
          <p:spPr bwMode="auto">
            <a:xfrm>
              <a:off x="5472" y="1776"/>
              <a:ext cx="144" cy="2544"/>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5" name="Rectangle 5"/>
            <p:cNvSpPr>
              <a:spLocks noChangeArrowheads="1"/>
            </p:cNvSpPr>
            <p:nvPr/>
          </p:nvSpPr>
          <p:spPr bwMode="auto">
            <a:xfrm>
              <a:off x="5472" y="1152"/>
              <a:ext cx="144" cy="624"/>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6" name="Rectangle 6"/>
            <p:cNvSpPr>
              <a:spLocks noChangeArrowheads="1"/>
            </p:cNvSpPr>
            <p:nvPr/>
          </p:nvSpPr>
          <p:spPr bwMode="auto">
            <a:xfrm>
              <a:off x="5472" y="1104"/>
              <a:ext cx="144" cy="4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Line 7"/>
            <p:cNvSpPr>
              <a:spLocks noChangeShapeType="1"/>
            </p:cNvSpPr>
            <p:nvPr/>
          </p:nvSpPr>
          <p:spPr bwMode="auto">
            <a:xfrm>
              <a:off x="5472" y="1104"/>
              <a:ext cx="144" cy="0"/>
            </a:xfrm>
            <a:prstGeom prst="line">
              <a:avLst/>
            </a:prstGeom>
            <a:noFill/>
            <a:ln w="381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210E3AC3-3810-432F-9E49-C786B242ED83}" type="slidenum">
              <a:rPr lang="en-US"/>
              <a:pPr/>
              <a:t>105</a:t>
            </a:fld>
            <a:endParaRPr lang="en-US"/>
          </a:p>
        </p:txBody>
      </p:sp>
      <p:sp>
        <p:nvSpPr>
          <p:cNvPr id="136194"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36195" name="Rectangle 3"/>
          <p:cNvSpPr>
            <a:spLocks noGrp="1" noChangeArrowheads="1"/>
          </p:cNvSpPr>
          <p:nvPr>
            <p:ph type="body" idx="1"/>
          </p:nvPr>
        </p:nvSpPr>
        <p:spPr>
          <a:xfrm>
            <a:off x="457200" y="1828800"/>
            <a:ext cx="8229600" cy="5029200"/>
          </a:xfrm>
        </p:spPr>
        <p:txBody>
          <a:bodyPr/>
          <a:lstStyle/>
          <a:p>
            <a:pPr>
              <a:lnSpc>
                <a:spcPct val="90000"/>
              </a:lnSpc>
            </a:pPr>
            <a:r>
              <a:rPr lang="en-US">
                <a:solidFill>
                  <a:schemeClr val="bg2"/>
                </a:solidFill>
              </a:rPr>
              <a:t>Each gas contributes to total atmospheric pressure in proportion to its volume % in the atmosphere</a:t>
            </a:r>
          </a:p>
          <a:p>
            <a:pPr lvl="1">
              <a:lnSpc>
                <a:spcPct val="90000"/>
              </a:lnSpc>
              <a:buFont typeface="Wingdings" pitchFamily="2" charset="2"/>
              <a:buChar char="Ø"/>
            </a:pPr>
            <a:r>
              <a:rPr lang="en-US">
                <a:solidFill>
                  <a:schemeClr val="bg2"/>
                </a:solidFill>
              </a:rPr>
              <a:t>Each gas contributes a part of total pressure</a:t>
            </a:r>
          </a:p>
          <a:p>
            <a:pPr lvl="1">
              <a:lnSpc>
                <a:spcPct val="90000"/>
              </a:lnSpc>
              <a:buFont typeface="Wingdings" pitchFamily="2" charset="2"/>
              <a:buChar char="Ø"/>
            </a:pPr>
            <a:r>
              <a:rPr lang="en-US">
                <a:solidFill>
                  <a:schemeClr val="bg2"/>
                </a:solidFill>
              </a:rPr>
              <a:t>That part = the partial pressure for that gas</a:t>
            </a:r>
          </a:p>
          <a:p>
            <a:pPr>
              <a:lnSpc>
                <a:spcPct val="90000"/>
              </a:lnSpc>
            </a:pPr>
            <a:r>
              <a:rPr lang="en-US"/>
              <a:t>The atmosphere is 21% O</a:t>
            </a:r>
            <a:r>
              <a:rPr lang="en-US" baseline="-25000"/>
              <a:t>2</a:t>
            </a:r>
            <a:r>
              <a:rPr lang="en-US"/>
              <a:t> and 0.03% CO</a:t>
            </a:r>
            <a:r>
              <a:rPr lang="en-US" baseline="-25000"/>
              <a:t>2</a:t>
            </a:r>
          </a:p>
          <a:p>
            <a:pPr lvl="1">
              <a:lnSpc>
                <a:spcPct val="90000"/>
              </a:lnSpc>
              <a:buFont typeface="Wingdings" pitchFamily="2" charset="2"/>
              <a:buChar char="Ø"/>
            </a:pPr>
            <a:r>
              <a:rPr lang="en-US"/>
              <a:t>Partial pressure of O</a:t>
            </a:r>
            <a:r>
              <a:rPr lang="en-US" baseline="-25000"/>
              <a:t>2</a:t>
            </a:r>
            <a:r>
              <a:rPr lang="en-US"/>
              <a:t> is 0.21x760 = 160 mm Hg</a:t>
            </a:r>
          </a:p>
          <a:p>
            <a:pPr lvl="1">
              <a:lnSpc>
                <a:spcPct val="90000"/>
              </a:lnSpc>
              <a:buFont typeface="Wingdings" pitchFamily="2" charset="2"/>
              <a:buChar char="Ø"/>
            </a:pPr>
            <a:r>
              <a:rPr lang="en-US"/>
              <a:t>Partial pressure of CO</a:t>
            </a:r>
            <a:r>
              <a:rPr lang="en-US" baseline="-25000"/>
              <a:t>2</a:t>
            </a:r>
            <a:r>
              <a:rPr lang="en-US"/>
              <a:t> is 0.0003x760 = 0.23 mm Hg</a:t>
            </a:r>
          </a:p>
        </p:txBody>
      </p:sp>
      <p:grpSp>
        <p:nvGrpSpPr>
          <p:cNvPr id="136196" name="Group 4"/>
          <p:cNvGrpSpPr>
            <a:grpSpLocks/>
          </p:cNvGrpSpPr>
          <p:nvPr/>
        </p:nvGrpSpPr>
        <p:grpSpPr bwMode="auto">
          <a:xfrm>
            <a:off x="8639175" y="1752600"/>
            <a:ext cx="457200" cy="5105400"/>
            <a:chOff x="5472" y="1104"/>
            <a:chExt cx="144" cy="3216"/>
          </a:xfrm>
        </p:grpSpPr>
        <p:sp>
          <p:nvSpPr>
            <p:cNvPr id="136197" name="Rectangle 5"/>
            <p:cNvSpPr>
              <a:spLocks noChangeArrowheads="1"/>
            </p:cNvSpPr>
            <p:nvPr/>
          </p:nvSpPr>
          <p:spPr bwMode="auto">
            <a:xfrm>
              <a:off x="5472" y="1776"/>
              <a:ext cx="144" cy="2544"/>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198" name="Rectangle 6"/>
            <p:cNvSpPr>
              <a:spLocks noChangeArrowheads="1"/>
            </p:cNvSpPr>
            <p:nvPr/>
          </p:nvSpPr>
          <p:spPr bwMode="auto">
            <a:xfrm>
              <a:off x="5472" y="1152"/>
              <a:ext cx="144" cy="624"/>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199" name="Rectangle 7"/>
            <p:cNvSpPr>
              <a:spLocks noChangeArrowheads="1"/>
            </p:cNvSpPr>
            <p:nvPr/>
          </p:nvSpPr>
          <p:spPr bwMode="auto">
            <a:xfrm>
              <a:off x="5472" y="1104"/>
              <a:ext cx="144" cy="48"/>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0" name="Line 8"/>
            <p:cNvSpPr>
              <a:spLocks noChangeShapeType="1"/>
            </p:cNvSpPr>
            <p:nvPr/>
          </p:nvSpPr>
          <p:spPr bwMode="auto">
            <a:xfrm>
              <a:off x="5472" y="1104"/>
              <a:ext cx="144" cy="0"/>
            </a:xfrm>
            <a:prstGeom prst="line">
              <a:avLst/>
            </a:prstGeom>
            <a:noFill/>
            <a:ln w="3810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684DD2-64D1-4CF4-9146-D18B779F0F2D}" type="slidenum">
              <a:rPr lang="en-US"/>
              <a:pPr/>
              <a:t>106</a:t>
            </a:fld>
            <a:endParaRPr lang="en-US"/>
          </a:p>
        </p:txBody>
      </p:sp>
      <p:sp>
        <p:nvSpPr>
          <p:cNvPr id="103426" name="Rectangle 2"/>
          <p:cNvSpPr>
            <a:spLocks noGrp="1" noChangeArrowheads="1"/>
          </p:cNvSpPr>
          <p:nvPr>
            <p:ph type="title"/>
          </p:nvPr>
        </p:nvSpPr>
        <p:spPr>
          <a:xfrm>
            <a:off x="457200" y="274638"/>
            <a:ext cx="8229600" cy="1325562"/>
          </a:xfrm>
        </p:spPr>
        <p:txBody>
          <a:bodyPr/>
          <a:lstStyle/>
          <a:p>
            <a:r>
              <a:rPr lang="en-US" sz="4000"/>
              <a:t>Partial Pressure Gradients Drive Gas Transport</a:t>
            </a:r>
          </a:p>
        </p:txBody>
      </p:sp>
      <p:sp>
        <p:nvSpPr>
          <p:cNvPr id="103427" name="Rectangle 3"/>
          <p:cNvSpPr>
            <a:spLocks noGrp="1" noChangeArrowheads="1"/>
          </p:cNvSpPr>
          <p:nvPr>
            <p:ph type="body" idx="1"/>
          </p:nvPr>
        </p:nvSpPr>
        <p:spPr>
          <a:xfrm>
            <a:off x="457200" y="1828800"/>
            <a:ext cx="8305800" cy="4876800"/>
          </a:xfrm>
        </p:spPr>
        <p:txBody>
          <a:bodyPr/>
          <a:lstStyle/>
          <a:p>
            <a:r>
              <a:rPr lang="en-US"/>
              <a:t>Atmospheric gasses dissolve into water in proportion to their partial pressure and solubility in water</a:t>
            </a:r>
          </a:p>
          <a:p>
            <a:pPr lvl="1">
              <a:buFont typeface="Wingdings" pitchFamily="2" charset="2"/>
              <a:buChar char="Ø"/>
            </a:pPr>
            <a:r>
              <a:rPr lang="en-US"/>
              <a:t>Dynamic equilibriums can eventually develop such that the PP in solution is the same as the PP in the atmosphere</a:t>
            </a:r>
          </a:p>
          <a:p>
            <a:pPr lvl="1">
              <a:buFont typeface="Wingdings" pitchFamily="2" charset="2"/>
              <a:buChar char="Ø"/>
            </a:pPr>
            <a:r>
              <a:rPr lang="en-US"/>
              <a:t>This occurs in the fluid lining the alveoli</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17EBF2E-B845-4773-A764-5F7D201B03EE}" type="slidenum">
              <a:rPr lang="en-US"/>
              <a:pPr/>
              <a:t>107</a:t>
            </a:fld>
            <a:endParaRPr lang="en-US"/>
          </a:p>
        </p:txBody>
      </p:sp>
      <p:sp>
        <p:nvSpPr>
          <p:cNvPr id="196610" name="Rectangle 2"/>
          <p:cNvSpPr>
            <a:spLocks noGrp="1" noChangeArrowheads="1"/>
          </p:cNvSpPr>
          <p:nvPr>
            <p:ph type="title"/>
          </p:nvPr>
        </p:nvSpPr>
        <p:spPr/>
        <p:txBody>
          <a:bodyPr/>
          <a:lstStyle/>
          <a:p>
            <a:r>
              <a:rPr lang="en-US">
                <a:solidFill>
                  <a:schemeClr val="accent2"/>
                </a:solidFill>
              </a:rPr>
              <a:t>Critical Thinking</a:t>
            </a:r>
          </a:p>
        </p:txBody>
      </p:sp>
      <p:sp>
        <p:nvSpPr>
          <p:cNvPr id="196611" name="Rectangle 3"/>
          <p:cNvSpPr>
            <a:spLocks noGrp="1" noChangeArrowheads="1"/>
          </p:cNvSpPr>
          <p:nvPr>
            <p:ph type="body" idx="1"/>
          </p:nvPr>
        </p:nvSpPr>
        <p:spPr/>
        <p:txBody>
          <a:bodyPr/>
          <a:lstStyle/>
          <a:p>
            <a:r>
              <a:rPr lang="en-US"/>
              <a:t>If a dynamic equilibrium exists in the alveoli, will the partial pressures be the same as in the outside atmosphere???</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38BD93-4BD7-4D34-9EA8-C5033C3DEAC0}" type="slidenum">
              <a:rPr lang="en-US"/>
              <a:pPr/>
              <a:t>108</a:t>
            </a:fld>
            <a:endParaRPr lang="en-US"/>
          </a:p>
        </p:txBody>
      </p:sp>
      <p:sp>
        <p:nvSpPr>
          <p:cNvPr id="197634" name="Rectangle 2"/>
          <p:cNvSpPr>
            <a:spLocks noGrp="1" noChangeArrowheads="1"/>
          </p:cNvSpPr>
          <p:nvPr>
            <p:ph type="title"/>
          </p:nvPr>
        </p:nvSpPr>
        <p:spPr/>
        <p:txBody>
          <a:bodyPr/>
          <a:lstStyle/>
          <a:p>
            <a:r>
              <a:rPr lang="en-US">
                <a:solidFill>
                  <a:schemeClr val="accent2"/>
                </a:solidFill>
              </a:rPr>
              <a:t>Critical Thinking</a:t>
            </a:r>
          </a:p>
        </p:txBody>
      </p:sp>
      <p:sp>
        <p:nvSpPr>
          <p:cNvPr id="197635" name="Rectangle 3"/>
          <p:cNvSpPr>
            <a:spLocks noGrp="1" noChangeArrowheads="1"/>
          </p:cNvSpPr>
          <p:nvPr>
            <p:ph type="body" idx="1"/>
          </p:nvPr>
        </p:nvSpPr>
        <p:spPr/>
        <p:txBody>
          <a:bodyPr/>
          <a:lstStyle/>
          <a:p>
            <a:r>
              <a:rPr lang="en-US" dirty="0"/>
              <a:t>If a dynamic equilibrium exists in the alveoli, will the partial pressures be the same as in the outside atmosphere</a:t>
            </a:r>
            <a:r>
              <a:rPr lang="en-US" dirty="0" smtClean="0"/>
              <a:t>???</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C69EC4FA-919E-498C-A2E4-B8404851B8D5}" type="slidenum">
              <a:rPr lang="en-US"/>
              <a:pPr/>
              <a:t>109</a:t>
            </a:fld>
            <a:endParaRPr lang="en-US"/>
          </a:p>
        </p:txBody>
      </p:sp>
      <p:sp>
        <p:nvSpPr>
          <p:cNvPr id="104457" name="Text Box 9"/>
          <p:cNvSpPr txBox="1">
            <a:spLocks noChangeArrowheads="1"/>
          </p:cNvSpPr>
          <p:nvPr/>
        </p:nvSpPr>
        <p:spPr bwMode="auto">
          <a:xfrm>
            <a:off x="6080125" y="1103313"/>
            <a:ext cx="24542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partial pressures of gasses in various parts of the body.  This diagram is used in the next 3 slides.</a:t>
            </a:r>
          </a:p>
        </p:txBody>
      </p:sp>
      <p:sp>
        <p:nvSpPr>
          <p:cNvPr id="104451" name="Rectangle 3"/>
          <p:cNvSpPr>
            <a:spLocks noGrp="1" noChangeArrowheads="1"/>
          </p:cNvSpPr>
          <p:nvPr>
            <p:ph type="body" idx="4294967295"/>
          </p:nvPr>
        </p:nvSpPr>
        <p:spPr>
          <a:xfrm>
            <a:off x="304800" y="1219200"/>
            <a:ext cx="4876800" cy="4343400"/>
          </a:xfrm>
        </p:spPr>
        <p:txBody>
          <a:bodyPr/>
          <a:lstStyle/>
          <a:p>
            <a:r>
              <a:rPr lang="en-US"/>
              <a:t>Inhaled air PP’s = atmospheric PP’s</a:t>
            </a:r>
          </a:p>
          <a:p>
            <a:r>
              <a:rPr lang="en-US"/>
              <a:t>Alveolar PP’s reflect mixing of inhaled and exhaled air</a:t>
            </a:r>
          </a:p>
          <a:p>
            <a:pPr lvl="1">
              <a:buFont typeface="Wingdings" pitchFamily="2" charset="2"/>
              <a:buChar char="Ø"/>
            </a:pPr>
            <a:r>
              <a:rPr lang="en-US"/>
              <a:t>Lower PP of O</a:t>
            </a:r>
            <a:r>
              <a:rPr lang="en-US" baseline="-25000"/>
              <a:t>2</a:t>
            </a:r>
            <a:r>
              <a:rPr lang="en-US"/>
              <a:t> and higher PP of CO</a:t>
            </a:r>
            <a:r>
              <a:rPr lang="en-US" baseline="-25000"/>
              <a:t>2</a:t>
            </a:r>
            <a:r>
              <a:rPr lang="en-US"/>
              <a:t> than in atmosphere</a:t>
            </a:r>
          </a:p>
        </p:txBody>
      </p:sp>
      <p:sp>
        <p:nvSpPr>
          <p:cNvPr id="104454" name="Line 6"/>
          <p:cNvSpPr>
            <a:spLocks noChangeShapeType="1"/>
          </p:cNvSpPr>
          <p:nvPr/>
        </p:nvSpPr>
        <p:spPr bwMode="auto">
          <a:xfrm flipV="1">
            <a:off x="4114800" y="762000"/>
            <a:ext cx="1219200" cy="762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55" name="Line 7"/>
          <p:cNvSpPr>
            <a:spLocks noChangeShapeType="1"/>
          </p:cNvSpPr>
          <p:nvPr/>
        </p:nvSpPr>
        <p:spPr bwMode="auto">
          <a:xfrm flipV="1">
            <a:off x="4495800" y="1143000"/>
            <a:ext cx="2362200" cy="1371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CA6CAB-5EBA-45E5-9E75-C90333CA274A}" type="slidenum">
              <a:rPr lang="en-US"/>
              <a:pPr/>
              <a:t>11</a:t>
            </a:fld>
            <a:endParaRPr lang="en-US"/>
          </a:p>
        </p:txBody>
      </p:sp>
      <p:sp>
        <p:nvSpPr>
          <p:cNvPr id="141314" name="Rectangle 2"/>
          <p:cNvSpPr>
            <a:spLocks noGrp="1" noChangeArrowheads="1"/>
          </p:cNvSpPr>
          <p:nvPr>
            <p:ph type="title"/>
          </p:nvPr>
        </p:nvSpPr>
        <p:spPr/>
        <p:txBody>
          <a:bodyPr/>
          <a:lstStyle/>
          <a:p>
            <a:r>
              <a:rPr lang="en-US" sz="4000"/>
              <a:t>Circulation systems have evolved over time</a:t>
            </a:r>
          </a:p>
        </p:txBody>
      </p:sp>
      <p:sp>
        <p:nvSpPr>
          <p:cNvPr id="141315" name="Rectangle 3"/>
          <p:cNvSpPr>
            <a:spLocks noGrp="1" noChangeArrowheads="1"/>
          </p:cNvSpPr>
          <p:nvPr>
            <p:ph type="body" idx="1"/>
          </p:nvPr>
        </p:nvSpPr>
        <p:spPr>
          <a:xfrm>
            <a:off x="457200" y="1600200"/>
            <a:ext cx="8458200" cy="4800600"/>
          </a:xfrm>
        </p:spPr>
        <p:txBody>
          <a:bodyPr/>
          <a:lstStyle/>
          <a:p>
            <a:r>
              <a:rPr lang="en-US">
                <a:solidFill>
                  <a:schemeClr val="bg2"/>
                </a:solidFill>
              </a:rPr>
              <a:t>The most primitive animals exchange gasses and circulate resources entirely by diffusion</a:t>
            </a:r>
          </a:p>
          <a:p>
            <a:pPr lvl="1">
              <a:buFont typeface="Wingdings" pitchFamily="2" charset="2"/>
              <a:buChar char="Ø"/>
            </a:pPr>
            <a:r>
              <a:rPr lang="en-US">
                <a:solidFill>
                  <a:schemeClr val="bg2"/>
                </a:solidFill>
              </a:rPr>
              <a:t>Process is slow and cannot support 3-D large bodies</a:t>
            </a:r>
          </a:p>
          <a:p>
            <a:pPr lvl="1">
              <a:buFont typeface="Wingdings" pitchFamily="2" charset="2"/>
              <a:buChar char="Ø"/>
            </a:pPr>
            <a:r>
              <a:rPr lang="en-US">
                <a:solidFill>
                  <a:schemeClr val="bg2"/>
                </a:solidFill>
              </a:rPr>
              <a:t>Surface area / volume ratio becomes too small</a:t>
            </a:r>
          </a:p>
          <a:p>
            <a:r>
              <a:rPr lang="en-US"/>
              <a:t>Sponges, jellies and flatworms use diffusion alone</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2D89F849-D269-4F9C-9B64-DF584CBCD0AE}" type="slidenum">
              <a:rPr lang="en-US"/>
              <a:pPr/>
              <a:t>110</a:t>
            </a:fld>
            <a:endParaRPr lang="en-US"/>
          </a:p>
        </p:txBody>
      </p:sp>
      <p:sp>
        <p:nvSpPr>
          <p:cNvPr id="105474" name="Rectangle 2"/>
          <p:cNvSpPr>
            <a:spLocks noGrp="1" noChangeArrowheads="1"/>
          </p:cNvSpPr>
          <p:nvPr>
            <p:ph type="body" idx="4294967295"/>
          </p:nvPr>
        </p:nvSpPr>
        <p:spPr>
          <a:xfrm>
            <a:off x="304800" y="609600"/>
            <a:ext cx="4876800" cy="5943600"/>
          </a:xfrm>
        </p:spPr>
        <p:txBody>
          <a:bodyPr/>
          <a:lstStyle/>
          <a:p>
            <a:r>
              <a:rPr lang="en-US"/>
              <a:t>O</a:t>
            </a:r>
            <a:r>
              <a:rPr lang="en-US" baseline="-25000"/>
              <a:t>2</a:t>
            </a:r>
            <a:r>
              <a:rPr lang="en-US"/>
              <a:t> and CO</a:t>
            </a:r>
            <a:r>
              <a:rPr lang="en-US" baseline="-25000"/>
              <a:t>2</a:t>
            </a:r>
            <a:r>
              <a:rPr lang="en-US"/>
              <a:t> diffuse based on gradients of partial pressure</a:t>
            </a:r>
          </a:p>
          <a:p>
            <a:pPr lvl="1">
              <a:buFont typeface="Wingdings" pitchFamily="2" charset="2"/>
              <a:buChar char="Ø"/>
            </a:pPr>
            <a:r>
              <a:rPr lang="en-US"/>
              <a:t>Blood PP’s reflect supply and usage</a:t>
            </a:r>
          </a:p>
          <a:p>
            <a:pPr lvl="1">
              <a:buFont typeface="Wingdings" pitchFamily="2" charset="2"/>
              <a:buChar char="Ø"/>
            </a:pPr>
            <a:r>
              <a:rPr lang="en-US"/>
              <a:t>Blood leaves the lungs with high PP of O</a:t>
            </a:r>
            <a:r>
              <a:rPr lang="en-US" baseline="-25000"/>
              <a:t>2</a:t>
            </a:r>
            <a:r>
              <a:rPr lang="en-US"/>
              <a:t> </a:t>
            </a:r>
          </a:p>
          <a:p>
            <a:pPr lvl="1">
              <a:buFont typeface="Wingdings" pitchFamily="2" charset="2"/>
              <a:buChar char="Ø"/>
            </a:pPr>
            <a:r>
              <a:rPr lang="en-US"/>
              <a:t>Body tissues have lower PP of O</a:t>
            </a:r>
            <a:r>
              <a:rPr lang="en-US" baseline="-25000"/>
              <a:t>2</a:t>
            </a:r>
            <a:r>
              <a:rPr lang="en-US"/>
              <a:t> because of mitochondrial usage</a:t>
            </a:r>
          </a:p>
          <a:p>
            <a:pPr lvl="1">
              <a:buFont typeface="Wingdings" pitchFamily="2" charset="2"/>
              <a:buChar char="Ø"/>
            </a:pPr>
            <a:r>
              <a:rPr lang="en-US"/>
              <a:t>O</a:t>
            </a:r>
            <a:r>
              <a:rPr lang="en-US" baseline="-25000"/>
              <a:t>2</a:t>
            </a:r>
            <a:r>
              <a:rPr lang="en-US"/>
              <a:t> moves from blood to tissues</a:t>
            </a:r>
          </a:p>
        </p:txBody>
      </p:sp>
      <p:sp>
        <p:nvSpPr>
          <p:cNvPr id="105478" name="Line 6"/>
          <p:cNvSpPr>
            <a:spLocks noChangeShapeType="1"/>
          </p:cNvSpPr>
          <p:nvPr/>
        </p:nvSpPr>
        <p:spPr bwMode="auto">
          <a:xfrm flipV="1">
            <a:off x="4648200" y="2057400"/>
            <a:ext cx="3505200" cy="1600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79" name="Line 7"/>
          <p:cNvSpPr>
            <a:spLocks noChangeShapeType="1"/>
          </p:cNvSpPr>
          <p:nvPr/>
        </p:nvSpPr>
        <p:spPr bwMode="auto">
          <a:xfrm>
            <a:off x="4572000" y="4724400"/>
            <a:ext cx="2133600" cy="1676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57B3C587-A8CB-41E3-BD8C-C90D7A51A0FB}" type="slidenum">
              <a:rPr lang="en-US"/>
              <a:pPr/>
              <a:t>111</a:t>
            </a:fld>
            <a:endParaRPr lang="en-US"/>
          </a:p>
        </p:txBody>
      </p:sp>
      <p:sp>
        <p:nvSpPr>
          <p:cNvPr id="106498" name="Rectangle 2"/>
          <p:cNvSpPr>
            <a:spLocks noGrp="1" noChangeArrowheads="1"/>
          </p:cNvSpPr>
          <p:nvPr>
            <p:ph type="body" idx="4294967295"/>
          </p:nvPr>
        </p:nvSpPr>
        <p:spPr>
          <a:xfrm>
            <a:off x="304800" y="609600"/>
            <a:ext cx="4876800" cy="5486400"/>
          </a:xfrm>
        </p:spPr>
        <p:txBody>
          <a:bodyPr/>
          <a:lstStyle/>
          <a:p>
            <a:r>
              <a:rPr lang="en-US"/>
              <a:t>Same principles with CO</a:t>
            </a:r>
            <a:r>
              <a:rPr lang="en-US" baseline="-25000"/>
              <a:t>2</a:t>
            </a:r>
            <a:r>
              <a:rPr lang="en-US"/>
              <a:t>  </a:t>
            </a:r>
          </a:p>
          <a:p>
            <a:pPr lvl="1">
              <a:buFont typeface="Wingdings" pitchFamily="2" charset="2"/>
              <a:buChar char="Ø"/>
            </a:pPr>
            <a:r>
              <a:rPr lang="en-US"/>
              <a:t>Blood leaves the lungs with low PP of CO</a:t>
            </a:r>
            <a:r>
              <a:rPr lang="en-US" baseline="-25000"/>
              <a:t>2</a:t>
            </a:r>
            <a:r>
              <a:rPr lang="en-US"/>
              <a:t> </a:t>
            </a:r>
          </a:p>
          <a:p>
            <a:pPr lvl="1">
              <a:buFont typeface="Wingdings" pitchFamily="2" charset="2"/>
              <a:buChar char="Ø"/>
            </a:pPr>
            <a:r>
              <a:rPr lang="en-US"/>
              <a:t>Body tissues have higher PP of CO</a:t>
            </a:r>
            <a:r>
              <a:rPr lang="en-US" baseline="-25000"/>
              <a:t>2</a:t>
            </a:r>
            <a:r>
              <a:rPr lang="en-US"/>
              <a:t> because of mitochondrial production</a:t>
            </a:r>
          </a:p>
          <a:p>
            <a:pPr lvl="1">
              <a:buFont typeface="Wingdings" pitchFamily="2" charset="2"/>
              <a:buChar char="Ø"/>
            </a:pPr>
            <a:r>
              <a:rPr lang="en-US"/>
              <a:t>CO</a:t>
            </a:r>
            <a:r>
              <a:rPr lang="en-US" baseline="-25000"/>
              <a:t>2</a:t>
            </a:r>
            <a:r>
              <a:rPr lang="en-US"/>
              <a:t> moves from tissues to blood</a:t>
            </a:r>
          </a:p>
        </p:txBody>
      </p:sp>
      <p:sp>
        <p:nvSpPr>
          <p:cNvPr id="106501" name="Line 5"/>
          <p:cNvSpPr>
            <a:spLocks noChangeShapeType="1"/>
          </p:cNvSpPr>
          <p:nvPr/>
        </p:nvSpPr>
        <p:spPr bwMode="auto">
          <a:xfrm flipV="1">
            <a:off x="4343400" y="2286000"/>
            <a:ext cx="3810000" cy="228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502" name="Line 6"/>
          <p:cNvSpPr>
            <a:spLocks noChangeShapeType="1"/>
          </p:cNvSpPr>
          <p:nvPr/>
        </p:nvSpPr>
        <p:spPr bwMode="auto">
          <a:xfrm>
            <a:off x="5029200" y="4343400"/>
            <a:ext cx="1752600" cy="2057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2A26B0-A66C-4BBE-9536-F537F0E46B34}" type="slidenum">
              <a:rPr lang="en-US"/>
              <a:pPr/>
              <a:t>112</a:t>
            </a:fld>
            <a:endParaRPr lang="en-US"/>
          </a:p>
        </p:txBody>
      </p:sp>
      <p:sp>
        <p:nvSpPr>
          <p:cNvPr id="107522" name="Rectangle 2"/>
          <p:cNvSpPr>
            <a:spLocks noGrp="1" noChangeArrowheads="1"/>
          </p:cNvSpPr>
          <p:nvPr>
            <p:ph type="body" idx="4294967295"/>
          </p:nvPr>
        </p:nvSpPr>
        <p:spPr>
          <a:xfrm>
            <a:off x="228600" y="685800"/>
            <a:ext cx="4800600" cy="2895600"/>
          </a:xfrm>
        </p:spPr>
        <p:txBody>
          <a:bodyPr/>
          <a:lstStyle/>
          <a:p>
            <a:r>
              <a:rPr lang="en-US"/>
              <a:t>When blood reaches the lungs the gradients favor diffusion of O</a:t>
            </a:r>
            <a:r>
              <a:rPr lang="en-US" baseline="-25000"/>
              <a:t>2</a:t>
            </a:r>
            <a:r>
              <a:rPr lang="en-US"/>
              <a:t> into the blood and CO</a:t>
            </a:r>
            <a:r>
              <a:rPr lang="en-US" baseline="-25000"/>
              <a:t>2</a:t>
            </a:r>
            <a:r>
              <a:rPr lang="en-US"/>
              <a:t> into the alveoli</a:t>
            </a:r>
          </a:p>
        </p:txBody>
      </p:sp>
      <p:sp>
        <p:nvSpPr>
          <p:cNvPr id="107527" name="Line 7"/>
          <p:cNvSpPr>
            <a:spLocks noChangeShapeType="1"/>
          </p:cNvSpPr>
          <p:nvPr/>
        </p:nvSpPr>
        <p:spPr bwMode="auto">
          <a:xfrm flipV="1">
            <a:off x="3352800" y="2514600"/>
            <a:ext cx="1828800" cy="6096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03DF25-2FCD-4DA6-BB5E-C8106F8D47E3}" type="slidenum">
              <a:rPr lang="en-US"/>
              <a:pPr/>
              <a:t>113</a:t>
            </a:fld>
            <a:endParaRPr lang="en-US"/>
          </a:p>
        </p:txBody>
      </p:sp>
      <p:sp>
        <p:nvSpPr>
          <p:cNvPr id="99335" name="Text Box 7"/>
          <p:cNvSpPr txBox="1">
            <a:spLocks noChangeArrowheads="1"/>
          </p:cNvSpPr>
          <p:nvPr/>
        </p:nvSpPr>
        <p:spPr bwMode="auto">
          <a:xfrm>
            <a:off x="2422525" y="4227513"/>
            <a:ext cx="47402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hemoglobin structure and how it changes with oxygen loading.  This diagram is used in the next 3 slides.</a:t>
            </a:r>
          </a:p>
        </p:txBody>
      </p:sp>
      <p:sp>
        <p:nvSpPr>
          <p:cNvPr id="99330"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99331" name="Rectangle 3"/>
          <p:cNvSpPr>
            <a:spLocks noGrp="1" noChangeArrowheads="1"/>
          </p:cNvSpPr>
          <p:nvPr>
            <p:ph type="body" idx="1"/>
          </p:nvPr>
        </p:nvSpPr>
        <p:spPr>
          <a:xfrm>
            <a:off x="457200" y="1371600"/>
            <a:ext cx="8534400" cy="1752600"/>
          </a:xfrm>
        </p:spPr>
        <p:txBody>
          <a:bodyPr/>
          <a:lstStyle/>
          <a:p>
            <a:r>
              <a:rPr lang="en-US"/>
              <a:t>Oxygen is not very soluble in water (blood)</a:t>
            </a:r>
          </a:p>
          <a:p>
            <a:r>
              <a:rPr lang="en-US"/>
              <a:t>Oxygen transport and delivery are enhanced by binding of O</a:t>
            </a:r>
            <a:r>
              <a:rPr lang="en-US" baseline="-25000"/>
              <a:t>2</a:t>
            </a:r>
            <a:r>
              <a:rPr lang="en-US"/>
              <a:t> to respiratory pigments</a:t>
            </a:r>
          </a:p>
        </p:txBody>
      </p:sp>
      <p:sp>
        <p:nvSpPr>
          <p:cNvPr id="99334" name="Text Box 6"/>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42.28, 7</a:t>
            </a:r>
            <a:r>
              <a:rPr lang="en-US" sz="1400" baseline="30000"/>
              <a:t>th</a:t>
            </a:r>
            <a:r>
              <a:rPr lang="en-US" sz="1400"/>
              <a:t> ed</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075588-32FD-440E-A97A-5CA122EC8A04}" type="slidenum">
              <a:rPr lang="en-US"/>
              <a:pPr/>
              <a:t>114</a:t>
            </a:fld>
            <a:endParaRPr lang="en-US"/>
          </a:p>
        </p:txBody>
      </p:sp>
      <p:sp>
        <p:nvSpPr>
          <p:cNvPr id="111618"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1619" name="Rectangle 3"/>
          <p:cNvSpPr>
            <a:spLocks noGrp="1" noChangeArrowheads="1"/>
          </p:cNvSpPr>
          <p:nvPr>
            <p:ph type="body" idx="1"/>
          </p:nvPr>
        </p:nvSpPr>
        <p:spPr>
          <a:xfrm>
            <a:off x="457200" y="1371600"/>
            <a:ext cx="8458200" cy="2057400"/>
          </a:xfrm>
        </p:spPr>
        <p:txBody>
          <a:bodyPr/>
          <a:lstStyle/>
          <a:p>
            <a:pPr>
              <a:lnSpc>
                <a:spcPct val="90000"/>
              </a:lnSpc>
            </a:pPr>
            <a:r>
              <a:rPr lang="en-US"/>
              <a:t>Increase is 2 orders of magnitude!</a:t>
            </a:r>
          </a:p>
          <a:p>
            <a:pPr>
              <a:lnSpc>
                <a:spcPct val="90000"/>
              </a:lnSpc>
            </a:pPr>
            <a:r>
              <a:rPr lang="en-US"/>
              <a:t>Almost 50 times more O</a:t>
            </a:r>
            <a:r>
              <a:rPr lang="en-US" baseline="-25000"/>
              <a:t>2 </a:t>
            </a:r>
            <a:r>
              <a:rPr lang="en-US"/>
              <a:t>can be carried this way, as opposed to simply dissolved in the blood</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2D44E88-A775-4B64-B99F-6407B86CE33B}" type="slidenum">
              <a:rPr lang="en-US"/>
              <a:pPr/>
              <a:t>115</a:t>
            </a:fld>
            <a:endParaRPr lang="en-US"/>
          </a:p>
        </p:txBody>
      </p:sp>
      <p:sp>
        <p:nvSpPr>
          <p:cNvPr id="112642"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2643" name="Rectangle 3"/>
          <p:cNvSpPr>
            <a:spLocks noGrp="1" noChangeArrowheads="1"/>
          </p:cNvSpPr>
          <p:nvPr>
            <p:ph type="body" idx="1"/>
          </p:nvPr>
        </p:nvSpPr>
        <p:spPr>
          <a:xfrm>
            <a:off x="457200" y="1371600"/>
            <a:ext cx="8458200" cy="2057400"/>
          </a:xfrm>
        </p:spPr>
        <p:txBody>
          <a:bodyPr/>
          <a:lstStyle/>
          <a:p>
            <a:r>
              <a:rPr lang="en-US"/>
              <a:t>Most vertebrates and some inverts use hemoglobin for O</a:t>
            </a:r>
            <a:r>
              <a:rPr lang="en-US" baseline="-25000"/>
              <a:t>2</a:t>
            </a:r>
            <a:r>
              <a:rPr lang="en-US"/>
              <a:t> transport</a:t>
            </a:r>
          </a:p>
          <a:p>
            <a:r>
              <a:rPr lang="en-US"/>
              <a:t>Iron (in heme group) is the binding element</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A277CC-0B2E-4959-B03F-CBC85B970E4C}" type="slidenum">
              <a:rPr lang="en-US"/>
              <a:pPr/>
              <a:t>116</a:t>
            </a:fld>
            <a:endParaRPr lang="en-US"/>
          </a:p>
        </p:txBody>
      </p:sp>
      <p:sp>
        <p:nvSpPr>
          <p:cNvPr id="113666"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3667" name="Rectangle 3"/>
          <p:cNvSpPr>
            <a:spLocks noGrp="1" noChangeArrowheads="1"/>
          </p:cNvSpPr>
          <p:nvPr>
            <p:ph type="body" idx="1"/>
          </p:nvPr>
        </p:nvSpPr>
        <p:spPr>
          <a:xfrm>
            <a:off x="457200" y="1371600"/>
            <a:ext cx="8229600" cy="2057400"/>
          </a:xfrm>
        </p:spPr>
        <p:txBody>
          <a:bodyPr/>
          <a:lstStyle/>
          <a:p>
            <a:r>
              <a:rPr lang="en-US"/>
              <a:t>Four heme groups per hemoglobin, each with one iron atom</a:t>
            </a:r>
          </a:p>
          <a:p>
            <a:r>
              <a:rPr lang="en-US"/>
              <a:t>Binding is reversible and cooperative</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5D2BBAB-09E5-4413-9BBB-EF087A743F28}" type="slidenum">
              <a:rPr lang="en-US"/>
              <a:pPr/>
              <a:t>117</a:t>
            </a:fld>
            <a:endParaRPr lang="en-US"/>
          </a:p>
        </p:txBody>
      </p:sp>
      <p:sp>
        <p:nvSpPr>
          <p:cNvPr id="198658" name="Rectangle 2"/>
          <p:cNvSpPr>
            <a:spLocks noGrp="1" noChangeArrowheads="1"/>
          </p:cNvSpPr>
          <p:nvPr>
            <p:ph type="title"/>
          </p:nvPr>
        </p:nvSpPr>
        <p:spPr/>
        <p:txBody>
          <a:bodyPr/>
          <a:lstStyle/>
          <a:p>
            <a:r>
              <a:rPr lang="en-US">
                <a:solidFill>
                  <a:schemeClr val="accent2"/>
                </a:solidFill>
              </a:rPr>
              <a:t>Critical Thinking</a:t>
            </a:r>
          </a:p>
        </p:txBody>
      </p:sp>
      <p:sp>
        <p:nvSpPr>
          <p:cNvPr id="198659" name="Rectangle 3"/>
          <p:cNvSpPr>
            <a:spLocks noGrp="1" noChangeArrowheads="1"/>
          </p:cNvSpPr>
          <p:nvPr>
            <p:ph type="body" idx="1"/>
          </p:nvPr>
        </p:nvSpPr>
        <p:spPr/>
        <p:txBody>
          <a:bodyPr/>
          <a:lstStyle/>
          <a:p>
            <a:r>
              <a:rPr lang="en-US"/>
              <a:t>Binding is reversible and cooperative</a:t>
            </a:r>
          </a:p>
          <a:p>
            <a:r>
              <a:rPr lang="en-US"/>
              <a:t>What does that mean???</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DB2AEE9-C5F3-4005-AD7C-F1FAEE520F74}" type="slidenum">
              <a:rPr lang="en-US"/>
              <a:pPr/>
              <a:t>118</a:t>
            </a:fld>
            <a:endParaRPr lang="en-US"/>
          </a:p>
        </p:txBody>
      </p:sp>
      <p:sp>
        <p:nvSpPr>
          <p:cNvPr id="199682" name="Rectangle 2"/>
          <p:cNvSpPr>
            <a:spLocks noGrp="1" noChangeArrowheads="1"/>
          </p:cNvSpPr>
          <p:nvPr>
            <p:ph type="title"/>
          </p:nvPr>
        </p:nvSpPr>
        <p:spPr/>
        <p:txBody>
          <a:bodyPr/>
          <a:lstStyle/>
          <a:p>
            <a:r>
              <a:rPr lang="en-US">
                <a:solidFill>
                  <a:schemeClr val="accent2"/>
                </a:solidFill>
              </a:rPr>
              <a:t>Critical Thinking</a:t>
            </a:r>
          </a:p>
        </p:txBody>
      </p:sp>
      <p:sp>
        <p:nvSpPr>
          <p:cNvPr id="199683" name="Rectangle 3"/>
          <p:cNvSpPr>
            <a:spLocks noGrp="1" noChangeArrowheads="1"/>
          </p:cNvSpPr>
          <p:nvPr>
            <p:ph type="body" idx="1"/>
          </p:nvPr>
        </p:nvSpPr>
        <p:spPr/>
        <p:txBody>
          <a:bodyPr/>
          <a:lstStyle/>
          <a:p>
            <a:r>
              <a:rPr lang="en-US" dirty="0"/>
              <a:t>Binding is reversible and cooperative</a:t>
            </a:r>
          </a:p>
          <a:p>
            <a:r>
              <a:rPr lang="en-US" dirty="0"/>
              <a:t>What does that mean</a:t>
            </a:r>
            <a:r>
              <a:rPr lang="en-US" dirty="0" smtClean="0"/>
              <a:t>???</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F6793E-AB5D-4C7D-8887-3C4F1B5EDA7F}" type="slidenum">
              <a:rPr lang="en-US"/>
              <a:pPr/>
              <a:t>119</a:t>
            </a:fld>
            <a:endParaRPr lang="en-US"/>
          </a:p>
        </p:txBody>
      </p:sp>
      <p:sp>
        <p:nvSpPr>
          <p:cNvPr id="117762"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7763" name="Rectangle 3"/>
          <p:cNvSpPr>
            <a:spLocks noGrp="1" noChangeArrowheads="1"/>
          </p:cNvSpPr>
          <p:nvPr>
            <p:ph type="body" idx="1"/>
          </p:nvPr>
        </p:nvSpPr>
        <p:spPr>
          <a:xfrm>
            <a:off x="457200" y="1371600"/>
            <a:ext cx="8305800" cy="2057400"/>
          </a:xfrm>
        </p:spPr>
        <p:txBody>
          <a:bodyPr/>
          <a:lstStyle/>
          <a:p>
            <a:pPr>
              <a:spcBef>
                <a:spcPct val="0"/>
              </a:spcBef>
            </a:pPr>
            <a:r>
              <a:rPr lang="en-US"/>
              <a:t>Reverse occurs during unloading</a:t>
            </a:r>
          </a:p>
          <a:p>
            <a:pPr>
              <a:spcBef>
                <a:spcPct val="0"/>
              </a:spcBef>
            </a:pPr>
            <a:r>
              <a:rPr lang="en-US"/>
              <a:t>Release of one O</a:t>
            </a:r>
            <a:r>
              <a:rPr lang="en-US" baseline="-25000"/>
              <a:t>2</a:t>
            </a:r>
            <a:r>
              <a:rPr lang="en-US"/>
              <a:t> induces shape change that speeds up the release of the next 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0AFB46-6EBF-4ED2-8E10-CE203F65CE9B}" type="slidenum">
              <a:rPr lang="en-US"/>
              <a:pPr/>
              <a:t>12</a:t>
            </a:fld>
            <a:endParaRPr lang="en-US"/>
          </a:p>
        </p:txBody>
      </p:sp>
      <p:sp>
        <p:nvSpPr>
          <p:cNvPr id="128005" name="Text Box 5"/>
          <p:cNvSpPr txBox="1">
            <a:spLocks noChangeArrowheads="1"/>
          </p:cNvSpPr>
          <p:nvPr/>
        </p:nvSpPr>
        <p:spPr bwMode="auto">
          <a:xfrm>
            <a:off x="3336925" y="3541713"/>
            <a:ext cx="3067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sponge structure</a:t>
            </a:r>
          </a:p>
        </p:txBody>
      </p:sp>
      <p:sp>
        <p:nvSpPr>
          <p:cNvPr id="128003" name="Text Box 3"/>
          <p:cNvSpPr txBox="1">
            <a:spLocks noChangeArrowheads="1"/>
          </p:cNvSpPr>
          <p:nvPr/>
        </p:nvSpPr>
        <p:spPr bwMode="auto">
          <a:xfrm>
            <a:off x="304800" y="228600"/>
            <a:ext cx="85344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a:solidFill>
                  <a:schemeClr val="tx2"/>
                </a:solidFill>
              </a:rPr>
              <a:t>Virtually every cell in a sponge is in direct contact with the water – little circulation is required</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F2FC109-19ED-43B4-BFD7-EFBE527B3342}" type="slidenum">
              <a:rPr lang="en-US"/>
              <a:pPr/>
              <a:t>120</a:t>
            </a:fld>
            <a:endParaRPr lang="en-US"/>
          </a:p>
        </p:txBody>
      </p:sp>
      <p:sp>
        <p:nvSpPr>
          <p:cNvPr id="115719" name="Text Box 7"/>
          <p:cNvSpPr txBox="1">
            <a:spLocks noChangeArrowheads="1"/>
          </p:cNvSpPr>
          <p:nvPr/>
        </p:nvSpPr>
        <p:spPr bwMode="auto">
          <a:xfrm>
            <a:off x="5241925" y="2170113"/>
            <a:ext cx="34448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Graph showing how hemoglobin oxygen saturation changes with activity.</a:t>
            </a:r>
          </a:p>
        </p:txBody>
      </p:sp>
      <p:sp>
        <p:nvSpPr>
          <p:cNvPr id="115714" name="Rectangle 2"/>
          <p:cNvSpPr>
            <a:spLocks noGrp="1" noChangeArrowheads="1"/>
          </p:cNvSpPr>
          <p:nvPr>
            <p:ph type="title"/>
          </p:nvPr>
        </p:nvSpPr>
        <p:spPr>
          <a:xfrm>
            <a:off x="457200" y="274638"/>
            <a:ext cx="8229600" cy="868362"/>
          </a:xfrm>
        </p:spPr>
        <p:txBody>
          <a:bodyPr/>
          <a:lstStyle/>
          <a:p>
            <a:r>
              <a:rPr lang="en-US"/>
              <a:t>Oxygen Transport</a:t>
            </a:r>
          </a:p>
        </p:txBody>
      </p:sp>
      <p:sp>
        <p:nvSpPr>
          <p:cNvPr id="115715" name="Rectangle 3"/>
          <p:cNvSpPr>
            <a:spLocks noGrp="1" noChangeArrowheads="1"/>
          </p:cNvSpPr>
          <p:nvPr>
            <p:ph type="body" idx="1"/>
          </p:nvPr>
        </p:nvSpPr>
        <p:spPr>
          <a:xfrm>
            <a:off x="457200" y="1600200"/>
            <a:ext cx="3657600" cy="5029200"/>
          </a:xfrm>
        </p:spPr>
        <p:txBody>
          <a:bodyPr/>
          <a:lstStyle/>
          <a:p>
            <a:pPr>
              <a:lnSpc>
                <a:spcPct val="90000"/>
              </a:lnSpc>
            </a:pPr>
            <a:r>
              <a:rPr lang="en-US"/>
              <a:t>More active metabolism (ie: during muscle use) increases unloading</a:t>
            </a:r>
          </a:p>
          <a:p>
            <a:pPr>
              <a:lnSpc>
                <a:spcPct val="90000"/>
              </a:lnSpc>
            </a:pPr>
            <a:r>
              <a:rPr lang="en-US"/>
              <a:t>Note steepness of curve</a:t>
            </a:r>
          </a:p>
          <a:p>
            <a:pPr lvl="1">
              <a:lnSpc>
                <a:spcPct val="90000"/>
              </a:lnSpc>
              <a:buFont typeface="Wingdings" pitchFamily="2" charset="2"/>
              <a:buChar char="Ø"/>
            </a:pPr>
            <a:r>
              <a:rPr lang="en-US"/>
              <a:t>O</a:t>
            </a:r>
            <a:r>
              <a:rPr lang="en-US" baseline="-25000"/>
              <a:t>2</a:t>
            </a:r>
            <a:r>
              <a:rPr lang="en-US"/>
              <a:t> is unloaded quickly when metabolic use increases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5BEF82-D743-47C8-AD1D-406A8D4C9B3F}" type="slidenum">
              <a:rPr lang="en-US"/>
              <a:pPr/>
              <a:t>121</a:t>
            </a:fld>
            <a:endParaRPr lang="en-US"/>
          </a:p>
        </p:txBody>
      </p:sp>
      <p:sp>
        <p:nvSpPr>
          <p:cNvPr id="114695" name="Text Box 7"/>
          <p:cNvSpPr txBox="1">
            <a:spLocks noChangeArrowheads="1"/>
          </p:cNvSpPr>
          <p:nvPr/>
        </p:nvSpPr>
        <p:spPr bwMode="auto">
          <a:xfrm>
            <a:off x="6308725" y="2170113"/>
            <a:ext cx="2301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Graph showing the Bohr Shift</a:t>
            </a:r>
          </a:p>
        </p:txBody>
      </p:sp>
      <p:sp>
        <p:nvSpPr>
          <p:cNvPr id="114690" name="Rectangle 2"/>
          <p:cNvSpPr>
            <a:spLocks noGrp="1" noChangeArrowheads="1"/>
          </p:cNvSpPr>
          <p:nvPr>
            <p:ph type="title"/>
          </p:nvPr>
        </p:nvSpPr>
        <p:spPr>
          <a:xfrm>
            <a:off x="457200" y="274638"/>
            <a:ext cx="5181600" cy="1858962"/>
          </a:xfrm>
        </p:spPr>
        <p:txBody>
          <a:bodyPr/>
          <a:lstStyle/>
          <a:p>
            <a:r>
              <a:rPr lang="en-US"/>
              <a:t>Oxygen Transport – the Bohr Shift</a:t>
            </a:r>
          </a:p>
        </p:txBody>
      </p:sp>
      <p:sp>
        <p:nvSpPr>
          <p:cNvPr id="114691" name="Rectangle 3"/>
          <p:cNvSpPr>
            <a:spLocks noGrp="1" noChangeArrowheads="1"/>
          </p:cNvSpPr>
          <p:nvPr>
            <p:ph type="body" idx="1"/>
          </p:nvPr>
        </p:nvSpPr>
        <p:spPr>
          <a:xfrm>
            <a:off x="457200" y="2362200"/>
            <a:ext cx="4953000" cy="3733800"/>
          </a:xfrm>
        </p:spPr>
        <p:txBody>
          <a:bodyPr/>
          <a:lstStyle/>
          <a:p>
            <a:r>
              <a:rPr lang="en-US"/>
              <a:t>More active metabolism also increases the release of CO</a:t>
            </a:r>
            <a:r>
              <a:rPr lang="en-US" baseline="-25000"/>
              <a:t>2</a:t>
            </a:r>
            <a:endParaRPr lang="en-US"/>
          </a:p>
          <a:p>
            <a:pPr lvl="1">
              <a:buFont typeface="Wingdings" pitchFamily="2" charset="2"/>
              <a:buChar char="Ø"/>
            </a:pPr>
            <a:r>
              <a:rPr lang="en-US"/>
              <a:t>Converts to carbonic acid, acidifying blood</a:t>
            </a:r>
          </a:p>
          <a:p>
            <a:pPr lvl="1">
              <a:buFont typeface="Wingdings" pitchFamily="2" charset="2"/>
              <a:buChar char="Ø"/>
            </a:pPr>
            <a:r>
              <a:rPr lang="en-US"/>
              <a:t>pH change stimulates release of additional O</a:t>
            </a:r>
            <a:r>
              <a:rPr lang="en-US" baseline="-25000"/>
              <a:t>2</a:t>
            </a:r>
            <a:r>
              <a:rPr lang="en-US"/>
              <a:t>   </a:t>
            </a:r>
          </a:p>
        </p:txBody>
      </p:sp>
      <p:sp>
        <p:nvSpPr>
          <p:cNvPr id="114694" name="Text Box 6"/>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42.29, 7</a:t>
            </a:r>
            <a:r>
              <a:rPr lang="en-US" sz="1400" baseline="30000"/>
              <a:t>th</a:t>
            </a:r>
            <a:r>
              <a:rPr lang="en-US" sz="1400"/>
              <a:t> ed</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586EA4E-24C4-4DCA-81A0-139BD9EEB69A}" type="slidenum">
              <a:rPr lang="en-US"/>
              <a:pPr/>
              <a:t>122</a:t>
            </a:fld>
            <a:endParaRPr lang="en-US"/>
          </a:p>
        </p:txBody>
      </p:sp>
      <p:sp>
        <p:nvSpPr>
          <p:cNvPr id="100361" name="Text Box 9"/>
          <p:cNvSpPr txBox="1">
            <a:spLocks noChangeArrowheads="1"/>
          </p:cNvSpPr>
          <p:nvPr/>
        </p:nvSpPr>
        <p:spPr bwMode="auto">
          <a:xfrm>
            <a:off x="6934200" y="722313"/>
            <a:ext cx="2057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Figure showing how carbon dioxide is transported from tissues to lungs.  This figure is used in the next 3 slides.</a:t>
            </a:r>
          </a:p>
        </p:txBody>
      </p:sp>
      <p:sp>
        <p:nvSpPr>
          <p:cNvPr id="100354" name="Rectangle 2"/>
          <p:cNvSpPr>
            <a:spLocks noGrp="1" noChangeArrowheads="1"/>
          </p:cNvSpPr>
          <p:nvPr>
            <p:ph type="title"/>
          </p:nvPr>
        </p:nvSpPr>
        <p:spPr>
          <a:xfrm>
            <a:off x="457200" y="104775"/>
            <a:ext cx="6248400" cy="1676400"/>
          </a:xfrm>
        </p:spPr>
        <p:txBody>
          <a:bodyPr/>
          <a:lstStyle/>
          <a:p>
            <a:r>
              <a:rPr lang="en-US"/>
              <a:t>Carbon Dioxide Transport</a:t>
            </a:r>
          </a:p>
        </p:txBody>
      </p:sp>
      <p:sp>
        <p:nvSpPr>
          <p:cNvPr id="100355" name="Rectangle 3"/>
          <p:cNvSpPr>
            <a:spLocks noGrp="1" noChangeArrowheads="1"/>
          </p:cNvSpPr>
          <p:nvPr>
            <p:ph type="body" idx="1"/>
          </p:nvPr>
        </p:nvSpPr>
        <p:spPr>
          <a:xfrm>
            <a:off x="457200" y="1905000"/>
            <a:ext cx="6248400" cy="4648200"/>
          </a:xfrm>
        </p:spPr>
        <p:txBody>
          <a:bodyPr/>
          <a:lstStyle/>
          <a:p>
            <a:r>
              <a:rPr lang="en-US"/>
              <a:t>Red blood cells also assist in CO</a:t>
            </a:r>
            <a:r>
              <a:rPr lang="en-US" baseline="-25000"/>
              <a:t>2</a:t>
            </a:r>
            <a:r>
              <a:rPr lang="en-US"/>
              <a:t> transport</a:t>
            </a:r>
          </a:p>
          <a:p>
            <a:pPr lvl="1">
              <a:buFont typeface="Wingdings" pitchFamily="2" charset="2"/>
              <a:buChar char="Ø"/>
            </a:pPr>
            <a:r>
              <a:rPr lang="en-US"/>
              <a:t>7% of CO</a:t>
            </a:r>
            <a:r>
              <a:rPr lang="en-US" baseline="-25000"/>
              <a:t>2</a:t>
            </a:r>
            <a:r>
              <a:rPr lang="en-US"/>
              <a:t> is transported dissolved in plasma</a:t>
            </a:r>
          </a:p>
          <a:p>
            <a:pPr lvl="1">
              <a:buFont typeface="Wingdings" pitchFamily="2" charset="2"/>
              <a:buChar char="Ø"/>
            </a:pPr>
            <a:r>
              <a:rPr lang="en-US"/>
              <a:t>23% is bound to amino groups of hemoglobin in the RBC’s</a:t>
            </a:r>
          </a:p>
          <a:p>
            <a:pPr lvl="1">
              <a:buFont typeface="Wingdings" pitchFamily="2" charset="2"/>
              <a:buChar char="Ø"/>
            </a:pPr>
            <a:r>
              <a:rPr lang="en-US"/>
              <a:t>70% is converted to bicarbonate ions inside the RBC’s</a:t>
            </a:r>
          </a:p>
        </p:txBody>
      </p:sp>
      <p:sp>
        <p:nvSpPr>
          <p:cNvPr id="100357" name="Line 5"/>
          <p:cNvSpPr>
            <a:spLocks noChangeShapeType="1"/>
          </p:cNvSpPr>
          <p:nvPr/>
        </p:nvSpPr>
        <p:spPr bwMode="auto">
          <a:xfrm flipV="1">
            <a:off x="5334000" y="1219200"/>
            <a:ext cx="2286000" cy="2209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8" name="Line 6"/>
          <p:cNvSpPr>
            <a:spLocks noChangeShapeType="1"/>
          </p:cNvSpPr>
          <p:nvPr/>
        </p:nvSpPr>
        <p:spPr bwMode="auto">
          <a:xfrm flipV="1">
            <a:off x="6629400" y="2362200"/>
            <a:ext cx="1371600" cy="1905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9" name="Line 7"/>
          <p:cNvSpPr>
            <a:spLocks noChangeShapeType="1"/>
          </p:cNvSpPr>
          <p:nvPr/>
        </p:nvSpPr>
        <p:spPr bwMode="auto">
          <a:xfrm flipV="1">
            <a:off x="6477000" y="4648200"/>
            <a:ext cx="914400" cy="685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9417D7-4528-4EAC-BD5F-8B955D5388B2}" type="slidenum">
              <a:rPr lang="en-US"/>
              <a:pPr/>
              <a:t>123</a:t>
            </a:fld>
            <a:endParaRPr lang="en-US"/>
          </a:p>
        </p:txBody>
      </p:sp>
      <p:sp>
        <p:nvSpPr>
          <p:cNvPr id="120834" name="Rectangle 2"/>
          <p:cNvSpPr>
            <a:spLocks noGrp="1" noChangeArrowheads="1"/>
          </p:cNvSpPr>
          <p:nvPr>
            <p:ph type="title"/>
          </p:nvPr>
        </p:nvSpPr>
        <p:spPr>
          <a:xfrm>
            <a:off x="228600" y="274638"/>
            <a:ext cx="3733800" cy="1706562"/>
          </a:xfrm>
        </p:spPr>
        <p:txBody>
          <a:bodyPr/>
          <a:lstStyle/>
          <a:p>
            <a:r>
              <a:rPr lang="en-US" sz="4000"/>
              <a:t>Carbon Dioxide Transport</a:t>
            </a:r>
          </a:p>
        </p:txBody>
      </p:sp>
      <p:sp>
        <p:nvSpPr>
          <p:cNvPr id="120835" name="Rectangle 3"/>
          <p:cNvSpPr>
            <a:spLocks noGrp="1" noChangeArrowheads="1"/>
          </p:cNvSpPr>
          <p:nvPr>
            <p:ph type="body" idx="1"/>
          </p:nvPr>
        </p:nvSpPr>
        <p:spPr>
          <a:xfrm>
            <a:off x="228600" y="2133600"/>
            <a:ext cx="3886200" cy="4419600"/>
          </a:xfrm>
        </p:spPr>
        <p:txBody>
          <a:bodyPr/>
          <a:lstStyle/>
          <a:p>
            <a:r>
              <a:rPr lang="en-US"/>
              <a:t>CO</a:t>
            </a:r>
            <a:r>
              <a:rPr lang="en-US" baseline="-25000"/>
              <a:t>2</a:t>
            </a:r>
            <a:r>
              <a:rPr lang="en-US"/>
              <a:t> in RBC’s reacts with water to form carbonic acid (H</a:t>
            </a:r>
            <a:r>
              <a:rPr lang="en-US" baseline="-25000"/>
              <a:t>2</a:t>
            </a:r>
            <a:r>
              <a:rPr lang="en-US"/>
              <a:t>CO</a:t>
            </a:r>
            <a:r>
              <a:rPr lang="en-US" baseline="-25000"/>
              <a:t>3</a:t>
            </a:r>
            <a:r>
              <a:rPr lang="en-US"/>
              <a:t>)</a:t>
            </a:r>
          </a:p>
          <a:p>
            <a:r>
              <a:rPr lang="en-US"/>
              <a:t>H</a:t>
            </a:r>
            <a:r>
              <a:rPr lang="en-US" baseline="-25000"/>
              <a:t>2</a:t>
            </a:r>
            <a:r>
              <a:rPr lang="en-US"/>
              <a:t>CO</a:t>
            </a:r>
            <a:r>
              <a:rPr lang="en-US" baseline="-25000"/>
              <a:t>3</a:t>
            </a:r>
            <a:r>
              <a:rPr lang="en-US"/>
              <a:t> dissociates to bicarbonate (HCO</a:t>
            </a:r>
            <a:r>
              <a:rPr lang="en-US" baseline="-25000"/>
              <a:t>3</a:t>
            </a:r>
            <a:r>
              <a:rPr lang="en-US" baseline="30000"/>
              <a:t>-</a:t>
            </a:r>
            <a:r>
              <a:rPr lang="en-US"/>
              <a:t>) and H</a:t>
            </a:r>
            <a:r>
              <a:rPr lang="en-US" baseline="30000"/>
              <a:t>+</a:t>
            </a:r>
          </a:p>
        </p:txBody>
      </p:sp>
      <p:sp>
        <p:nvSpPr>
          <p:cNvPr id="120837" name="Line 5"/>
          <p:cNvSpPr>
            <a:spLocks noChangeShapeType="1"/>
          </p:cNvSpPr>
          <p:nvPr/>
        </p:nvSpPr>
        <p:spPr bwMode="auto">
          <a:xfrm>
            <a:off x="3200400" y="3810000"/>
            <a:ext cx="2590800" cy="381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8" name="Line 6"/>
          <p:cNvSpPr>
            <a:spLocks noChangeShapeType="1"/>
          </p:cNvSpPr>
          <p:nvPr/>
        </p:nvSpPr>
        <p:spPr bwMode="auto">
          <a:xfrm>
            <a:off x="3657600" y="5410200"/>
            <a:ext cx="16764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56E5205-A7F0-47E6-AD1D-9A9ED1CC8DA5}" type="slidenum">
              <a:rPr lang="en-US"/>
              <a:pPr/>
              <a:t>124</a:t>
            </a:fld>
            <a:endParaRPr lang="en-US"/>
          </a:p>
        </p:txBody>
      </p:sp>
      <p:sp>
        <p:nvSpPr>
          <p:cNvPr id="118786" name="Rectangle 2"/>
          <p:cNvSpPr>
            <a:spLocks noGrp="1" noChangeArrowheads="1"/>
          </p:cNvSpPr>
          <p:nvPr>
            <p:ph type="title"/>
          </p:nvPr>
        </p:nvSpPr>
        <p:spPr>
          <a:xfrm>
            <a:off x="228600" y="274638"/>
            <a:ext cx="3733800" cy="1706562"/>
          </a:xfrm>
        </p:spPr>
        <p:txBody>
          <a:bodyPr/>
          <a:lstStyle/>
          <a:p>
            <a:r>
              <a:rPr lang="en-US" sz="4000"/>
              <a:t>Carbon Dioxide Transport</a:t>
            </a:r>
          </a:p>
        </p:txBody>
      </p:sp>
      <p:sp>
        <p:nvSpPr>
          <p:cNvPr id="118787" name="Rectangle 3"/>
          <p:cNvSpPr>
            <a:spLocks noGrp="1" noChangeArrowheads="1"/>
          </p:cNvSpPr>
          <p:nvPr>
            <p:ph type="body" idx="1"/>
          </p:nvPr>
        </p:nvSpPr>
        <p:spPr>
          <a:xfrm>
            <a:off x="228600" y="2133600"/>
            <a:ext cx="3886200" cy="4419600"/>
          </a:xfrm>
        </p:spPr>
        <p:txBody>
          <a:bodyPr/>
          <a:lstStyle/>
          <a:p>
            <a:r>
              <a:rPr lang="en-US"/>
              <a:t>Most H</a:t>
            </a:r>
            <a:r>
              <a:rPr lang="en-US" baseline="30000"/>
              <a:t>+</a:t>
            </a:r>
            <a:r>
              <a:rPr lang="en-US"/>
              <a:t> binds to hemoglobin</a:t>
            </a:r>
          </a:p>
          <a:p>
            <a:pPr lvl="1">
              <a:buFont typeface="Wingdings" pitchFamily="2" charset="2"/>
              <a:buChar char="Ø"/>
            </a:pPr>
            <a:r>
              <a:rPr lang="en-US"/>
              <a:t>This limits blood acidification</a:t>
            </a:r>
          </a:p>
          <a:p>
            <a:r>
              <a:rPr lang="en-US"/>
              <a:t>HCO</a:t>
            </a:r>
            <a:r>
              <a:rPr lang="en-US" baseline="-25000"/>
              <a:t>3</a:t>
            </a:r>
            <a:r>
              <a:rPr lang="en-US" baseline="30000"/>
              <a:t>-</a:t>
            </a:r>
            <a:r>
              <a:rPr lang="en-US"/>
              <a:t> diffuses back into plasma for transport</a:t>
            </a:r>
          </a:p>
        </p:txBody>
      </p:sp>
      <p:sp>
        <p:nvSpPr>
          <p:cNvPr id="118789" name="Line 5"/>
          <p:cNvSpPr>
            <a:spLocks noChangeShapeType="1"/>
          </p:cNvSpPr>
          <p:nvPr/>
        </p:nvSpPr>
        <p:spPr bwMode="auto">
          <a:xfrm>
            <a:off x="3124200" y="3962400"/>
            <a:ext cx="3733800" cy="990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0" name="Line 6"/>
          <p:cNvSpPr>
            <a:spLocks noChangeShapeType="1"/>
          </p:cNvSpPr>
          <p:nvPr/>
        </p:nvSpPr>
        <p:spPr bwMode="auto">
          <a:xfrm>
            <a:off x="3048000" y="5562600"/>
            <a:ext cx="2362200" cy="7620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B2BF9BA-368D-4378-9D9B-C807522AD3F0}" type="slidenum">
              <a:rPr lang="en-US"/>
              <a:pPr/>
              <a:t>125</a:t>
            </a:fld>
            <a:endParaRPr lang="en-US"/>
          </a:p>
        </p:txBody>
      </p:sp>
      <p:sp>
        <p:nvSpPr>
          <p:cNvPr id="121858" name="Rectangle 2"/>
          <p:cNvSpPr>
            <a:spLocks noGrp="1" noChangeArrowheads="1"/>
          </p:cNvSpPr>
          <p:nvPr>
            <p:ph type="title"/>
          </p:nvPr>
        </p:nvSpPr>
        <p:spPr>
          <a:xfrm>
            <a:off x="228600" y="274638"/>
            <a:ext cx="3733800" cy="1706562"/>
          </a:xfrm>
        </p:spPr>
        <p:txBody>
          <a:bodyPr/>
          <a:lstStyle/>
          <a:p>
            <a:r>
              <a:rPr lang="en-US" sz="4000"/>
              <a:t>Carbon Dioxide Transport</a:t>
            </a:r>
          </a:p>
        </p:txBody>
      </p:sp>
      <p:sp>
        <p:nvSpPr>
          <p:cNvPr id="121859" name="Rectangle 3"/>
          <p:cNvSpPr>
            <a:spLocks noGrp="1" noChangeArrowheads="1"/>
          </p:cNvSpPr>
          <p:nvPr>
            <p:ph type="body" idx="1"/>
          </p:nvPr>
        </p:nvSpPr>
        <p:spPr>
          <a:xfrm>
            <a:off x="228600" y="2133600"/>
            <a:ext cx="4038600" cy="4419600"/>
          </a:xfrm>
        </p:spPr>
        <p:txBody>
          <a:bodyPr/>
          <a:lstStyle/>
          <a:p>
            <a:r>
              <a:rPr lang="en-US"/>
              <a:t>Reverse occurs when blood reaches the lungs</a:t>
            </a:r>
          </a:p>
          <a:p>
            <a:pPr lvl="1">
              <a:buFont typeface="Wingdings" pitchFamily="2" charset="2"/>
              <a:buChar char="Ø"/>
            </a:pPr>
            <a:r>
              <a:rPr lang="en-US"/>
              <a:t>Conversion back to CO</a:t>
            </a:r>
            <a:r>
              <a:rPr lang="en-US" baseline="-25000"/>
              <a:t>2</a:t>
            </a:r>
            <a:r>
              <a:rPr lang="en-US"/>
              <a:t> is driven by diffusion gradients as CO</a:t>
            </a:r>
            <a:r>
              <a:rPr lang="en-US" baseline="-25000"/>
              <a:t>2</a:t>
            </a:r>
            <a:r>
              <a:rPr lang="en-US"/>
              <a:t> moves into the lungs</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B44849-2B08-4D9C-A042-5A33B70A0709}" type="slidenum">
              <a:rPr lang="en-US"/>
              <a:pPr/>
              <a:t>126</a:t>
            </a:fld>
            <a:endParaRPr lang="en-US"/>
          </a:p>
        </p:txBody>
      </p:sp>
      <p:sp>
        <p:nvSpPr>
          <p:cNvPr id="171010" name="Rectangle 2"/>
          <p:cNvSpPr>
            <a:spLocks noGrp="1" noChangeArrowheads="1"/>
          </p:cNvSpPr>
          <p:nvPr>
            <p:ph type="title"/>
          </p:nvPr>
        </p:nvSpPr>
        <p:spPr/>
        <p:txBody>
          <a:bodyPr/>
          <a:lstStyle/>
          <a:p>
            <a:r>
              <a:rPr lang="en-US" dirty="0">
                <a:solidFill>
                  <a:schemeClr val="accent2"/>
                </a:solidFill>
              </a:rPr>
              <a:t>REVIEW </a:t>
            </a:r>
            <a:r>
              <a:rPr lang="en-US" dirty="0"/>
              <a:t>– Key Concepts:</a:t>
            </a:r>
          </a:p>
        </p:txBody>
      </p:sp>
      <p:sp>
        <p:nvSpPr>
          <p:cNvPr id="171011" name="Rectangle 3"/>
          <p:cNvSpPr>
            <a:spLocks noGrp="1" noChangeArrowheads="1"/>
          </p:cNvSpPr>
          <p:nvPr>
            <p:ph type="body" idx="1"/>
          </p:nvPr>
        </p:nvSpPr>
        <p:spPr>
          <a:xfrm>
            <a:off x="457200" y="1600200"/>
            <a:ext cx="8305800" cy="5029200"/>
          </a:xfrm>
        </p:spPr>
        <p:txBody>
          <a:bodyPr/>
          <a:lstStyle/>
          <a:p>
            <a:r>
              <a:rPr lang="en-US"/>
              <a:t>Circulation and gas exchange – why?</a:t>
            </a:r>
          </a:p>
          <a:p>
            <a:r>
              <a:rPr lang="en-US"/>
              <a:t>Circulation – spanning diversity</a:t>
            </a:r>
          </a:p>
          <a:p>
            <a:r>
              <a:rPr lang="en-US"/>
              <a:t>Hearts – the evolution of double circulation</a:t>
            </a:r>
          </a:p>
          <a:p>
            <a:r>
              <a:rPr lang="en-US"/>
              <a:t>Blood circulation and capillary exchange</a:t>
            </a:r>
          </a:p>
          <a:p>
            <a:r>
              <a:rPr lang="en-US"/>
              <a:t>Blood structure and function</a:t>
            </a:r>
          </a:p>
          <a:p>
            <a:r>
              <a:rPr lang="en-US"/>
              <a:t>Gas exchange – spanning diversity</a:t>
            </a:r>
          </a:p>
          <a:p>
            <a:r>
              <a:rPr lang="en-US"/>
              <a:t>Breathing – spanning diversity</a:t>
            </a:r>
          </a:p>
          <a:p>
            <a:r>
              <a:rPr lang="en-US"/>
              <a:t>Respiratory pigments</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Hands On</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Dissect out the respiratory system of your rat</a:t>
            </a:r>
          </a:p>
          <a:p>
            <a:r>
              <a:rPr lang="en-US" dirty="0" smtClean="0"/>
              <a:t>Trace the trachea into the lungs</a:t>
            </a:r>
          </a:p>
          <a:p>
            <a:r>
              <a:rPr lang="en-US" dirty="0" smtClean="0"/>
              <a:t>Examine trachea and lungs under the dissecting microscope</a:t>
            </a:r>
          </a:p>
          <a:p>
            <a:r>
              <a:rPr lang="en-US" dirty="0" smtClean="0"/>
              <a:t>Try for thin enough sections to also examine with the compound microscope</a:t>
            </a:r>
            <a:endParaRPr lang="en-US" dirty="0"/>
          </a:p>
        </p:txBody>
      </p:sp>
      <p:sp>
        <p:nvSpPr>
          <p:cNvPr id="4" name="Slide Number Placeholder 3"/>
          <p:cNvSpPr>
            <a:spLocks noGrp="1"/>
          </p:cNvSpPr>
          <p:nvPr>
            <p:ph type="sldNum" sz="quarter" idx="12"/>
          </p:nvPr>
        </p:nvSpPr>
        <p:spPr/>
        <p:txBody>
          <a:bodyPr/>
          <a:lstStyle/>
          <a:p>
            <a:fld id="{CED84862-D12C-4564-A72E-F2B22B21FCC9}" type="slidenum">
              <a:rPr lang="en-US" smtClean="0"/>
              <a:pPr/>
              <a:t>127</a:t>
            </a:fld>
            <a:endParaRPr lang="en-US"/>
          </a:p>
        </p:txBody>
      </p:sp>
    </p:spTree>
    <p:extLst>
      <p:ext uri="{BB962C8B-B14F-4D97-AF65-F5344CB8AC3E}">
        <p14:creationId xmlns:p14="http://schemas.microsoft.com/office/powerpoint/2010/main" val="2211959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39236D6-823A-4AF3-9A2F-58D3E17BC719}" type="slidenum">
              <a:rPr lang="en-US"/>
              <a:pPr/>
              <a:t>13</a:t>
            </a:fld>
            <a:endParaRPr lang="en-US"/>
          </a:p>
        </p:txBody>
      </p:sp>
      <p:sp>
        <p:nvSpPr>
          <p:cNvPr id="7182" name="Text Box 14"/>
          <p:cNvSpPr txBox="1">
            <a:spLocks noChangeArrowheads="1"/>
          </p:cNvSpPr>
          <p:nvPr/>
        </p:nvSpPr>
        <p:spPr bwMode="auto">
          <a:xfrm>
            <a:off x="2346325" y="4989513"/>
            <a:ext cx="432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jellyfish structure, and photos</a:t>
            </a:r>
          </a:p>
        </p:txBody>
      </p:sp>
      <p:sp>
        <p:nvSpPr>
          <p:cNvPr id="7171" name="Rectangle 3"/>
          <p:cNvSpPr>
            <a:spLocks noGrp="1" noChangeArrowheads="1"/>
          </p:cNvSpPr>
          <p:nvPr>
            <p:ph type="body" idx="4294967295"/>
          </p:nvPr>
        </p:nvSpPr>
        <p:spPr>
          <a:xfrm>
            <a:off x="304800" y="609600"/>
            <a:ext cx="8610600" cy="3657600"/>
          </a:xfrm>
        </p:spPr>
        <p:txBody>
          <a:bodyPr/>
          <a:lstStyle/>
          <a:p>
            <a:r>
              <a:rPr lang="en-US"/>
              <a:t>Jellies and flatworms have thin bodies and elaborately branched gastrovascular cavities</a:t>
            </a:r>
          </a:p>
          <a:p>
            <a:pPr lvl="1">
              <a:buFont typeface="Wingdings" pitchFamily="2" charset="2"/>
              <a:buChar char="Ø"/>
            </a:pPr>
            <a:r>
              <a:rPr lang="en-US"/>
              <a:t>Again, all cells are very close to the external environment</a:t>
            </a:r>
          </a:p>
          <a:p>
            <a:pPr lvl="1">
              <a:buFont typeface="Wingdings" pitchFamily="2" charset="2"/>
              <a:buChar char="Ø"/>
            </a:pPr>
            <a:r>
              <a:rPr lang="en-US"/>
              <a:t>This facilitates diffusion</a:t>
            </a:r>
          </a:p>
          <a:p>
            <a:pPr lvl="1">
              <a:buFont typeface="Wingdings" pitchFamily="2" charset="2"/>
              <a:buChar char="Ø"/>
            </a:pPr>
            <a:r>
              <a:rPr lang="en-US"/>
              <a:t>Some contractions help circulate (contractile fibers in jellies, muscles in flatworms)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31BFD8-EB67-482B-9D33-62A80695E1AC}" type="slidenum">
              <a:rPr lang="en-US"/>
              <a:pPr/>
              <a:t>14</a:t>
            </a:fld>
            <a:endParaRPr lang="en-US"/>
          </a:p>
        </p:txBody>
      </p:sp>
      <p:sp>
        <p:nvSpPr>
          <p:cNvPr id="8199" name="Text Box 7"/>
          <p:cNvSpPr txBox="1">
            <a:spLocks noChangeArrowheads="1"/>
          </p:cNvSpPr>
          <p:nvPr/>
        </p:nvSpPr>
        <p:spPr bwMode="auto">
          <a:xfrm>
            <a:off x="5699125" y="3846513"/>
            <a:ext cx="24542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open circulatory system in a grasshopper</a:t>
            </a:r>
          </a:p>
        </p:txBody>
      </p:sp>
      <p:sp>
        <p:nvSpPr>
          <p:cNvPr id="8194" name="Rectangle 2"/>
          <p:cNvSpPr>
            <a:spLocks noGrp="1" noChangeArrowheads="1"/>
          </p:cNvSpPr>
          <p:nvPr>
            <p:ph type="title"/>
          </p:nvPr>
        </p:nvSpPr>
        <p:spPr/>
        <p:txBody>
          <a:bodyPr/>
          <a:lstStyle/>
          <a:p>
            <a:r>
              <a:rPr lang="en-US" sz="4000"/>
              <a:t>Circulation systems have evolved over time</a:t>
            </a:r>
          </a:p>
        </p:txBody>
      </p:sp>
      <p:sp>
        <p:nvSpPr>
          <p:cNvPr id="8195" name="Rectangle 3"/>
          <p:cNvSpPr>
            <a:spLocks noGrp="1" noChangeArrowheads="1"/>
          </p:cNvSpPr>
          <p:nvPr>
            <p:ph type="body" idx="1"/>
          </p:nvPr>
        </p:nvSpPr>
        <p:spPr>
          <a:xfrm>
            <a:off x="776288" y="2681288"/>
            <a:ext cx="4252912" cy="4114800"/>
          </a:xfrm>
        </p:spPr>
        <p:txBody>
          <a:bodyPr/>
          <a:lstStyle/>
          <a:p>
            <a:pPr>
              <a:lnSpc>
                <a:spcPct val="90000"/>
              </a:lnSpc>
              <a:buFont typeface="Wingdings" pitchFamily="2" charset="2"/>
              <a:buChar char="Ø"/>
            </a:pPr>
            <a:r>
              <a:rPr lang="en-US" sz="2800"/>
              <a:t>Metabolic energy is used to pump hemolymph through blood vessels into the body cavity</a:t>
            </a:r>
          </a:p>
          <a:p>
            <a:pPr>
              <a:lnSpc>
                <a:spcPct val="90000"/>
              </a:lnSpc>
              <a:buFont typeface="Wingdings" pitchFamily="2" charset="2"/>
              <a:buChar char="Ø"/>
            </a:pPr>
            <a:r>
              <a:rPr lang="en-US" sz="2800"/>
              <a:t>Hemolymph is returned to vessels via ostia – pores that draw in the fluid as the heart relaxes</a:t>
            </a:r>
          </a:p>
        </p:txBody>
      </p:sp>
      <p:sp>
        <p:nvSpPr>
          <p:cNvPr id="8197" name="Rectangle 5"/>
          <p:cNvSpPr>
            <a:spLocks noChangeArrowheads="1"/>
          </p:cNvSpPr>
          <p:nvPr/>
        </p:nvSpPr>
        <p:spPr bwMode="auto">
          <a:xfrm>
            <a:off x="381000" y="1600200"/>
            <a:ext cx="8305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a:t>Most invertebrates (esp. insects) have an open circulatory system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EFBE1B-2891-49BD-8C9D-CE4803397F39}" type="slidenum">
              <a:rPr lang="en-US"/>
              <a:pPr/>
              <a:t>15</a:t>
            </a:fld>
            <a:endParaRPr lang="en-US"/>
          </a:p>
        </p:txBody>
      </p:sp>
      <p:sp>
        <p:nvSpPr>
          <p:cNvPr id="11272" name="Text Box 8"/>
          <p:cNvSpPr txBox="1">
            <a:spLocks noChangeArrowheads="1"/>
          </p:cNvSpPr>
          <p:nvPr/>
        </p:nvSpPr>
        <p:spPr bwMode="auto">
          <a:xfrm>
            <a:off x="5943600" y="2971800"/>
            <a:ext cx="2667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a closed circulatory system, plus a diagram showing an earthworm circulatory system</a:t>
            </a:r>
          </a:p>
        </p:txBody>
      </p:sp>
      <p:sp>
        <p:nvSpPr>
          <p:cNvPr id="11266" name="Rectangle 2"/>
          <p:cNvSpPr>
            <a:spLocks noGrp="1" noChangeArrowheads="1"/>
          </p:cNvSpPr>
          <p:nvPr>
            <p:ph type="title"/>
          </p:nvPr>
        </p:nvSpPr>
        <p:spPr/>
        <p:txBody>
          <a:bodyPr/>
          <a:lstStyle/>
          <a:p>
            <a:r>
              <a:rPr lang="en-US" sz="4000"/>
              <a:t>Circulation systems have evolved over time</a:t>
            </a:r>
          </a:p>
        </p:txBody>
      </p:sp>
      <p:sp>
        <p:nvSpPr>
          <p:cNvPr id="11269" name="Rectangle 5"/>
          <p:cNvSpPr>
            <a:spLocks noGrp="1" noChangeArrowheads="1"/>
          </p:cNvSpPr>
          <p:nvPr>
            <p:ph type="body" idx="1"/>
          </p:nvPr>
        </p:nvSpPr>
        <p:spPr>
          <a:xfrm>
            <a:off x="776288" y="2681288"/>
            <a:ext cx="4252912" cy="4114800"/>
          </a:xfrm>
          <a:noFill/>
          <a:ln/>
        </p:spPr>
        <p:txBody>
          <a:bodyPr/>
          <a:lstStyle/>
          <a:p>
            <a:pPr>
              <a:buFont typeface="Wingdings" pitchFamily="2" charset="2"/>
              <a:buChar char="Ø"/>
            </a:pPr>
            <a:r>
              <a:rPr lang="en-US" sz="2800"/>
              <a:t>Metabolic energy is used to pump blood through blood vessels </a:t>
            </a:r>
          </a:p>
          <a:p>
            <a:pPr>
              <a:buFont typeface="Wingdings" pitchFamily="2" charset="2"/>
              <a:buChar char="Ø"/>
            </a:pPr>
            <a:r>
              <a:rPr lang="en-US" sz="2800"/>
              <a:t>Blood is contained within the vessels</a:t>
            </a:r>
          </a:p>
          <a:p>
            <a:pPr>
              <a:buFont typeface="Wingdings" pitchFamily="2" charset="2"/>
              <a:buChar char="Ø"/>
            </a:pPr>
            <a:r>
              <a:rPr lang="en-US" sz="2800"/>
              <a:t>Exchange occurs by diffusion in capillary beds</a:t>
            </a:r>
          </a:p>
        </p:txBody>
      </p:sp>
      <p:sp>
        <p:nvSpPr>
          <p:cNvPr id="11270" name="Rectangle 6"/>
          <p:cNvSpPr>
            <a:spLocks noChangeArrowheads="1"/>
          </p:cNvSpPr>
          <p:nvPr/>
        </p:nvSpPr>
        <p:spPr bwMode="auto">
          <a:xfrm>
            <a:off x="381000" y="1600200"/>
            <a:ext cx="8305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a:t>Closed circulatory systems separate blood from interstitial fluid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806DD28-DE17-4E3F-9C2B-801E9995D53B}" type="slidenum">
              <a:rPr lang="en-US"/>
              <a:pPr/>
              <a:t>16</a:t>
            </a:fld>
            <a:endParaRPr lang="en-US"/>
          </a:p>
        </p:txBody>
      </p:sp>
      <p:sp>
        <p:nvSpPr>
          <p:cNvPr id="12290" name="Rectangle 2"/>
          <p:cNvSpPr>
            <a:spLocks noGrp="1" noChangeArrowheads="1"/>
          </p:cNvSpPr>
          <p:nvPr>
            <p:ph type="title"/>
          </p:nvPr>
        </p:nvSpPr>
        <p:spPr/>
        <p:txBody>
          <a:bodyPr/>
          <a:lstStyle/>
          <a:p>
            <a:r>
              <a:rPr lang="en-US" sz="4000"/>
              <a:t>Open vs. Closed…both systems are common</a:t>
            </a:r>
          </a:p>
        </p:txBody>
      </p:sp>
      <p:sp>
        <p:nvSpPr>
          <p:cNvPr id="12292" name="Rectangle 4"/>
          <p:cNvSpPr>
            <a:spLocks noGrp="1" noChangeArrowheads="1"/>
          </p:cNvSpPr>
          <p:nvPr>
            <p:ph type="body" sz="half" idx="1"/>
          </p:nvPr>
        </p:nvSpPr>
        <p:spPr>
          <a:xfrm>
            <a:off x="457200" y="1600200"/>
            <a:ext cx="4038600" cy="4876800"/>
          </a:xfrm>
        </p:spPr>
        <p:txBody>
          <a:bodyPr/>
          <a:lstStyle/>
          <a:p>
            <a:pPr>
              <a:lnSpc>
                <a:spcPct val="90000"/>
              </a:lnSpc>
              <a:buFontTx/>
              <a:buNone/>
            </a:pPr>
            <a:r>
              <a:rPr lang="en-US">
                <a:solidFill>
                  <a:srgbClr val="FF0000"/>
                </a:solidFill>
              </a:rPr>
              <a:t>Open systems…. </a:t>
            </a:r>
          </a:p>
          <a:p>
            <a:pPr>
              <a:lnSpc>
                <a:spcPct val="90000"/>
              </a:lnSpc>
            </a:pPr>
            <a:r>
              <a:rPr lang="en-US"/>
              <a:t>Use less metabolic energy to run</a:t>
            </a:r>
          </a:p>
          <a:p>
            <a:pPr>
              <a:lnSpc>
                <a:spcPct val="90000"/>
              </a:lnSpc>
            </a:pPr>
            <a:r>
              <a:rPr lang="en-US"/>
              <a:t>Use less metabolic energy to build</a:t>
            </a:r>
          </a:p>
          <a:p>
            <a:pPr>
              <a:lnSpc>
                <a:spcPct val="90000"/>
              </a:lnSpc>
            </a:pPr>
            <a:r>
              <a:rPr lang="en-US"/>
              <a:t>Can function as a hydrostatic skeleton</a:t>
            </a:r>
          </a:p>
          <a:p>
            <a:pPr>
              <a:lnSpc>
                <a:spcPct val="90000"/>
              </a:lnSpc>
            </a:pPr>
            <a:r>
              <a:rPr lang="en-US"/>
              <a:t>Most invertebrates (except earthworms and larger mollusks) have open systems</a:t>
            </a:r>
          </a:p>
        </p:txBody>
      </p:sp>
      <p:sp>
        <p:nvSpPr>
          <p:cNvPr id="12293" name="Rectangle 5"/>
          <p:cNvSpPr>
            <a:spLocks noGrp="1" noChangeArrowheads="1"/>
          </p:cNvSpPr>
          <p:nvPr>
            <p:ph type="body" sz="half" idx="2"/>
          </p:nvPr>
        </p:nvSpPr>
        <p:spPr>
          <a:xfrm>
            <a:off x="4648200" y="1600200"/>
            <a:ext cx="4038600" cy="5105400"/>
          </a:xfrm>
        </p:spPr>
        <p:txBody>
          <a:bodyPr/>
          <a:lstStyle/>
          <a:p>
            <a:pPr>
              <a:lnSpc>
                <a:spcPct val="90000"/>
              </a:lnSpc>
              <a:buFontTx/>
              <a:buNone/>
            </a:pPr>
            <a:r>
              <a:rPr lang="en-US">
                <a:solidFill>
                  <a:srgbClr val="FF0000"/>
                </a:solidFill>
              </a:rPr>
              <a:t>Closed systems….</a:t>
            </a:r>
          </a:p>
          <a:p>
            <a:pPr>
              <a:lnSpc>
                <a:spcPct val="90000"/>
              </a:lnSpc>
            </a:pPr>
            <a:r>
              <a:rPr lang="en-US"/>
              <a:t>Maintain higher pressure </a:t>
            </a:r>
          </a:p>
          <a:p>
            <a:pPr>
              <a:lnSpc>
                <a:spcPct val="90000"/>
              </a:lnSpc>
            </a:pPr>
            <a:r>
              <a:rPr lang="en-US"/>
              <a:t>Are more effective at transport</a:t>
            </a:r>
          </a:p>
          <a:p>
            <a:pPr>
              <a:lnSpc>
                <a:spcPct val="90000"/>
              </a:lnSpc>
            </a:pPr>
            <a:r>
              <a:rPr lang="en-US"/>
              <a:t>Supply more oxygen to support larger and more active animals</a:t>
            </a:r>
          </a:p>
          <a:p>
            <a:pPr>
              <a:lnSpc>
                <a:spcPct val="90000"/>
              </a:lnSpc>
            </a:pPr>
            <a:r>
              <a:rPr lang="en-US"/>
              <a:t>All vertebrates have closed systems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13E2939-D198-4F1B-B8C2-F33D3BF44D7C}" type="slidenum">
              <a:rPr lang="en-US"/>
              <a:pPr/>
              <a:t>17</a:t>
            </a:fld>
            <a:endParaRPr lang="en-US"/>
          </a:p>
        </p:txBody>
      </p:sp>
      <p:sp>
        <p:nvSpPr>
          <p:cNvPr id="10242" name="Rectangle 2"/>
          <p:cNvSpPr>
            <a:spLocks noGrp="1" noChangeArrowheads="1"/>
          </p:cNvSpPr>
          <p:nvPr>
            <p:ph type="title"/>
          </p:nvPr>
        </p:nvSpPr>
        <p:spPr/>
        <p:txBody>
          <a:bodyPr/>
          <a:lstStyle/>
          <a:p>
            <a:r>
              <a:rPr lang="en-US" sz="4000"/>
              <a:t>All vertebrates have a closed circulatory system</a:t>
            </a:r>
          </a:p>
        </p:txBody>
      </p:sp>
      <p:sp>
        <p:nvSpPr>
          <p:cNvPr id="10243" name="Rectangle 3"/>
          <p:cNvSpPr>
            <a:spLocks noGrp="1" noChangeArrowheads="1"/>
          </p:cNvSpPr>
          <p:nvPr>
            <p:ph type="body" idx="1"/>
          </p:nvPr>
        </p:nvSpPr>
        <p:spPr>
          <a:xfrm>
            <a:off x="457200" y="1600200"/>
            <a:ext cx="8458200" cy="5029200"/>
          </a:xfrm>
        </p:spPr>
        <p:txBody>
          <a:bodyPr/>
          <a:lstStyle/>
          <a:p>
            <a:pPr>
              <a:lnSpc>
                <a:spcPct val="90000"/>
              </a:lnSpc>
            </a:pPr>
            <a:r>
              <a:rPr lang="en-US"/>
              <a:t>Chambered heart pumps blood</a:t>
            </a:r>
          </a:p>
          <a:p>
            <a:pPr lvl="1">
              <a:lnSpc>
                <a:spcPct val="90000"/>
              </a:lnSpc>
              <a:buFont typeface="Wingdings" pitchFamily="2" charset="2"/>
              <a:buChar char="Ø"/>
            </a:pPr>
            <a:r>
              <a:rPr lang="en-US"/>
              <a:t>Atria receive blood</a:t>
            </a:r>
          </a:p>
          <a:p>
            <a:pPr lvl="1">
              <a:lnSpc>
                <a:spcPct val="90000"/>
              </a:lnSpc>
              <a:buFont typeface="Wingdings" pitchFamily="2" charset="2"/>
              <a:buChar char="Ø"/>
            </a:pPr>
            <a:r>
              <a:rPr lang="en-US"/>
              <a:t>Ventricles pump blood</a:t>
            </a:r>
          </a:p>
          <a:p>
            <a:pPr>
              <a:lnSpc>
                <a:spcPct val="90000"/>
              </a:lnSpc>
            </a:pPr>
            <a:r>
              <a:rPr lang="en-US"/>
              <a:t>Vessels contain the blood</a:t>
            </a:r>
          </a:p>
          <a:p>
            <a:pPr lvl="1">
              <a:lnSpc>
                <a:spcPct val="90000"/>
              </a:lnSpc>
              <a:buFont typeface="Wingdings" pitchFamily="2" charset="2"/>
              <a:buChar char="Ø"/>
            </a:pPr>
            <a:r>
              <a:rPr lang="en-US"/>
              <a:t>Veins carry blood to atria</a:t>
            </a:r>
          </a:p>
          <a:p>
            <a:pPr lvl="1">
              <a:lnSpc>
                <a:spcPct val="90000"/>
              </a:lnSpc>
              <a:buFont typeface="Wingdings" pitchFamily="2" charset="2"/>
              <a:buChar char="Ø"/>
            </a:pPr>
            <a:r>
              <a:rPr lang="en-US"/>
              <a:t>Arteries carry blood from ventricles</a:t>
            </a:r>
          </a:p>
          <a:p>
            <a:pPr>
              <a:lnSpc>
                <a:spcPct val="90000"/>
              </a:lnSpc>
            </a:pPr>
            <a:r>
              <a:rPr lang="en-US"/>
              <a:t>Capillary beds facilitate exchange</a:t>
            </a:r>
          </a:p>
          <a:p>
            <a:pPr lvl="1">
              <a:lnSpc>
                <a:spcPct val="90000"/>
              </a:lnSpc>
              <a:buFont typeface="Wingdings" pitchFamily="2" charset="2"/>
              <a:buChar char="Ø"/>
            </a:pPr>
            <a:r>
              <a:rPr lang="en-US"/>
              <a:t>Capillary beds separate arteries from veins</a:t>
            </a:r>
          </a:p>
          <a:p>
            <a:pPr lvl="1">
              <a:lnSpc>
                <a:spcPct val="90000"/>
              </a:lnSpc>
              <a:buFont typeface="Wingdings" pitchFamily="2" charset="2"/>
              <a:buChar char="Ø"/>
            </a:pPr>
            <a:r>
              <a:rPr lang="en-US"/>
              <a:t>Highly branched and very tiny</a:t>
            </a:r>
          </a:p>
          <a:p>
            <a:pPr lvl="1">
              <a:lnSpc>
                <a:spcPct val="90000"/>
              </a:lnSpc>
              <a:buFont typeface="Wingdings" pitchFamily="2" charset="2"/>
              <a:buChar char="Ø"/>
            </a:pPr>
            <a:r>
              <a:rPr lang="en-US"/>
              <a:t>Infiltrate all tissues in the body</a:t>
            </a:r>
          </a:p>
        </p:txBody>
      </p:sp>
      <p:sp>
        <p:nvSpPr>
          <p:cNvPr id="10244" name="Text Box 4"/>
          <p:cNvSpPr txBox="1">
            <a:spLocks noChangeArrowheads="1"/>
          </p:cNvSpPr>
          <p:nvPr/>
        </p:nvSpPr>
        <p:spPr bwMode="auto">
          <a:xfrm>
            <a:off x="6781800" y="6035675"/>
            <a:ext cx="2209800" cy="6508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solidFill>
                  <a:srgbClr val="FF0000"/>
                </a:solidFill>
              </a:rPr>
              <a:t>We’ll go over these step by step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BD7BA9B-C404-4B3E-B918-6A16B09FBA0D}" type="slidenum">
              <a:rPr lang="en-US"/>
              <a:pPr/>
              <a:t>18</a:t>
            </a:fld>
            <a:endParaRPr lang="en-US"/>
          </a:p>
        </p:txBody>
      </p:sp>
      <p:sp>
        <p:nvSpPr>
          <p:cNvPr id="43016" name="Text Box 8"/>
          <p:cNvSpPr txBox="1">
            <a:spLocks noChangeArrowheads="1"/>
          </p:cNvSpPr>
          <p:nvPr/>
        </p:nvSpPr>
        <p:spPr bwMode="auto">
          <a:xfrm>
            <a:off x="5318125" y="3465513"/>
            <a:ext cx="328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a chambered heart</a:t>
            </a:r>
          </a:p>
        </p:txBody>
      </p:sp>
      <p:sp>
        <p:nvSpPr>
          <p:cNvPr id="43010" name="Rectangle 2"/>
          <p:cNvSpPr>
            <a:spLocks noGrp="1" noChangeArrowheads="1"/>
          </p:cNvSpPr>
          <p:nvPr>
            <p:ph type="title"/>
          </p:nvPr>
        </p:nvSpPr>
        <p:spPr/>
        <p:txBody>
          <a:bodyPr/>
          <a:lstStyle/>
          <a:p>
            <a:r>
              <a:rPr lang="en-US"/>
              <a:t>Chambered heart pumps blood</a:t>
            </a:r>
          </a:p>
        </p:txBody>
      </p:sp>
      <p:sp>
        <p:nvSpPr>
          <p:cNvPr id="43011" name="Rectangle 3"/>
          <p:cNvSpPr>
            <a:spLocks noGrp="1" noChangeArrowheads="1"/>
          </p:cNvSpPr>
          <p:nvPr>
            <p:ph type="body" idx="1"/>
          </p:nvPr>
        </p:nvSpPr>
        <p:spPr>
          <a:xfrm>
            <a:off x="457200" y="1371600"/>
            <a:ext cx="4114800" cy="5486400"/>
          </a:xfrm>
        </p:spPr>
        <p:txBody>
          <a:bodyPr/>
          <a:lstStyle/>
          <a:p>
            <a:r>
              <a:rPr lang="en-US"/>
              <a:t>Atria receive blood</a:t>
            </a:r>
          </a:p>
          <a:p>
            <a:pPr lvl="1">
              <a:buFont typeface="Wingdings" pitchFamily="2" charset="2"/>
              <a:buChar char="Ø"/>
            </a:pPr>
            <a:endParaRPr lang="en-US"/>
          </a:p>
          <a:p>
            <a:r>
              <a:rPr lang="en-US"/>
              <a:t>Ventricles pump blood</a:t>
            </a:r>
          </a:p>
          <a:p>
            <a:pPr lvl="1">
              <a:buFont typeface="Wingdings" pitchFamily="2" charset="2"/>
              <a:buChar char="Ø"/>
            </a:pPr>
            <a:endParaRPr lang="en-US"/>
          </a:p>
          <a:p>
            <a:r>
              <a:rPr lang="en-US"/>
              <a:t>One-way valves direct blood flow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7DB784-FED7-4482-B29D-91245AF5AF6F}" type="slidenum">
              <a:rPr lang="en-US"/>
              <a:pPr/>
              <a:t>19</a:t>
            </a:fld>
            <a:endParaRPr lang="en-US"/>
          </a:p>
        </p:txBody>
      </p:sp>
      <p:sp>
        <p:nvSpPr>
          <p:cNvPr id="143362" name="Rectangle 2"/>
          <p:cNvSpPr>
            <a:spLocks noGrp="1" noChangeArrowheads="1"/>
          </p:cNvSpPr>
          <p:nvPr>
            <p:ph type="title"/>
          </p:nvPr>
        </p:nvSpPr>
        <p:spPr/>
        <p:txBody>
          <a:bodyPr/>
          <a:lstStyle/>
          <a:p>
            <a:r>
              <a:rPr lang="en-US">
                <a:solidFill>
                  <a:schemeClr val="accent2"/>
                </a:solidFill>
              </a:rPr>
              <a:t>Critical Thinking</a:t>
            </a:r>
          </a:p>
        </p:txBody>
      </p:sp>
      <p:sp>
        <p:nvSpPr>
          <p:cNvPr id="143363" name="Rectangle 3"/>
          <p:cNvSpPr>
            <a:spLocks noGrp="1" noChangeArrowheads="1"/>
          </p:cNvSpPr>
          <p:nvPr>
            <p:ph type="body" idx="1"/>
          </p:nvPr>
        </p:nvSpPr>
        <p:spPr/>
        <p:txBody>
          <a:bodyPr/>
          <a:lstStyle/>
          <a:p>
            <a:r>
              <a:rPr lang="en-US"/>
              <a:t>Atria receive blood; ventricles pump</a:t>
            </a:r>
          </a:p>
          <a:p>
            <a:r>
              <a:rPr lang="en-US"/>
              <a:t>Given that function, what structure would you predict???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7DAC426-6DAC-4C95-ABDF-BAEDC1BF526F}" type="slidenum">
              <a:rPr lang="en-US"/>
              <a:pPr/>
              <a:t>2</a:t>
            </a:fld>
            <a:endParaRPr lang="en-US"/>
          </a:p>
        </p:txBody>
      </p:sp>
      <p:sp>
        <p:nvSpPr>
          <p:cNvPr id="4098" name="Rectangle 2"/>
          <p:cNvSpPr>
            <a:spLocks noGrp="1" noChangeArrowheads="1"/>
          </p:cNvSpPr>
          <p:nvPr>
            <p:ph type="title"/>
          </p:nvPr>
        </p:nvSpPr>
        <p:spPr/>
        <p:txBody>
          <a:bodyPr/>
          <a:lstStyle/>
          <a:p>
            <a:r>
              <a:rPr lang="en-US"/>
              <a:t>Key Concepts:</a:t>
            </a:r>
          </a:p>
        </p:txBody>
      </p:sp>
      <p:sp>
        <p:nvSpPr>
          <p:cNvPr id="4099" name="Rectangle 3"/>
          <p:cNvSpPr>
            <a:spLocks noGrp="1" noChangeArrowheads="1"/>
          </p:cNvSpPr>
          <p:nvPr>
            <p:ph type="body" idx="1"/>
          </p:nvPr>
        </p:nvSpPr>
        <p:spPr>
          <a:xfrm>
            <a:off x="457200" y="1600200"/>
            <a:ext cx="8305800" cy="5029200"/>
          </a:xfrm>
        </p:spPr>
        <p:txBody>
          <a:bodyPr/>
          <a:lstStyle/>
          <a:p>
            <a:r>
              <a:rPr lang="en-US"/>
              <a:t>Circulation and gas exchange – why?</a:t>
            </a:r>
          </a:p>
          <a:p>
            <a:r>
              <a:rPr lang="en-US"/>
              <a:t>Circulation – spanning diversity</a:t>
            </a:r>
          </a:p>
          <a:p>
            <a:r>
              <a:rPr lang="en-US"/>
              <a:t>Hearts – the evolution of double circulation</a:t>
            </a:r>
          </a:p>
          <a:p>
            <a:r>
              <a:rPr lang="en-US"/>
              <a:t>Blood circulation and capillary exchange</a:t>
            </a:r>
          </a:p>
          <a:p>
            <a:r>
              <a:rPr lang="en-US"/>
              <a:t>Blood structure and function</a:t>
            </a:r>
          </a:p>
          <a:p>
            <a:r>
              <a:rPr lang="en-US"/>
              <a:t>Gas exchange – spanning diversity</a:t>
            </a:r>
          </a:p>
          <a:p>
            <a:r>
              <a:rPr lang="en-US"/>
              <a:t>Breathing – spanning diversity</a:t>
            </a:r>
          </a:p>
          <a:p>
            <a:r>
              <a:rPr lang="en-US"/>
              <a:t>Respiratory pigments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A2D94E-0B6F-4935-8D7F-3668A9EA5BD7}" type="slidenum">
              <a:rPr lang="en-US"/>
              <a:pPr/>
              <a:t>20</a:t>
            </a:fld>
            <a:endParaRPr lang="en-US"/>
          </a:p>
        </p:txBody>
      </p:sp>
      <p:sp>
        <p:nvSpPr>
          <p:cNvPr id="144386" name="Rectangle 2"/>
          <p:cNvSpPr>
            <a:spLocks noGrp="1" noChangeArrowheads="1"/>
          </p:cNvSpPr>
          <p:nvPr>
            <p:ph type="title"/>
          </p:nvPr>
        </p:nvSpPr>
        <p:spPr/>
        <p:txBody>
          <a:bodyPr/>
          <a:lstStyle/>
          <a:p>
            <a:r>
              <a:rPr lang="en-US">
                <a:solidFill>
                  <a:schemeClr val="accent2"/>
                </a:solidFill>
              </a:rPr>
              <a:t>Critical Thinking</a:t>
            </a:r>
          </a:p>
        </p:txBody>
      </p:sp>
      <p:sp>
        <p:nvSpPr>
          <p:cNvPr id="144387" name="Rectangle 3"/>
          <p:cNvSpPr>
            <a:spLocks noGrp="1" noChangeArrowheads="1"/>
          </p:cNvSpPr>
          <p:nvPr>
            <p:ph type="body" idx="1"/>
          </p:nvPr>
        </p:nvSpPr>
        <p:spPr/>
        <p:txBody>
          <a:bodyPr/>
          <a:lstStyle/>
          <a:p>
            <a:r>
              <a:rPr lang="en-US" dirty="0"/>
              <a:t>Atria receive blood; ventricles pump</a:t>
            </a:r>
          </a:p>
          <a:p>
            <a:r>
              <a:rPr lang="en-US" dirty="0"/>
              <a:t>Given that function, what structure would you predict</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3F5BF1A-3298-413B-8B4C-F5037558EB4E}" type="slidenum">
              <a:rPr lang="en-US"/>
              <a:pPr/>
              <a:t>21</a:t>
            </a:fld>
            <a:endParaRPr lang="en-US"/>
          </a:p>
        </p:txBody>
      </p:sp>
      <p:sp>
        <p:nvSpPr>
          <p:cNvPr id="142341" name="Text Box 5"/>
          <p:cNvSpPr txBox="1">
            <a:spLocks noChangeArrowheads="1"/>
          </p:cNvSpPr>
          <p:nvPr/>
        </p:nvSpPr>
        <p:spPr bwMode="auto">
          <a:xfrm>
            <a:off x="5318125" y="3465513"/>
            <a:ext cx="328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a chambered heart</a:t>
            </a:r>
          </a:p>
        </p:txBody>
      </p:sp>
      <p:sp>
        <p:nvSpPr>
          <p:cNvPr id="142338" name="Rectangle 2"/>
          <p:cNvSpPr>
            <a:spLocks noGrp="1" noChangeArrowheads="1"/>
          </p:cNvSpPr>
          <p:nvPr>
            <p:ph type="title"/>
          </p:nvPr>
        </p:nvSpPr>
        <p:spPr/>
        <p:txBody>
          <a:bodyPr/>
          <a:lstStyle/>
          <a:p>
            <a:r>
              <a:rPr lang="en-US"/>
              <a:t>Chambered heart pumps blood</a:t>
            </a:r>
          </a:p>
        </p:txBody>
      </p:sp>
      <p:sp>
        <p:nvSpPr>
          <p:cNvPr id="142339" name="Rectangle 3"/>
          <p:cNvSpPr>
            <a:spLocks noGrp="1" noChangeArrowheads="1"/>
          </p:cNvSpPr>
          <p:nvPr>
            <p:ph type="body" idx="1"/>
          </p:nvPr>
        </p:nvSpPr>
        <p:spPr>
          <a:xfrm>
            <a:off x="457200" y="1371600"/>
            <a:ext cx="4114800" cy="5486400"/>
          </a:xfrm>
        </p:spPr>
        <p:txBody>
          <a:bodyPr/>
          <a:lstStyle/>
          <a:p>
            <a:r>
              <a:rPr lang="en-US"/>
              <a:t>Atria receive blood</a:t>
            </a:r>
          </a:p>
          <a:p>
            <a:pPr lvl="1">
              <a:buFont typeface="Wingdings" pitchFamily="2" charset="2"/>
              <a:buChar char="Ø"/>
            </a:pPr>
            <a:r>
              <a:rPr lang="en-US"/>
              <a:t>Soft walled, flexible</a:t>
            </a:r>
          </a:p>
          <a:p>
            <a:r>
              <a:rPr lang="en-US"/>
              <a:t>Ventricles pump blood</a:t>
            </a:r>
          </a:p>
          <a:p>
            <a:pPr lvl="1">
              <a:buFont typeface="Wingdings" pitchFamily="2" charset="2"/>
              <a:buChar char="Ø"/>
            </a:pPr>
            <a:r>
              <a:rPr lang="en-US"/>
              <a:t>Thick, muscular walls</a:t>
            </a:r>
          </a:p>
          <a:p>
            <a:r>
              <a:rPr lang="en-US"/>
              <a:t>One-way valves direct blood flow</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9E4C3C8-D030-496C-B67C-10BCE99069B2}" type="slidenum">
              <a:rPr lang="en-US"/>
              <a:pPr/>
              <a:t>22</a:t>
            </a:fld>
            <a:endParaRPr lang="en-US"/>
          </a:p>
        </p:txBody>
      </p:sp>
      <p:sp>
        <p:nvSpPr>
          <p:cNvPr id="41990" name="Text Box 6"/>
          <p:cNvSpPr txBox="1">
            <a:spLocks noChangeArrowheads="1"/>
          </p:cNvSpPr>
          <p:nvPr/>
        </p:nvSpPr>
        <p:spPr bwMode="auto">
          <a:xfrm>
            <a:off x="5775325" y="2703513"/>
            <a:ext cx="21494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artery, vein and capillary bed</a:t>
            </a:r>
          </a:p>
        </p:txBody>
      </p:sp>
      <p:sp>
        <p:nvSpPr>
          <p:cNvPr id="41986" name="Rectangle 2"/>
          <p:cNvSpPr>
            <a:spLocks noGrp="1" noChangeArrowheads="1"/>
          </p:cNvSpPr>
          <p:nvPr>
            <p:ph type="title"/>
          </p:nvPr>
        </p:nvSpPr>
        <p:spPr/>
        <p:txBody>
          <a:bodyPr/>
          <a:lstStyle/>
          <a:p>
            <a:r>
              <a:rPr lang="en-US"/>
              <a:t>Vessels contain the blood</a:t>
            </a:r>
          </a:p>
        </p:txBody>
      </p:sp>
      <p:sp>
        <p:nvSpPr>
          <p:cNvPr id="41987" name="Rectangle 3"/>
          <p:cNvSpPr>
            <a:spLocks noGrp="1" noChangeArrowheads="1"/>
          </p:cNvSpPr>
          <p:nvPr>
            <p:ph type="body" idx="1"/>
          </p:nvPr>
        </p:nvSpPr>
        <p:spPr>
          <a:xfrm>
            <a:off x="304800" y="1371600"/>
            <a:ext cx="4648200" cy="5486400"/>
          </a:xfrm>
        </p:spPr>
        <p:txBody>
          <a:bodyPr/>
          <a:lstStyle/>
          <a:p>
            <a:r>
              <a:rPr lang="en-US"/>
              <a:t>Arteries carry blood </a:t>
            </a:r>
            <a:r>
              <a:rPr lang="en-US">
                <a:solidFill>
                  <a:srgbClr val="FF0000"/>
                </a:solidFill>
              </a:rPr>
              <a:t>from</a:t>
            </a:r>
            <a:r>
              <a:rPr lang="en-US"/>
              <a:t> ventricles</a:t>
            </a:r>
          </a:p>
          <a:p>
            <a:pPr lvl="1">
              <a:buFont typeface="Wingdings" pitchFamily="2" charset="2"/>
              <a:buChar char="Ø"/>
            </a:pPr>
            <a:r>
              <a:rPr lang="en-US"/>
              <a:t>Always under pressure</a:t>
            </a:r>
          </a:p>
          <a:p>
            <a:r>
              <a:rPr lang="en-US"/>
              <a:t>Veins carry blood </a:t>
            </a:r>
            <a:r>
              <a:rPr lang="en-US">
                <a:solidFill>
                  <a:srgbClr val="FF0000"/>
                </a:solidFill>
              </a:rPr>
              <a:t>to</a:t>
            </a:r>
            <a:r>
              <a:rPr lang="en-US"/>
              <a:t> atria</a:t>
            </a:r>
          </a:p>
          <a:p>
            <a:pPr lvl="1">
              <a:buFont typeface="Wingdings" pitchFamily="2" charset="2"/>
              <a:buChar char="Ø"/>
            </a:pPr>
            <a:r>
              <a:rPr lang="en-US"/>
              <a:t>One-way valves prevent back flow</a:t>
            </a:r>
          </a:p>
          <a:p>
            <a:pPr lvl="1">
              <a:buFont typeface="Wingdings" pitchFamily="2" charset="2"/>
              <a:buChar char="Ø"/>
            </a:pPr>
            <a:r>
              <a:rPr lang="en-US"/>
              <a:t>Body movements increase circulation</a:t>
            </a:r>
          </a:p>
          <a:p>
            <a:pPr lvl="1">
              <a:buFont typeface="Wingdings" pitchFamily="2" charset="2"/>
              <a:buChar char="Ø"/>
            </a:pPr>
            <a:r>
              <a:rPr lang="en-US"/>
              <a:t>Pressure is always low</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BD8BF54-280F-4C50-B527-689FBC5E3DF0}" type="slidenum">
              <a:rPr lang="en-US"/>
              <a:pPr/>
              <a:t>23</a:t>
            </a:fld>
            <a:endParaRPr lang="en-US"/>
          </a:p>
        </p:txBody>
      </p:sp>
      <p:sp>
        <p:nvSpPr>
          <p:cNvPr id="44040" name="Text Box 8"/>
          <p:cNvSpPr txBox="1">
            <a:spLocks noChangeArrowheads="1"/>
          </p:cNvSpPr>
          <p:nvPr/>
        </p:nvSpPr>
        <p:spPr bwMode="auto">
          <a:xfrm>
            <a:off x="5851525" y="2855913"/>
            <a:ext cx="22256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of blood circulation pattern in humans</a:t>
            </a:r>
          </a:p>
        </p:txBody>
      </p:sp>
      <p:sp>
        <p:nvSpPr>
          <p:cNvPr id="44034" name="Rectangle 2"/>
          <p:cNvSpPr>
            <a:spLocks noGrp="1" noChangeArrowheads="1"/>
          </p:cNvSpPr>
          <p:nvPr>
            <p:ph type="title"/>
          </p:nvPr>
        </p:nvSpPr>
        <p:spPr>
          <a:xfrm>
            <a:off x="457200" y="274638"/>
            <a:ext cx="8382000" cy="1706562"/>
          </a:xfrm>
        </p:spPr>
        <p:txBody>
          <a:bodyPr/>
          <a:lstStyle/>
          <a:p>
            <a:r>
              <a:rPr lang="en-US" sz="3600"/>
              <a:t>Note that blood vessel names reflect the direction of flow, NOT the amount of oxygen in the blood</a:t>
            </a:r>
          </a:p>
        </p:txBody>
      </p:sp>
      <p:sp>
        <p:nvSpPr>
          <p:cNvPr id="44037" name="Rectangle 5"/>
          <p:cNvSpPr>
            <a:spLocks noGrp="1" noChangeArrowheads="1"/>
          </p:cNvSpPr>
          <p:nvPr>
            <p:ph type="body" idx="1"/>
          </p:nvPr>
        </p:nvSpPr>
        <p:spPr>
          <a:xfrm>
            <a:off x="228600" y="2209800"/>
            <a:ext cx="4572000" cy="4495800"/>
          </a:xfrm>
        </p:spPr>
        <p:txBody>
          <a:bodyPr/>
          <a:lstStyle/>
          <a:p>
            <a:r>
              <a:rPr lang="en-US"/>
              <a:t>Arteries carry blood </a:t>
            </a:r>
            <a:r>
              <a:rPr lang="en-US" b="1">
                <a:solidFill>
                  <a:srgbClr val="FF0000"/>
                </a:solidFill>
              </a:rPr>
              <a:t>AWAY</a:t>
            </a:r>
            <a:r>
              <a:rPr lang="en-US"/>
              <a:t> from the heart</a:t>
            </a:r>
          </a:p>
          <a:p>
            <a:pPr lvl="1">
              <a:buFont typeface="Wingdings" pitchFamily="2" charset="2"/>
              <a:buChar char="Ø"/>
            </a:pPr>
            <a:r>
              <a:rPr lang="en-US"/>
              <a:t>Arterial blood is always under pressure</a:t>
            </a:r>
          </a:p>
          <a:p>
            <a:pPr lvl="1">
              <a:buFont typeface="Wingdings" pitchFamily="2" charset="2"/>
              <a:buChar char="Ø"/>
            </a:pPr>
            <a:r>
              <a:rPr lang="en-US"/>
              <a:t>It is NOT always oxygenated</a:t>
            </a:r>
          </a:p>
          <a:p>
            <a:r>
              <a:rPr lang="en-US"/>
              <a:t>Veins carry blood </a:t>
            </a:r>
            <a:r>
              <a:rPr lang="en-US" b="1">
                <a:solidFill>
                  <a:srgbClr val="FF0000"/>
                </a:solidFill>
              </a:rPr>
              <a:t>TO</a:t>
            </a:r>
            <a:r>
              <a:rPr lang="en-US"/>
              <a:t> the heart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17361B7-7CA3-4AF7-924A-18750388BC1B}" type="slidenum">
              <a:rPr lang="en-US"/>
              <a:pPr/>
              <a:t>24</a:t>
            </a:fld>
            <a:endParaRPr lang="en-US"/>
          </a:p>
        </p:txBody>
      </p:sp>
      <p:sp>
        <p:nvSpPr>
          <p:cNvPr id="40968" name="Text Box 8"/>
          <p:cNvSpPr txBox="1">
            <a:spLocks noChangeArrowheads="1"/>
          </p:cNvSpPr>
          <p:nvPr/>
        </p:nvSpPr>
        <p:spPr bwMode="auto">
          <a:xfrm>
            <a:off x="5775325" y="4265613"/>
            <a:ext cx="21494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artery, vein and capillary bed</a:t>
            </a:r>
          </a:p>
        </p:txBody>
      </p:sp>
      <p:sp>
        <p:nvSpPr>
          <p:cNvPr id="40962" name="Rectangle 2"/>
          <p:cNvSpPr>
            <a:spLocks noGrp="1" noChangeArrowheads="1"/>
          </p:cNvSpPr>
          <p:nvPr>
            <p:ph type="title"/>
          </p:nvPr>
        </p:nvSpPr>
        <p:spPr/>
        <p:txBody>
          <a:bodyPr/>
          <a:lstStyle/>
          <a:p>
            <a:r>
              <a:rPr lang="en-US" sz="4000"/>
              <a:t>Capillary beds facilitate exchange</a:t>
            </a:r>
          </a:p>
        </p:txBody>
      </p:sp>
      <p:sp>
        <p:nvSpPr>
          <p:cNvPr id="40963" name="Rectangle 3"/>
          <p:cNvSpPr>
            <a:spLocks noGrp="1" noChangeArrowheads="1"/>
          </p:cNvSpPr>
          <p:nvPr>
            <p:ph type="body" idx="1"/>
          </p:nvPr>
        </p:nvSpPr>
        <p:spPr>
          <a:xfrm>
            <a:off x="457200" y="1371600"/>
            <a:ext cx="8458200" cy="2362200"/>
          </a:xfrm>
        </p:spPr>
        <p:txBody>
          <a:bodyPr/>
          <a:lstStyle/>
          <a:p>
            <a:r>
              <a:rPr lang="en-US"/>
              <a:t>Capillary beds separate arteries from veins</a:t>
            </a:r>
          </a:p>
          <a:p>
            <a:r>
              <a:rPr lang="en-US"/>
              <a:t>Highly branched and very tiny</a:t>
            </a:r>
          </a:p>
          <a:p>
            <a:r>
              <a:rPr lang="en-US"/>
              <a:t>Infiltrate all tissues in the body</a:t>
            </a:r>
          </a:p>
          <a:p>
            <a:r>
              <a:rPr lang="en-US"/>
              <a:t>More later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E4CA26-CF38-45AA-BE09-04D2290E715B}" type="slidenum">
              <a:rPr lang="en-US"/>
              <a:pPr/>
              <a:t>25</a:t>
            </a:fld>
            <a:endParaRPr lang="en-US"/>
          </a:p>
        </p:txBody>
      </p:sp>
      <p:sp>
        <p:nvSpPr>
          <p:cNvPr id="158722" name="Rectangle 2"/>
          <p:cNvSpPr>
            <a:spLocks noGrp="1" noChangeArrowheads="1"/>
          </p:cNvSpPr>
          <p:nvPr>
            <p:ph type="title"/>
          </p:nvPr>
        </p:nvSpPr>
        <p:spPr/>
        <p:txBody>
          <a:bodyPr/>
          <a:lstStyle/>
          <a:p>
            <a:r>
              <a:rPr lang="en-US" sz="4000"/>
              <a:t>All vertebrates have a closed circulatory system – REVIEW</a:t>
            </a:r>
          </a:p>
        </p:txBody>
      </p:sp>
      <p:sp>
        <p:nvSpPr>
          <p:cNvPr id="158723" name="Rectangle 3"/>
          <p:cNvSpPr>
            <a:spLocks noGrp="1" noChangeArrowheads="1"/>
          </p:cNvSpPr>
          <p:nvPr>
            <p:ph type="body" idx="1"/>
          </p:nvPr>
        </p:nvSpPr>
        <p:spPr>
          <a:xfrm>
            <a:off x="457200" y="1600200"/>
            <a:ext cx="8458200" cy="5029200"/>
          </a:xfrm>
        </p:spPr>
        <p:txBody>
          <a:bodyPr/>
          <a:lstStyle/>
          <a:p>
            <a:pPr>
              <a:lnSpc>
                <a:spcPct val="90000"/>
              </a:lnSpc>
            </a:pPr>
            <a:r>
              <a:rPr lang="en-US"/>
              <a:t>Chambered heart pumps blood</a:t>
            </a:r>
          </a:p>
          <a:p>
            <a:pPr lvl="1">
              <a:lnSpc>
                <a:spcPct val="90000"/>
              </a:lnSpc>
              <a:buFont typeface="Wingdings" pitchFamily="2" charset="2"/>
              <a:buChar char="Ø"/>
            </a:pPr>
            <a:r>
              <a:rPr lang="en-US"/>
              <a:t>Atria receive blood</a:t>
            </a:r>
          </a:p>
          <a:p>
            <a:pPr lvl="1">
              <a:lnSpc>
                <a:spcPct val="90000"/>
              </a:lnSpc>
              <a:buFont typeface="Wingdings" pitchFamily="2" charset="2"/>
              <a:buChar char="Ø"/>
            </a:pPr>
            <a:r>
              <a:rPr lang="en-US"/>
              <a:t>Ventricles pump blood</a:t>
            </a:r>
          </a:p>
          <a:p>
            <a:pPr>
              <a:lnSpc>
                <a:spcPct val="90000"/>
              </a:lnSpc>
            </a:pPr>
            <a:r>
              <a:rPr lang="en-US"/>
              <a:t>Vessels contain the blood</a:t>
            </a:r>
          </a:p>
          <a:p>
            <a:pPr lvl="1">
              <a:lnSpc>
                <a:spcPct val="90000"/>
              </a:lnSpc>
              <a:buFont typeface="Wingdings" pitchFamily="2" charset="2"/>
              <a:buChar char="Ø"/>
            </a:pPr>
            <a:r>
              <a:rPr lang="en-US"/>
              <a:t>Veins carry blood to atria</a:t>
            </a:r>
          </a:p>
          <a:p>
            <a:pPr lvl="1">
              <a:lnSpc>
                <a:spcPct val="90000"/>
              </a:lnSpc>
              <a:buFont typeface="Wingdings" pitchFamily="2" charset="2"/>
              <a:buChar char="Ø"/>
            </a:pPr>
            <a:r>
              <a:rPr lang="en-US"/>
              <a:t>Arteries carry blood from ventricles</a:t>
            </a:r>
          </a:p>
          <a:p>
            <a:pPr>
              <a:lnSpc>
                <a:spcPct val="90000"/>
              </a:lnSpc>
            </a:pPr>
            <a:r>
              <a:rPr lang="en-US"/>
              <a:t>Capillary beds facilitate exchange</a:t>
            </a:r>
          </a:p>
          <a:p>
            <a:pPr lvl="1">
              <a:lnSpc>
                <a:spcPct val="90000"/>
              </a:lnSpc>
              <a:buFont typeface="Wingdings" pitchFamily="2" charset="2"/>
              <a:buChar char="Ø"/>
            </a:pPr>
            <a:r>
              <a:rPr lang="en-US"/>
              <a:t>Capillary beds separate arteries from veins</a:t>
            </a:r>
          </a:p>
          <a:p>
            <a:pPr lvl="1">
              <a:lnSpc>
                <a:spcPct val="90000"/>
              </a:lnSpc>
              <a:buFont typeface="Wingdings" pitchFamily="2" charset="2"/>
              <a:buChar char="Ø"/>
            </a:pPr>
            <a:r>
              <a:rPr lang="en-US"/>
              <a:t>Highly branched and very tiny</a:t>
            </a:r>
          </a:p>
          <a:p>
            <a:pPr lvl="1">
              <a:lnSpc>
                <a:spcPct val="90000"/>
              </a:lnSpc>
              <a:buFont typeface="Wingdings" pitchFamily="2" charset="2"/>
              <a:buChar char="Ø"/>
            </a:pPr>
            <a:r>
              <a:rPr lang="en-US"/>
              <a:t>Infiltrate all tissues in the body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80252977-CD10-40B3-BABC-F44D9B33FD65}" type="slidenum">
              <a:rPr lang="en-US"/>
              <a:pPr/>
              <a:t>26</a:t>
            </a:fld>
            <a:endParaRPr lang="en-US"/>
          </a:p>
        </p:txBody>
      </p:sp>
      <p:sp>
        <p:nvSpPr>
          <p:cNvPr id="15366" name="Text Box 6"/>
          <p:cNvSpPr txBox="1">
            <a:spLocks noChangeArrowheads="1"/>
          </p:cNvSpPr>
          <p:nvPr/>
        </p:nvSpPr>
        <p:spPr bwMode="auto">
          <a:xfrm>
            <a:off x="2286000" y="4038600"/>
            <a:ext cx="4572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progression from a 1-chambered heart to a 4-chambered heart.  This diagram is used in the next 12 slides.</a:t>
            </a:r>
          </a:p>
        </p:txBody>
      </p:sp>
      <p:sp>
        <p:nvSpPr>
          <p:cNvPr id="15362" name="Rectangle 2"/>
          <p:cNvSpPr>
            <a:spLocks noGrp="1" noChangeArrowheads="1"/>
          </p:cNvSpPr>
          <p:nvPr>
            <p:ph type="title"/>
          </p:nvPr>
        </p:nvSpPr>
        <p:spPr>
          <a:xfrm>
            <a:off x="457200" y="274638"/>
            <a:ext cx="8229600" cy="1020762"/>
          </a:xfrm>
        </p:spPr>
        <p:txBody>
          <a:bodyPr/>
          <a:lstStyle/>
          <a:p>
            <a:r>
              <a:rPr lang="en-US" sz="4000"/>
              <a:t>Evolution of double circulation – </a:t>
            </a:r>
            <a:br>
              <a:rPr lang="en-US" sz="4000"/>
            </a:br>
            <a:r>
              <a:rPr lang="en-US" sz="3200"/>
              <a:t>not all animals have a 4-chambered heart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ED2C0CB-5A91-48C3-9072-35FF60B79427}" type="slidenum">
              <a:rPr lang="en-US"/>
              <a:pPr/>
              <a:t>27</a:t>
            </a:fld>
            <a:endParaRPr lang="en-US"/>
          </a:p>
        </p:txBody>
      </p:sp>
      <p:sp>
        <p:nvSpPr>
          <p:cNvPr id="21506" name="Rectangle 2"/>
          <p:cNvSpPr>
            <a:spLocks noGrp="1" noChangeArrowheads="1"/>
          </p:cNvSpPr>
          <p:nvPr>
            <p:ph type="title"/>
          </p:nvPr>
        </p:nvSpPr>
        <p:spPr/>
        <p:txBody>
          <a:bodyPr/>
          <a:lstStyle/>
          <a:p>
            <a:r>
              <a:rPr lang="en-US" sz="4000"/>
              <a:t>Fishes have a 2-chambered heart</a:t>
            </a:r>
          </a:p>
        </p:txBody>
      </p:sp>
      <p:sp>
        <p:nvSpPr>
          <p:cNvPr id="21508" name="Rectangle 4"/>
          <p:cNvSpPr>
            <a:spLocks noGrp="1" noChangeArrowheads="1"/>
          </p:cNvSpPr>
          <p:nvPr>
            <p:ph type="body" idx="1"/>
          </p:nvPr>
        </p:nvSpPr>
        <p:spPr>
          <a:xfrm>
            <a:off x="457200" y="1371600"/>
            <a:ext cx="6553200" cy="5486400"/>
          </a:xfrm>
        </p:spPr>
        <p:txBody>
          <a:bodyPr/>
          <a:lstStyle/>
          <a:p>
            <a:r>
              <a:rPr lang="en-US"/>
              <a:t>One atrium, one ventricle</a:t>
            </a:r>
          </a:p>
          <a:p>
            <a:r>
              <a:rPr lang="en-US"/>
              <a:t>A single pump of the heart circulates blood through 2 capillary beds in a single circuit</a:t>
            </a:r>
          </a:p>
          <a:p>
            <a:pPr lvl="1">
              <a:buFont typeface="Wingdings" pitchFamily="2" charset="2"/>
              <a:buChar char="Ø"/>
            </a:pPr>
            <a:r>
              <a:rPr lang="en-US"/>
              <a:t>Blood pressure drops as blood enters the capillaries (increase in cross-sectional area of vessels)</a:t>
            </a:r>
          </a:p>
          <a:p>
            <a:pPr lvl="1">
              <a:buFont typeface="Wingdings" pitchFamily="2" charset="2"/>
              <a:buChar char="Ø"/>
            </a:pPr>
            <a:r>
              <a:rPr lang="en-US"/>
              <a:t>Blood flow to systemic capillaries and back to the heart is very slow</a:t>
            </a:r>
          </a:p>
          <a:p>
            <a:pPr lvl="1">
              <a:buFont typeface="Wingdings" pitchFamily="2" charset="2"/>
              <a:buChar char="Ø"/>
            </a:pPr>
            <a:r>
              <a:rPr lang="en-US"/>
              <a:t>Flow is increased by swimming movements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6F5437F-CE4F-4B8A-8358-D2E1A5A26DA4}" type="slidenum">
              <a:rPr lang="en-US"/>
              <a:pPr/>
              <a:t>28</a:t>
            </a:fld>
            <a:endParaRPr lang="en-US"/>
          </a:p>
        </p:txBody>
      </p:sp>
      <p:sp>
        <p:nvSpPr>
          <p:cNvPr id="32770" name="Rectangle 2"/>
          <p:cNvSpPr>
            <a:spLocks noGrp="1" noChangeArrowheads="1"/>
          </p:cNvSpPr>
          <p:nvPr>
            <p:ph type="title"/>
          </p:nvPr>
        </p:nvSpPr>
        <p:spPr>
          <a:xfrm>
            <a:off x="266700" y="274638"/>
            <a:ext cx="8610600" cy="1143000"/>
          </a:xfrm>
        </p:spPr>
        <p:txBody>
          <a:bodyPr/>
          <a:lstStyle/>
          <a:p>
            <a:r>
              <a:rPr lang="en-US" sz="3600"/>
              <a:t>Two circuits increases the efficiency of gas exchange = double circulation</a:t>
            </a:r>
          </a:p>
        </p:txBody>
      </p:sp>
      <p:sp>
        <p:nvSpPr>
          <p:cNvPr id="32772" name="Rectangle 4"/>
          <p:cNvSpPr>
            <a:spLocks noGrp="1" noChangeArrowheads="1"/>
          </p:cNvSpPr>
          <p:nvPr>
            <p:ph type="body" idx="1"/>
          </p:nvPr>
        </p:nvSpPr>
        <p:spPr>
          <a:xfrm>
            <a:off x="457200" y="1524000"/>
            <a:ext cx="8229600" cy="1524000"/>
          </a:xfrm>
        </p:spPr>
        <p:txBody>
          <a:bodyPr/>
          <a:lstStyle/>
          <a:p>
            <a:pPr>
              <a:lnSpc>
                <a:spcPct val="90000"/>
              </a:lnSpc>
            </a:pPr>
            <a:r>
              <a:rPr lang="en-US" sz="2800"/>
              <a:t>One circuit goes to exchange surface</a:t>
            </a:r>
          </a:p>
          <a:p>
            <a:pPr>
              <a:lnSpc>
                <a:spcPct val="90000"/>
              </a:lnSpc>
            </a:pPr>
            <a:r>
              <a:rPr lang="en-US" sz="2800"/>
              <a:t>One circuit goes to body systems</a:t>
            </a:r>
          </a:p>
          <a:p>
            <a:pPr>
              <a:lnSpc>
                <a:spcPct val="90000"/>
              </a:lnSpc>
            </a:pPr>
            <a:r>
              <a:rPr lang="en-US" sz="2800"/>
              <a:t>Both under high pressure – increases flow rate</a:t>
            </a:r>
          </a:p>
        </p:txBody>
      </p:sp>
      <p:sp>
        <p:nvSpPr>
          <p:cNvPr id="32773" name="Rectangle 5"/>
          <p:cNvSpPr>
            <a:spLocks noChangeArrowheads="1"/>
          </p:cNvSpPr>
          <p:nvPr/>
        </p:nvSpPr>
        <p:spPr bwMode="auto">
          <a:xfrm>
            <a:off x="2114550" y="2971800"/>
            <a:ext cx="6934200" cy="3886200"/>
          </a:xfrm>
          <a:prstGeom prst="rect">
            <a:avLst/>
          </a:prstGeom>
          <a:noFill/>
          <a:ln w="571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1A2312-4607-48F7-81C0-E9DBCCB3DE9F}" type="slidenum">
              <a:rPr lang="en-US"/>
              <a:pPr/>
              <a:t>29</a:t>
            </a:fld>
            <a:endParaRPr lang="en-US"/>
          </a:p>
        </p:txBody>
      </p:sp>
      <p:sp>
        <p:nvSpPr>
          <p:cNvPr id="20482" name="Rectangle 2"/>
          <p:cNvSpPr>
            <a:spLocks noGrp="1" noChangeArrowheads="1"/>
          </p:cNvSpPr>
          <p:nvPr>
            <p:ph type="title"/>
          </p:nvPr>
        </p:nvSpPr>
        <p:spPr>
          <a:xfrm>
            <a:off x="0" y="274638"/>
            <a:ext cx="9144000" cy="1143000"/>
          </a:xfrm>
        </p:spPr>
        <p:txBody>
          <a:bodyPr/>
          <a:lstStyle/>
          <a:p>
            <a:r>
              <a:rPr lang="en-US" sz="4000"/>
              <a:t>Amphibians have a 3-chambered heart</a:t>
            </a:r>
          </a:p>
        </p:txBody>
      </p:sp>
      <p:sp>
        <p:nvSpPr>
          <p:cNvPr id="20484" name="Rectangle 4"/>
          <p:cNvSpPr>
            <a:spLocks noGrp="1" noChangeArrowheads="1"/>
          </p:cNvSpPr>
          <p:nvPr>
            <p:ph type="body" idx="1"/>
          </p:nvPr>
        </p:nvSpPr>
        <p:spPr>
          <a:xfrm>
            <a:off x="457200" y="1371600"/>
            <a:ext cx="6324600" cy="5486400"/>
          </a:xfrm>
        </p:spPr>
        <p:txBody>
          <a:bodyPr/>
          <a:lstStyle/>
          <a:p>
            <a:pPr>
              <a:lnSpc>
                <a:spcPct val="90000"/>
              </a:lnSpc>
            </a:pPr>
            <a:r>
              <a:rPr lang="en-US"/>
              <a:t>Two atria, one ventricle</a:t>
            </a:r>
          </a:p>
          <a:p>
            <a:pPr>
              <a:lnSpc>
                <a:spcPct val="90000"/>
              </a:lnSpc>
            </a:pPr>
            <a:r>
              <a:rPr lang="en-US"/>
              <a:t>Ventricle pumps to 2 circuits</a:t>
            </a:r>
          </a:p>
          <a:p>
            <a:pPr lvl="1">
              <a:lnSpc>
                <a:spcPct val="90000"/>
              </a:lnSpc>
              <a:buFont typeface="Wingdings" pitchFamily="2" charset="2"/>
              <a:buChar char="Ø"/>
            </a:pPr>
            <a:r>
              <a:rPr lang="en-US"/>
              <a:t>One circuit goes to lungs and skin to release CO</a:t>
            </a:r>
            <a:r>
              <a:rPr lang="en-US" baseline="-25000"/>
              <a:t>2</a:t>
            </a:r>
            <a:r>
              <a:rPr lang="en-US"/>
              <a:t> and acquire O</a:t>
            </a:r>
            <a:r>
              <a:rPr lang="en-US" baseline="-25000"/>
              <a:t>2</a:t>
            </a:r>
          </a:p>
          <a:p>
            <a:pPr lvl="1">
              <a:lnSpc>
                <a:spcPct val="90000"/>
              </a:lnSpc>
              <a:buFont typeface="Wingdings" pitchFamily="2" charset="2"/>
              <a:buChar char="Ø"/>
            </a:pPr>
            <a:r>
              <a:rPr lang="en-US"/>
              <a:t>The other circulates through body tissues</a:t>
            </a:r>
          </a:p>
          <a:p>
            <a:pPr>
              <a:lnSpc>
                <a:spcPct val="90000"/>
              </a:lnSpc>
            </a:pPr>
            <a:r>
              <a:rPr lang="en-US"/>
              <a:t>Oxygen rich and oxygen poor blood mix in the ventricle</a:t>
            </a:r>
          </a:p>
          <a:p>
            <a:pPr lvl="1">
              <a:lnSpc>
                <a:spcPct val="90000"/>
              </a:lnSpc>
              <a:buFont typeface="Wingdings" pitchFamily="2" charset="2"/>
              <a:buChar char="Ø"/>
            </a:pPr>
            <a:r>
              <a:rPr lang="en-US"/>
              <a:t>A ridge helps to direct flow</a:t>
            </a:r>
          </a:p>
          <a:p>
            <a:pPr>
              <a:lnSpc>
                <a:spcPct val="90000"/>
              </a:lnSpc>
            </a:pPr>
            <a:r>
              <a:rPr lang="en-US"/>
              <a:t>Second pump increases the speed of O</a:t>
            </a:r>
            <a:r>
              <a:rPr lang="en-US" baseline="-25000"/>
              <a:t>2</a:t>
            </a:r>
            <a:r>
              <a:rPr lang="en-US"/>
              <a:t> delivery to the body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DF641A2-E64A-489C-8A3C-9E6E9282D606}" type="slidenum">
              <a:rPr lang="en-US"/>
              <a:pPr/>
              <a:t>3</a:t>
            </a:fld>
            <a:endParaRPr lang="en-US"/>
          </a:p>
        </p:txBody>
      </p:sp>
      <p:sp>
        <p:nvSpPr>
          <p:cNvPr id="5122" name="Rectangle 2"/>
          <p:cNvSpPr>
            <a:spLocks noGrp="1" noChangeArrowheads="1"/>
          </p:cNvSpPr>
          <p:nvPr>
            <p:ph type="title"/>
          </p:nvPr>
        </p:nvSpPr>
        <p:spPr>
          <a:xfrm>
            <a:off x="0" y="274638"/>
            <a:ext cx="9144000" cy="1096962"/>
          </a:xfrm>
        </p:spPr>
        <p:txBody>
          <a:bodyPr/>
          <a:lstStyle/>
          <a:p>
            <a:r>
              <a:rPr lang="en-US" sz="4000"/>
              <a:t>Animals use O</a:t>
            </a:r>
            <a:r>
              <a:rPr lang="en-US" sz="4000" baseline="-25000"/>
              <a:t>2</a:t>
            </a:r>
            <a:r>
              <a:rPr lang="en-US" sz="4000"/>
              <a:t> and produce CO</a:t>
            </a:r>
            <a:r>
              <a:rPr lang="en-US" sz="4000" baseline="-25000"/>
              <a:t>2</a:t>
            </a:r>
            <a:endParaRPr lang="en-US" sz="4000"/>
          </a:p>
        </p:txBody>
      </p:sp>
      <p:sp>
        <p:nvSpPr>
          <p:cNvPr id="5123" name="Rectangle 3"/>
          <p:cNvSpPr>
            <a:spLocks noGrp="1" noChangeArrowheads="1"/>
          </p:cNvSpPr>
          <p:nvPr>
            <p:ph type="body" idx="1"/>
          </p:nvPr>
        </p:nvSpPr>
        <p:spPr>
          <a:xfrm>
            <a:off x="457200" y="1600200"/>
            <a:ext cx="8534400" cy="5181600"/>
          </a:xfrm>
        </p:spPr>
        <p:txBody>
          <a:bodyPr/>
          <a:lstStyle/>
          <a:p>
            <a:pPr>
              <a:lnSpc>
                <a:spcPct val="90000"/>
              </a:lnSpc>
            </a:pPr>
            <a:r>
              <a:rPr lang="en-US"/>
              <a:t>All animals are aerobic</a:t>
            </a:r>
          </a:p>
          <a:p>
            <a:pPr lvl="1">
              <a:lnSpc>
                <a:spcPct val="90000"/>
              </a:lnSpc>
              <a:buFont typeface="Wingdings" pitchFamily="2" charset="2"/>
              <a:buChar char="Ø"/>
            </a:pPr>
            <a:r>
              <a:rPr lang="en-US" b="1"/>
              <a:t>Lots</a:t>
            </a:r>
            <a:r>
              <a:rPr lang="en-US"/>
              <a:t> of oxygen is required to support active mobility</a:t>
            </a:r>
          </a:p>
          <a:p>
            <a:pPr lvl="1">
              <a:lnSpc>
                <a:spcPct val="90000"/>
              </a:lnSpc>
              <a:buFont typeface="Wingdings" pitchFamily="2" charset="2"/>
              <a:buChar char="Ø"/>
            </a:pPr>
            <a:r>
              <a:rPr lang="en-US"/>
              <a:t>Some animals use lots of oxygen to maintain body temperature</a:t>
            </a:r>
          </a:p>
          <a:p>
            <a:pPr>
              <a:lnSpc>
                <a:spcPct val="90000"/>
              </a:lnSpc>
            </a:pPr>
            <a:r>
              <a:rPr lang="en-US"/>
              <a:t>All animals produce CO</a:t>
            </a:r>
            <a:r>
              <a:rPr lang="en-US" baseline="-25000"/>
              <a:t>2</a:t>
            </a:r>
            <a:r>
              <a:rPr lang="en-US"/>
              <a:t> as  a byproduct of aerobic respiration</a:t>
            </a:r>
          </a:p>
          <a:p>
            <a:pPr>
              <a:lnSpc>
                <a:spcPct val="90000"/>
              </a:lnSpc>
            </a:pPr>
            <a:r>
              <a:rPr lang="en-US"/>
              <a:t>Gasses must be exchanged</a:t>
            </a:r>
          </a:p>
          <a:p>
            <a:pPr lvl="1">
              <a:lnSpc>
                <a:spcPct val="90000"/>
              </a:lnSpc>
              <a:buFont typeface="Wingdings" pitchFamily="2" charset="2"/>
              <a:buChar char="Ø"/>
            </a:pPr>
            <a:r>
              <a:rPr lang="en-US"/>
              <a:t>Oxygen must be acquired from the environment</a:t>
            </a:r>
          </a:p>
          <a:p>
            <a:pPr lvl="1">
              <a:lnSpc>
                <a:spcPct val="90000"/>
              </a:lnSpc>
              <a:buFont typeface="Wingdings" pitchFamily="2" charset="2"/>
              <a:buChar char="Ø"/>
            </a:pPr>
            <a:r>
              <a:rPr lang="en-US"/>
              <a:t>Carbon dioxide must be released to the environment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F758CFF-C8F3-47A5-96CD-D3B138ACCF6E}" type="slidenum">
              <a:rPr lang="en-US"/>
              <a:pPr/>
              <a:t>30</a:t>
            </a:fld>
            <a:endParaRPr lang="en-US"/>
          </a:p>
        </p:txBody>
      </p:sp>
      <p:sp>
        <p:nvSpPr>
          <p:cNvPr id="19458" name="Rectangle 2"/>
          <p:cNvSpPr>
            <a:spLocks noGrp="1" noChangeArrowheads="1"/>
          </p:cNvSpPr>
          <p:nvPr>
            <p:ph type="title"/>
          </p:nvPr>
        </p:nvSpPr>
        <p:spPr>
          <a:xfrm>
            <a:off x="0" y="457200"/>
            <a:ext cx="9144000" cy="1219200"/>
          </a:xfrm>
        </p:spPr>
        <p:txBody>
          <a:bodyPr/>
          <a:lstStyle/>
          <a:p>
            <a:r>
              <a:rPr lang="en-US" sz="4000"/>
              <a:t>Most reptiles also have a 3-chambered heart</a:t>
            </a:r>
          </a:p>
        </p:txBody>
      </p:sp>
      <p:sp>
        <p:nvSpPr>
          <p:cNvPr id="19460" name="Rectangle 4"/>
          <p:cNvSpPr>
            <a:spLocks noGrp="1" noChangeArrowheads="1"/>
          </p:cNvSpPr>
          <p:nvPr>
            <p:ph type="body" idx="1"/>
          </p:nvPr>
        </p:nvSpPr>
        <p:spPr>
          <a:xfrm>
            <a:off x="304800" y="1905000"/>
            <a:ext cx="6172200" cy="4953000"/>
          </a:xfrm>
        </p:spPr>
        <p:txBody>
          <a:bodyPr/>
          <a:lstStyle/>
          <a:p>
            <a:pPr>
              <a:lnSpc>
                <a:spcPct val="90000"/>
              </a:lnSpc>
            </a:pPr>
            <a:r>
              <a:rPr lang="en-US"/>
              <a:t>A partial septum further separates the blood flow and decreases mixing</a:t>
            </a:r>
          </a:p>
          <a:p>
            <a:pPr lvl="1">
              <a:lnSpc>
                <a:spcPct val="90000"/>
              </a:lnSpc>
              <a:buFont typeface="Wingdings" pitchFamily="2" charset="2"/>
              <a:buChar char="Ø"/>
            </a:pPr>
            <a:r>
              <a:rPr lang="en-US"/>
              <a:t>Crocodilians have a complete septum</a:t>
            </a:r>
          </a:p>
          <a:p>
            <a:pPr>
              <a:lnSpc>
                <a:spcPct val="90000"/>
              </a:lnSpc>
            </a:pPr>
            <a:r>
              <a:rPr lang="en-US" i="1"/>
              <a:t>Point of interest: reptiles have two arteries that lead to the systemic circuits</a:t>
            </a:r>
          </a:p>
          <a:p>
            <a:pPr lvl="1">
              <a:lnSpc>
                <a:spcPct val="90000"/>
              </a:lnSpc>
              <a:buFont typeface="Wingdings" pitchFamily="2" charset="2"/>
              <a:buChar char="Ø"/>
            </a:pPr>
            <a:r>
              <a:rPr lang="en-US" i="1"/>
              <a:t>Arterial valves help direct blood flow away from pulmonary circuit when animal is submerged</a:t>
            </a:r>
          </a:p>
        </p:txBody>
      </p:sp>
      <p:sp>
        <p:nvSpPr>
          <p:cNvPr id="19461" name="Line 5"/>
          <p:cNvSpPr>
            <a:spLocks noChangeShapeType="1"/>
          </p:cNvSpPr>
          <p:nvPr/>
        </p:nvSpPr>
        <p:spPr bwMode="auto">
          <a:xfrm>
            <a:off x="6096000" y="4648200"/>
            <a:ext cx="1295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2" name="Line 6"/>
          <p:cNvSpPr>
            <a:spLocks noChangeShapeType="1"/>
          </p:cNvSpPr>
          <p:nvPr/>
        </p:nvSpPr>
        <p:spPr bwMode="auto">
          <a:xfrm>
            <a:off x="6096000" y="4648200"/>
            <a:ext cx="1905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7D8801-DD50-4FF3-9291-F410CE9B081C}" type="slidenum">
              <a:rPr lang="en-US"/>
              <a:pPr/>
              <a:t>31</a:t>
            </a:fld>
            <a:endParaRPr lang="en-US"/>
          </a:p>
        </p:txBody>
      </p:sp>
      <p:sp>
        <p:nvSpPr>
          <p:cNvPr id="160770" name="Rectangle 2"/>
          <p:cNvSpPr>
            <a:spLocks noGrp="1" noChangeArrowheads="1"/>
          </p:cNvSpPr>
          <p:nvPr>
            <p:ph type="title"/>
          </p:nvPr>
        </p:nvSpPr>
        <p:spPr/>
        <p:txBody>
          <a:bodyPr/>
          <a:lstStyle/>
          <a:p>
            <a:r>
              <a:rPr lang="en-US">
                <a:solidFill>
                  <a:schemeClr val="accent2"/>
                </a:solidFill>
              </a:rPr>
              <a:t>Critical Thinking</a:t>
            </a:r>
          </a:p>
        </p:txBody>
      </p:sp>
      <p:sp>
        <p:nvSpPr>
          <p:cNvPr id="160771" name="Rectangle 3"/>
          <p:cNvSpPr>
            <a:spLocks noGrp="1" noChangeArrowheads="1"/>
          </p:cNvSpPr>
          <p:nvPr>
            <p:ph type="body" idx="1"/>
          </p:nvPr>
        </p:nvSpPr>
        <p:spPr/>
        <p:txBody>
          <a:bodyPr/>
          <a:lstStyle/>
          <a:p>
            <a:r>
              <a:rPr lang="en-US"/>
              <a:t>What is a disadvantage of a 3 chambered heart???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BADB68-CC81-4BDC-B24B-A7A365EE9BED}" type="slidenum">
              <a:rPr lang="en-US"/>
              <a:pPr/>
              <a:t>32</a:t>
            </a:fld>
            <a:endParaRPr lang="en-US"/>
          </a:p>
        </p:txBody>
      </p:sp>
      <p:sp>
        <p:nvSpPr>
          <p:cNvPr id="161794" name="Rectangle 2"/>
          <p:cNvSpPr>
            <a:spLocks noGrp="1" noChangeArrowheads="1"/>
          </p:cNvSpPr>
          <p:nvPr>
            <p:ph type="title"/>
          </p:nvPr>
        </p:nvSpPr>
        <p:spPr/>
        <p:txBody>
          <a:bodyPr/>
          <a:lstStyle/>
          <a:p>
            <a:r>
              <a:rPr lang="en-US">
                <a:solidFill>
                  <a:schemeClr val="accent2"/>
                </a:solidFill>
              </a:rPr>
              <a:t>Critical Thinking</a:t>
            </a:r>
          </a:p>
        </p:txBody>
      </p:sp>
      <p:sp>
        <p:nvSpPr>
          <p:cNvPr id="161795" name="Rectangle 3"/>
          <p:cNvSpPr>
            <a:spLocks noGrp="1" noChangeArrowheads="1"/>
          </p:cNvSpPr>
          <p:nvPr>
            <p:ph type="body" idx="1"/>
          </p:nvPr>
        </p:nvSpPr>
        <p:spPr/>
        <p:txBody>
          <a:bodyPr/>
          <a:lstStyle/>
          <a:p>
            <a:r>
              <a:rPr lang="en-US" dirty="0"/>
              <a:t>What is a disadvantage of a 3 chambered heart</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C9B44A-9D9C-49AA-B8AC-588B3735DAD9}" type="slidenum">
              <a:rPr lang="en-US"/>
              <a:pPr/>
              <a:t>33</a:t>
            </a:fld>
            <a:endParaRPr lang="en-US"/>
          </a:p>
        </p:txBody>
      </p:sp>
      <p:sp>
        <p:nvSpPr>
          <p:cNvPr id="18434"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18436" name="Rectangle 4"/>
          <p:cNvSpPr>
            <a:spLocks noGrp="1" noChangeArrowheads="1"/>
          </p:cNvSpPr>
          <p:nvPr>
            <p:ph type="body" idx="1"/>
          </p:nvPr>
        </p:nvSpPr>
        <p:spPr>
          <a:xfrm>
            <a:off x="228600" y="1676400"/>
            <a:ext cx="6705600" cy="5181600"/>
          </a:xfrm>
        </p:spPr>
        <p:txBody>
          <a:bodyPr/>
          <a:lstStyle/>
          <a:p>
            <a:pPr>
              <a:lnSpc>
                <a:spcPct val="90000"/>
              </a:lnSpc>
            </a:pPr>
            <a:r>
              <a:rPr lang="en-US"/>
              <a:t>Two atria and two ventricles</a:t>
            </a:r>
          </a:p>
          <a:p>
            <a:pPr>
              <a:lnSpc>
                <a:spcPct val="90000"/>
              </a:lnSpc>
            </a:pPr>
            <a:r>
              <a:rPr lang="en-US"/>
              <a:t>Oxygen rich blood is completely separated from oxygen poor blood</a:t>
            </a:r>
          </a:p>
          <a:p>
            <a:pPr lvl="1">
              <a:lnSpc>
                <a:spcPct val="90000"/>
              </a:lnSpc>
              <a:buFont typeface="Wingdings" pitchFamily="2" charset="2"/>
              <a:buChar char="Ø"/>
            </a:pPr>
            <a:r>
              <a:rPr lang="en-US"/>
              <a:t>No mixing </a:t>
            </a:r>
            <a:r>
              <a:rPr lang="en-US">
                <a:sym typeface="Wingdings" pitchFamily="2" charset="2"/>
              </a:rPr>
              <a:t> much more efficient gas transport</a:t>
            </a:r>
          </a:p>
          <a:p>
            <a:pPr lvl="1">
              <a:lnSpc>
                <a:spcPct val="90000"/>
              </a:lnSpc>
              <a:buFont typeface="Wingdings" pitchFamily="2" charset="2"/>
              <a:buChar char="Ø"/>
            </a:pPr>
            <a:r>
              <a:rPr lang="en-US">
                <a:sym typeface="Wingdings" pitchFamily="2" charset="2"/>
              </a:rPr>
              <a:t>Efficient gas transport is essential for both movement and support of endothermy</a:t>
            </a:r>
          </a:p>
          <a:p>
            <a:pPr lvl="1">
              <a:lnSpc>
                <a:spcPct val="90000"/>
              </a:lnSpc>
              <a:buFont typeface="Wingdings" pitchFamily="2" charset="2"/>
              <a:buChar char="Ø"/>
            </a:pPr>
            <a:r>
              <a:rPr lang="en-US">
                <a:sym typeface="Wingdings" pitchFamily="2" charset="2"/>
              </a:rPr>
              <a:t>Endotherms use 10-30x more energy to maintain body temperatures</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66AF05-57E7-48F5-AE1B-0300398791BD}" type="slidenum">
              <a:rPr lang="en-US"/>
              <a:pPr/>
              <a:t>34</a:t>
            </a:fld>
            <a:endParaRPr lang="en-US"/>
          </a:p>
        </p:txBody>
      </p:sp>
      <p:sp>
        <p:nvSpPr>
          <p:cNvPr id="27650"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27651" name="Rectangle 3"/>
          <p:cNvSpPr>
            <a:spLocks noGrp="1" noChangeArrowheads="1"/>
          </p:cNvSpPr>
          <p:nvPr>
            <p:ph type="body" idx="1"/>
          </p:nvPr>
        </p:nvSpPr>
        <p:spPr>
          <a:xfrm>
            <a:off x="457200" y="1676400"/>
            <a:ext cx="6400800" cy="5181600"/>
          </a:xfrm>
        </p:spPr>
        <p:txBody>
          <a:bodyPr/>
          <a:lstStyle/>
          <a:p>
            <a:r>
              <a:rPr lang="en-US" dirty="0"/>
              <a:t>Mammals and birds are NOT </a:t>
            </a:r>
            <a:r>
              <a:rPr lang="en-US" dirty="0" smtClean="0"/>
              <a:t>monophyletic</a:t>
            </a:r>
          </a:p>
          <a:p>
            <a:r>
              <a:rPr lang="en-US" dirty="0" smtClean="0">
                <a:solidFill>
                  <a:schemeClr val="accent2"/>
                </a:solidFill>
              </a:rPr>
              <a:t>What does this mean???</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11B7659-F666-497A-B48D-F2F91CDDB1AD}" type="slidenum">
              <a:rPr lang="en-US"/>
              <a:pPr/>
              <a:t>35</a:t>
            </a:fld>
            <a:endParaRPr lang="en-US"/>
          </a:p>
        </p:txBody>
      </p:sp>
      <p:sp>
        <p:nvSpPr>
          <p:cNvPr id="31752" name="Text Box 8"/>
          <p:cNvSpPr txBox="1">
            <a:spLocks noChangeArrowheads="1"/>
          </p:cNvSpPr>
          <p:nvPr/>
        </p:nvSpPr>
        <p:spPr bwMode="auto">
          <a:xfrm>
            <a:off x="5470525" y="3465513"/>
            <a:ext cx="29114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Phylogenetic tree showing the diversification of vertebrates</a:t>
            </a:r>
          </a:p>
        </p:txBody>
      </p:sp>
      <p:sp>
        <p:nvSpPr>
          <p:cNvPr id="31746"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31747" name="Rectangle 3"/>
          <p:cNvSpPr>
            <a:spLocks noGrp="1" noChangeArrowheads="1"/>
          </p:cNvSpPr>
          <p:nvPr>
            <p:ph type="body" idx="1"/>
          </p:nvPr>
        </p:nvSpPr>
        <p:spPr>
          <a:xfrm>
            <a:off x="457200" y="1676400"/>
            <a:ext cx="8686800" cy="1676400"/>
          </a:xfrm>
        </p:spPr>
        <p:txBody>
          <a:bodyPr/>
          <a:lstStyle/>
          <a:p>
            <a:r>
              <a:rPr lang="en-US" dirty="0"/>
              <a:t>Mammals and birds are NOT </a:t>
            </a:r>
            <a:r>
              <a:rPr lang="en-US" dirty="0" smtClean="0"/>
              <a:t>monophyletic</a:t>
            </a:r>
            <a:endParaRPr lang="en-US" dirty="0"/>
          </a:p>
        </p:txBody>
      </p:sp>
      <p:sp>
        <p:nvSpPr>
          <p:cNvPr id="31750" name="Oval 6"/>
          <p:cNvSpPr>
            <a:spLocks noChangeArrowheads="1"/>
          </p:cNvSpPr>
          <p:nvPr/>
        </p:nvSpPr>
        <p:spPr bwMode="auto">
          <a:xfrm>
            <a:off x="6462713" y="4648200"/>
            <a:ext cx="776287" cy="866775"/>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Line 7"/>
          <p:cNvSpPr>
            <a:spLocks noChangeShapeType="1"/>
          </p:cNvSpPr>
          <p:nvPr/>
        </p:nvSpPr>
        <p:spPr bwMode="auto">
          <a:xfrm>
            <a:off x="2362200" y="3733800"/>
            <a:ext cx="4038600" cy="1447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54972A1-D7AD-42F9-8D15-0A5922DD57D4}" type="slidenum">
              <a:rPr lang="en-US"/>
              <a:pPr/>
              <a:t>36</a:t>
            </a:fld>
            <a:endParaRPr lang="en-US"/>
          </a:p>
        </p:txBody>
      </p:sp>
      <p:sp>
        <p:nvSpPr>
          <p:cNvPr id="29698"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29699" name="Rectangle 3"/>
          <p:cNvSpPr>
            <a:spLocks noGrp="1" noChangeArrowheads="1"/>
          </p:cNvSpPr>
          <p:nvPr>
            <p:ph type="body" idx="1"/>
          </p:nvPr>
        </p:nvSpPr>
        <p:spPr>
          <a:xfrm>
            <a:off x="457200" y="1676400"/>
            <a:ext cx="6400800" cy="5181600"/>
          </a:xfrm>
        </p:spPr>
        <p:txBody>
          <a:bodyPr/>
          <a:lstStyle/>
          <a:p>
            <a:r>
              <a:rPr lang="en-US"/>
              <a:t>Mammals and birds are NOT monophyletic</a:t>
            </a:r>
          </a:p>
          <a:p>
            <a:r>
              <a:rPr lang="en-US"/>
              <a:t>Four-chambered hearts evolved independently</a:t>
            </a:r>
          </a:p>
          <a:p>
            <a:r>
              <a:rPr lang="en-US">
                <a:solidFill>
                  <a:schemeClr val="accent2"/>
                </a:solidFill>
              </a:rPr>
              <a:t>What’s this called???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CC7DE2-F939-401E-9C38-327AAAE079A7}" type="slidenum">
              <a:rPr lang="en-US"/>
              <a:pPr/>
              <a:t>37</a:t>
            </a:fld>
            <a:endParaRPr lang="en-US"/>
          </a:p>
        </p:txBody>
      </p:sp>
      <p:sp>
        <p:nvSpPr>
          <p:cNvPr id="28674" name="Rectangle 2"/>
          <p:cNvSpPr>
            <a:spLocks noGrp="1" noChangeArrowheads="1"/>
          </p:cNvSpPr>
          <p:nvPr>
            <p:ph type="title"/>
          </p:nvPr>
        </p:nvSpPr>
        <p:spPr/>
        <p:txBody>
          <a:bodyPr/>
          <a:lstStyle/>
          <a:p>
            <a:r>
              <a:rPr lang="en-US" sz="4000"/>
              <a:t>Mammals and birds have </a:t>
            </a:r>
            <a:br>
              <a:rPr lang="en-US" sz="4000"/>
            </a:br>
            <a:r>
              <a:rPr lang="en-US" sz="4000"/>
              <a:t>4-chambered hearts</a:t>
            </a:r>
          </a:p>
        </p:txBody>
      </p:sp>
      <p:sp>
        <p:nvSpPr>
          <p:cNvPr id="28675" name="Rectangle 3"/>
          <p:cNvSpPr>
            <a:spLocks noGrp="1" noChangeArrowheads="1"/>
          </p:cNvSpPr>
          <p:nvPr>
            <p:ph type="body" idx="1"/>
          </p:nvPr>
        </p:nvSpPr>
        <p:spPr>
          <a:xfrm>
            <a:off x="457200" y="1676400"/>
            <a:ext cx="6400800" cy="5181600"/>
          </a:xfrm>
        </p:spPr>
        <p:txBody>
          <a:bodyPr/>
          <a:lstStyle/>
          <a:p>
            <a:r>
              <a:rPr lang="en-US" dirty="0"/>
              <a:t>Mammals and birds are NOT monophyletic</a:t>
            </a:r>
          </a:p>
          <a:p>
            <a:r>
              <a:rPr lang="en-US" dirty="0"/>
              <a:t>Four-chambered hearts evolved </a:t>
            </a:r>
            <a:r>
              <a:rPr lang="en-US" dirty="0" smtClean="0"/>
              <a:t>independently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F522F675-84E7-46F5-BF79-CE1769C5DC1A}" type="slidenum">
              <a:rPr lang="en-US"/>
              <a:pPr/>
              <a:t>38</a:t>
            </a:fld>
            <a:endParaRPr lang="en-US"/>
          </a:p>
        </p:txBody>
      </p:sp>
      <p:sp>
        <p:nvSpPr>
          <p:cNvPr id="22530" name="Rectangle 2"/>
          <p:cNvSpPr>
            <a:spLocks noGrp="1" noChangeArrowheads="1"/>
          </p:cNvSpPr>
          <p:nvPr>
            <p:ph type="title"/>
          </p:nvPr>
        </p:nvSpPr>
        <p:spPr>
          <a:xfrm>
            <a:off x="0" y="152400"/>
            <a:ext cx="9144000" cy="944563"/>
          </a:xfrm>
        </p:spPr>
        <p:txBody>
          <a:bodyPr/>
          <a:lstStyle/>
          <a:p>
            <a:r>
              <a:rPr lang="en-US" sz="4000"/>
              <a:t>Review: evolution of double circulation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7DCF83B-A776-4FEA-8368-D2D65EBC0354}" type="slidenum">
              <a:rPr lang="en-US"/>
              <a:pPr/>
              <a:t>39</a:t>
            </a:fld>
            <a:endParaRPr lang="en-US"/>
          </a:p>
        </p:txBody>
      </p:sp>
      <p:sp>
        <p:nvSpPr>
          <p:cNvPr id="34818" name="Rectangle 2"/>
          <p:cNvSpPr>
            <a:spLocks noGrp="1" noChangeArrowheads="1"/>
          </p:cNvSpPr>
          <p:nvPr>
            <p:ph type="title"/>
          </p:nvPr>
        </p:nvSpPr>
        <p:spPr/>
        <p:txBody>
          <a:bodyPr/>
          <a:lstStyle/>
          <a:p>
            <a:r>
              <a:rPr lang="en-US"/>
              <a:t>Blood Circulation</a:t>
            </a:r>
          </a:p>
        </p:txBody>
      </p:sp>
      <p:sp>
        <p:nvSpPr>
          <p:cNvPr id="34819" name="Rectangle 3"/>
          <p:cNvSpPr>
            <a:spLocks noGrp="1" noChangeArrowheads="1"/>
          </p:cNvSpPr>
          <p:nvPr>
            <p:ph type="body" idx="1"/>
          </p:nvPr>
        </p:nvSpPr>
        <p:spPr>
          <a:xfrm>
            <a:off x="457200" y="1600200"/>
            <a:ext cx="8229600" cy="4953000"/>
          </a:xfrm>
        </p:spPr>
        <p:txBody>
          <a:bodyPr/>
          <a:lstStyle/>
          <a:p>
            <a:r>
              <a:rPr lang="en-US"/>
              <a:t>Blood vessels are organs</a:t>
            </a:r>
          </a:p>
          <a:p>
            <a:pPr lvl="1">
              <a:buFont typeface="Wingdings" pitchFamily="2" charset="2"/>
              <a:buChar char="Ø"/>
            </a:pPr>
            <a:r>
              <a:rPr lang="en-US"/>
              <a:t>Outer layer is elastic connective tissue</a:t>
            </a:r>
          </a:p>
          <a:p>
            <a:pPr lvl="1">
              <a:buFont typeface="Wingdings" pitchFamily="2" charset="2"/>
              <a:buChar char="Ø"/>
            </a:pPr>
            <a:r>
              <a:rPr lang="en-US"/>
              <a:t>Middle layer is smooth muscle and elastic fibers</a:t>
            </a:r>
          </a:p>
          <a:p>
            <a:pPr lvl="1">
              <a:buFont typeface="Wingdings" pitchFamily="2" charset="2"/>
              <a:buChar char="Ø"/>
            </a:pPr>
            <a:r>
              <a:rPr lang="en-US"/>
              <a:t>Inner layer is endothelial tissue</a:t>
            </a:r>
          </a:p>
          <a:p>
            <a:r>
              <a:rPr lang="en-US"/>
              <a:t>Arteries have thicker walls</a:t>
            </a:r>
          </a:p>
          <a:p>
            <a:r>
              <a:rPr lang="en-US"/>
              <a:t>Capillaries have only an endothelium and basement membrane</a:t>
            </a: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5CA83A4-5AEE-4EF7-A723-9EF6836E893F}" type="slidenum">
              <a:rPr lang="en-US"/>
              <a:pPr/>
              <a:t>4</a:t>
            </a:fld>
            <a:endParaRPr lang="en-US"/>
          </a:p>
        </p:txBody>
      </p:sp>
      <p:sp>
        <p:nvSpPr>
          <p:cNvPr id="5122" name="Rectangle 2"/>
          <p:cNvSpPr>
            <a:spLocks noGrp="1" noChangeArrowheads="1"/>
          </p:cNvSpPr>
          <p:nvPr>
            <p:ph type="title"/>
          </p:nvPr>
        </p:nvSpPr>
        <p:spPr>
          <a:xfrm>
            <a:off x="0" y="274638"/>
            <a:ext cx="9144000" cy="868362"/>
          </a:xfrm>
        </p:spPr>
        <p:txBody>
          <a:bodyPr/>
          <a:lstStyle/>
          <a:p>
            <a:r>
              <a:rPr lang="en-US" sz="4000" dirty="0" smtClean="0"/>
              <a:t>Except……breaking news!</a:t>
            </a:r>
            <a:endParaRPr lang="en-US" sz="4000" dirty="0"/>
          </a:p>
        </p:txBody>
      </p:sp>
      <p:sp>
        <p:nvSpPr>
          <p:cNvPr id="5125" name="Text Box 5"/>
          <p:cNvSpPr txBox="1">
            <a:spLocks noChangeArrowheads="1"/>
          </p:cNvSpPr>
          <p:nvPr/>
        </p:nvSpPr>
        <p:spPr bwMode="auto">
          <a:xfrm>
            <a:off x="321013" y="1143000"/>
            <a:ext cx="8458200" cy="5693866"/>
          </a:xfrm>
          <a:prstGeom prst="rect">
            <a:avLst/>
          </a:prstGeom>
          <a:solidFill>
            <a:srgbClr val="00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400" dirty="0">
                <a:hlinkClick r:id="rId2"/>
              </a:rPr>
              <a:t>http://www.biomedcentral.com/1741-7007/8/30</a:t>
            </a:r>
            <a:endParaRPr lang="en-US" sz="1400" dirty="0"/>
          </a:p>
          <a:p>
            <a:endParaRPr lang="en-US" sz="1400" dirty="0"/>
          </a:p>
          <a:p>
            <a:r>
              <a:rPr lang="en-US" sz="1400" b="1" dirty="0"/>
              <a:t>Abstract – 6 April 2010</a:t>
            </a:r>
          </a:p>
          <a:p>
            <a:r>
              <a:rPr lang="en-US" sz="1400" b="1" dirty="0"/>
              <a:t>Background</a:t>
            </a:r>
          </a:p>
          <a:p>
            <a:r>
              <a:rPr lang="en-US" sz="1400" dirty="0"/>
              <a:t>Several unicellular organisms (prokaryotes and protozoa) can live under permanently anoxic conditions. Although a few metazoans can survive temporarily in the absence of oxygen, it is believed that multi-cellular organisms cannot spend their entire life cycle without free oxygen. Deep seas include some of the most extreme ecosystems on Earth, such as the deep </a:t>
            </a:r>
            <a:r>
              <a:rPr lang="en-US" sz="1400" dirty="0" err="1"/>
              <a:t>hypersaline</a:t>
            </a:r>
            <a:r>
              <a:rPr lang="en-US" sz="1400" dirty="0"/>
              <a:t> anoxic basins of the Mediterranean Sea. These are permanently anoxic systems inhabited by a huge and partly unexplored microbial biodiversity.</a:t>
            </a:r>
            <a:endParaRPr lang="en-US" sz="1400" b="1" dirty="0"/>
          </a:p>
          <a:p>
            <a:r>
              <a:rPr lang="en-US" sz="1400" b="1" dirty="0"/>
              <a:t>Results</a:t>
            </a:r>
          </a:p>
          <a:p>
            <a:r>
              <a:rPr lang="en-US" sz="1400" dirty="0"/>
              <a:t>During the last ten years three oceanographic expeditions were conducted to search for the presence of living fauna in the sediments of the deep anoxic </a:t>
            </a:r>
            <a:r>
              <a:rPr lang="en-US" sz="1400" dirty="0" err="1"/>
              <a:t>hypersaline</a:t>
            </a:r>
            <a:r>
              <a:rPr lang="en-US" sz="1400" dirty="0"/>
              <a:t> </a:t>
            </a:r>
            <a:r>
              <a:rPr lang="en-US" sz="1400" dirty="0" err="1"/>
              <a:t>L'Atalante</a:t>
            </a:r>
            <a:r>
              <a:rPr lang="en-US" sz="1400" dirty="0"/>
              <a:t> basin (Mediterranean Sea). We report here that the sediments of the </a:t>
            </a:r>
            <a:r>
              <a:rPr lang="en-US" sz="1400" dirty="0" err="1"/>
              <a:t>L'Atalante</a:t>
            </a:r>
            <a:r>
              <a:rPr lang="en-US" sz="1400" dirty="0"/>
              <a:t> basin are inhabited by three species of the animal phylum </a:t>
            </a:r>
            <a:r>
              <a:rPr lang="en-US" sz="1400" dirty="0" err="1"/>
              <a:t>Loricifera</a:t>
            </a:r>
            <a:r>
              <a:rPr lang="en-US" sz="1400" dirty="0"/>
              <a:t> (</a:t>
            </a:r>
            <a:r>
              <a:rPr lang="en-US" sz="1400" i="1" dirty="0" err="1"/>
              <a:t>Spinoloricus</a:t>
            </a:r>
            <a:r>
              <a:rPr lang="en-US" sz="1400" i="1" dirty="0"/>
              <a:t> </a:t>
            </a:r>
            <a:r>
              <a:rPr lang="en-US" sz="1400" dirty="0" err="1"/>
              <a:t>nov.</a:t>
            </a:r>
            <a:r>
              <a:rPr lang="en-US" sz="1400" dirty="0"/>
              <a:t> sp., </a:t>
            </a:r>
            <a:r>
              <a:rPr lang="en-US" sz="1400" i="1" dirty="0" err="1"/>
              <a:t>Rugiloricus</a:t>
            </a:r>
            <a:r>
              <a:rPr lang="en-US" sz="1400" i="1" dirty="0"/>
              <a:t> </a:t>
            </a:r>
            <a:r>
              <a:rPr lang="en-US" sz="1400" dirty="0" err="1"/>
              <a:t>nov.</a:t>
            </a:r>
            <a:r>
              <a:rPr lang="en-US" sz="1400" dirty="0"/>
              <a:t> sp. and </a:t>
            </a:r>
            <a:r>
              <a:rPr lang="en-US" sz="1400" i="1" dirty="0" err="1"/>
              <a:t>Pliciloricus</a:t>
            </a:r>
            <a:r>
              <a:rPr lang="en-US" sz="1400" i="1" dirty="0"/>
              <a:t> </a:t>
            </a:r>
            <a:r>
              <a:rPr lang="en-US" sz="1400" dirty="0" err="1"/>
              <a:t>nov.</a:t>
            </a:r>
            <a:r>
              <a:rPr lang="en-US" sz="1400" dirty="0"/>
              <a:t> sp.) new to science. Using radioactive tracers, biochemical analyses, quantitative X-ray microanalysis and infrared spectroscopy, scanning and transmission electron microscopy observations on ultra-sections, we provide evidence that these organisms are metabolically active and show specific adaptations to the extreme conditions of the deep basin, such as the lack of mitochondria, and a large number of </a:t>
            </a:r>
            <a:r>
              <a:rPr lang="en-US" sz="1400" dirty="0" err="1"/>
              <a:t>hydrogenosome</a:t>
            </a:r>
            <a:r>
              <a:rPr lang="en-US" sz="1400" dirty="0"/>
              <a:t>-like organelles, associated with </a:t>
            </a:r>
            <a:r>
              <a:rPr lang="en-US" sz="1400" dirty="0" err="1"/>
              <a:t>endosymbiotic</a:t>
            </a:r>
            <a:r>
              <a:rPr lang="en-US" sz="1400" dirty="0"/>
              <a:t> prokaryotes.</a:t>
            </a:r>
            <a:endParaRPr lang="en-US" sz="1400" b="1" dirty="0"/>
          </a:p>
          <a:p>
            <a:r>
              <a:rPr lang="en-US" sz="1400" b="1" dirty="0"/>
              <a:t>Conclusions</a:t>
            </a:r>
          </a:p>
          <a:p>
            <a:r>
              <a:rPr lang="en-US" sz="1400" dirty="0"/>
              <a:t>This is the first evidence of a metazoan life cycle that is spent entirely in permanently anoxic sediments. Our findings allow us also to conclude that these metazoans live under anoxic conditions through an obligate anaerobic metabolism that is similar to that demonstrated so far only for unicellular eukaryotes. The discovery of these life forms opens new perspectives for the study of metazoan life in habitats lacking molecular oxygen.</a:t>
            </a:r>
          </a:p>
        </p:txBody>
      </p:sp>
    </p:spTree>
    <p:extLst>
      <p:ext uri="{BB962C8B-B14F-4D97-AF65-F5344CB8AC3E}">
        <p14:creationId xmlns:p14="http://schemas.microsoft.com/office/powerpoint/2010/main" val="34621811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C217E4-0452-473A-974A-4A03F3521406}" type="slidenum">
              <a:rPr lang="en-US"/>
              <a:pPr/>
              <a:t>40</a:t>
            </a:fld>
            <a:endParaRPr lang="en-US"/>
          </a:p>
        </p:txBody>
      </p:sp>
      <p:sp>
        <p:nvSpPr>
          <p:cNvPr id="162818" name="Rectangle 2"/>
          <p:cNvSpPr>
            <a:spLocks noGrp="1" noChangeArrowheads="1"/>
          </p:cNvSpPr>
          <p:nvPr>
            <p:ph type="title"/>
          </p:nvPr>
        </p:nvSpPr>
        <p:spPr/>
        <p:txBody>
          <a:bodyPr/>
          <a:lstStyle/>
          <a:p>
            <a:r>
              <a:rPr lang="en-US">
                <a:solidFill>
                  <a:schemeClr val="accent2"/>
                </a:solidFill>
              </a:rPr>
              <a:t>Critical Thinking</a:t>
            </a:r>
          </a:p>
        </p:txBody>
      </p:sp>
      <p:sp>
        <p:nvSpPr>
          <p:cNvPr id="162819" name="Rectangle 3"/>
          <p:cNvSpPr>
            <a:spLocks noGrp="1" noChangeArrowheads="1"/>
          </p:cNvSpPr>
          <p:nvPr>
            <p:ph type="body" idx="1"/>
          </p:nvPr>
        </p:nvSpPr>
        <p:spPr/>
        <p:txBody>
          <a:bodyPr/>
          <a:lstStyle/>
          <a:p>
            <a:r>
              <a:rPr lang="en-US"/>
              <a:t>Arteries have thicker walls than veins</a:t>
            </a:r>
          </a:p>
          <a:p>
            <a:r>
              <a:rPr lang="en-US"/>
              <a:t>Capillaries have only an endothelium and basement membrane</a:t>
            </a:r>
            <a:endParaRPr lang="en-US" sz="2400"/>
          </a:p>
          <a:p>
            <a:r>
              <a:rPr lang="en-US"/>
              <a:t>What is the functional significance of this structural difference???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3550BF-38BA-4B03-92D5-B6928FE2C308}" type="slidenum">
              <a:rPr lang="en-US"/>
              <a:pPr/>
              <a:t>41</a:t>
            </a:fld>
            <a:endParaRPr lang="en-US"/>
          </a:p>
        </p:txBody>
      </p:sp>
      <p:sp>
        <p:nvSpPr>
          <p:cNvPr id="163842" name="Rectangle 2"/>
          <p:cNvSpPr>
            <a:spLocks noGrp="1" noChangeArrowheads="1"/>
          </p:cNvSpPr>
          <p:nvPr>
            <p:ph type="title"/>
          </p:nvPr>
        </p:nvSpPr>
        <p:spPr/>
        <p:txBody>
          <a:bodyPr/>
          <a:lstStyle/>
          <a:p>
            <a:r>
              <a:rPr lang="en-US">
                <a:solidFill>
                  <a:schemeClr val="accent2"/>
                </a:solidFill>
              </a:rPr>
              <a:t>Critical Thinking</a:t>
            </a:r>
          </a:p>
        </p:txBody>
      </p:sp>
      <p:sp>
        <p:nvSpPr>
          <p:cNvPr id="163843" name="Rectangle 3"/>
          <p:cNvSpPr>
            <a:spLocks noGrp="1" noChangeArrowheads="1"/>
          </p:cNvSpPr>
          <p:nvPr>
            <p:ph type="body" idx="1"/>
          </p:nvPr>
        </p:nvSpPr>
        <p:spPr/>
        <p:txBody>
          <a:bodyPr/>
          <a:lstStyle/>
          <a:p>
            <a:r>
              <a:rPr lang="en-US" dirty="0"/>
              <a:t>Arteries have thicker walls than veins</a:t>
            </a:r>
          </a:p>
          <a:p>
            <a:r>
              <a:rPr lang="en-US" dirty="0"/>
              <a:t>Capillaries have only an endothelium and basement membrane</a:t>
            </a:r>
            <a:endParaRPr lang="en-US" sz="2400" dirty="0"/>
          </a:p>
          <a:p>
            <a:r>
              <a:rPr lang="en-US" dirty="0"/>
              <a:t>What is the functional significance of this structural difference</a:t>
            </a:r>
            <a:r>
              <a:rPr lang="en-US" dirty="0" smtClean="0"/>
              <a: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6DB38E-B656-4A02-B635-0FFF609A7A74}" type="slidenum">
              <a:rPr lang="en-US"/>
              <a:pPr/>
              <a:t>42</a:t>
            </a:fld>
            <a:endParaRPr lang="en-US"/>
          </a:p>
        </p:txBody>
      </p:sp>
      <p:sp>
        <p:nvSpPr>
          <p:cNvPr id="47111" name="Text Box 7"/>
          <p:cNvSpPr txBox="1">
            <a:spLocks noChangeArrowheads="1"/>
          </p:cNvSpPr>
          <p:nvPr/>
        </p:nvSpPr>
        <p:spPr bwMode="auto">
          <a:xfrm>
            <a:off x="5638800" y="2895600"/>
            <a:ext cx="21494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artery, vein and capillary bed</a:t>
            </a:r>
          </a:p>
        </p:txBody>
      </p:sp>
      <p:sp>
        <p:nvSpPr>
          <p:cNvPr id="47108" name="Rectangle 4"/>
          <p:cNvSpPr>
            <a:spLocks noGrp="1" noChangeArrowheads="1"/>
          </p:cNvSpPr>
          <p:nvPr>
            <p:ph type="title"/>
          </p:nvPr>
        </p:nvSpPr>
        <p:spPr/>
        <p:txBody>
          <a:bodyPr/>
          <a:lstStyle/>
          <a:p>
            <a:r>
              <a:rPr lang="en-US"/>
              <a:t>Form reflects function…</a:t>
            </a:r>
          </a:p>
        </p:txBody>
      </p:sp>
      <p:sp>
        <p:nvSpPr>
          <p:cNvPr id="47110" name="Rectangle 6"/>
          <p:cNvSpPr>
            <a:spLocks noGrp="1" noChangeArrowheads="1"/>
          </p:cNvSpPr>
          <p:nvPr>
            <p:ph type="body" idx="1"/>
          </p:nvPr>
        </p:nvSpPr>
        <p:spPr>
          <a:xfrm>
            <a:off x="457200" y="1600200"/>
            <a:ext cx="3276600" cy="5029200"/>
          </a:xfrm>
        </p:spPr>
        <p:txBody>
          <a:bodyPr/>
          <a:lstStyle/>
          <a:p>
            <a:r>
              <a:rPr lang="en-US"/>
              <a:t>Arteries are under more pressure than veins</a:t>
            </a:r>
          </a:p>
          <a:p>
            <a:r>
              <a:rPr lang="en-US"/>
              <a:t>Capillaries are the exchange surface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6A6EB540-2437-40FA-898D-C5C9C4E9640D}" type="slidenum">
              <a:rPr lang="en-US"/>
              <a:pPr/>
              <a:t>43</a:t>
            </a:fld>
            <a:endParaRPr lang="en-US"/>
          </a:p>
        </p:txBody>
      </p:sp>
      <p:sp>
        <p:nvSpPr>
          <p:cNvPr id="50182" name="Text Box 6"/>
          <p:cNvSpPr txBox="1">
            <a:spLocks noChangeArrowheads="1"/>
          </p:cNvSpPr>
          <p:nvPr/>
        </p:nvSpPr>
        <p:spPr bwMode="auto">
          <a:xfrm>
            <a:off x="5318125" y="874713"/>
            <a:ext cx="3140075"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Graph showing relationships between blood pressure, blood velocity, and the cross-sectional area of different kinds of blood vessels – arteries to capillaries to veins.  This same graph is on the next 3 slides.</a:t>
            </a:r>
          </a:p>
        </p:txBody>
      </p:sp>
      <p:sp>
        <p:nvSpPr>
          <p:cNvPr id="50178" name="Rectangle 2"/>
          <p:cNvSpPr>
            <a:spLocks noGrp="1" noChangeArrowheads="1"/>
          </p:cNvSpPr>
          <p:nvPr>
            <p:ph type="title"/>
          </p:nvPr>
        </p:nvSpPr>
        <p:spPr>
          <a:xfrm>
            <a:off x="214313" y="655638"/>
            <a:ext cx="3429000" cy="4983162"/>
          </a:xfrm>
        </p:spPr>
        <p:txBody>
          <a:bodyPr/>
          <a:lstStyle/>
          <a:p>
            <a:r>
              <a:rPr lang="en-US"/>
              <a:t>Blood pressure and velocity drop as blood moves through capillaries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E0F15513-6BA2-40EE-9AAD-A91B6AEB4C4C}" type="slidenum">
              <a:rPr lang="en-US"/>
              <a:pPr/>
              <a:t>44</a:t>
            </a:fld>
            <a:endParaRPr lang="en-US"/>
          </a:p>
        </p:txBody>
      </p:sp>
      <p:sp>
        <p:nvSpPr>
          <p:cNvPr id="52226" name="Rectangle 2"/>
          <p:cNvSpPr>
            <a:spLocks noGrp="1" noChangeArrowheads="1"/>
          </p:cNvSpPr>
          <p:nvPr>
            <p:ph type="title"/>
          </p:nvPr>
        </p:nvSpPr>
        <p:spPr>
          <a:xfrm>
            <a:off x="214313" y="655638"/>
            <a:ext cx="3429000" cy="4983162"/>
          </a:xfrm>
        </p:spPr>
        <p:txBody>
          <a:bodyPr/>
          <a:lstStyle/>
          <a:p>
            <a:r>
              <a:rPr lang="en-US" sz="4000"/>
              <a:t>Total cross-sectional area in capillary beds is much higher than in arteries or veins; slows flow</a:t>
            </a:r>
          </a:p>
        </p:txBody>
      </p:sp>
      <p:sp>
        <p:nvSpPr>
          <p:cNvPr id="52228" name="Oval 4"/>
          <p:cNvSpPr>
            <a:spLocks noChangeArrowheads="1"/>
          </p:cNvSpPr>
          <p:nvPr/>
        </p:nvSpPr>
        <p:spPr bwMode="auto">
          <a:xfrm>
            <a:off x="6176963" y="28575"/>
            <a:ext cx="1371600" cy="1371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2EC99D-A0BB-49DA-BFA5-72A772EA7D03}" type="slidenum">
              <a:rPr lang="en-US"/>
              <a:pPr/>
              <a:t>45</a:t>
            </a:fld>
            <a:endParaRPr lang="en-US"/>
          </a:p>
        </p:txBody>
      </p:sp>
      <p:sp>
        <p:nvSpPr>
          <p:cNvPr id="53250" name="Rectangle 2"/>
          <p:cNvSpPr>
            <a:spLocks noGrp="1" noChangeArrowheads="1"/>
          </p:cNvSpPr>
          <p:nvPr>
            <p:ph type="title"/>
          </p:nvPr>
        </p:nvSpPr>
        <p:spPr>
          <a:xfrm>
            <a:off x="157163" y="228600"/>
            <a:ext cx="3576637" cy="6248400"/>
          </a:xfrm>
        </p:spPr>
        <p:txBody>
          <a:bodyPr/>
          <a:lstStyle/>
          <a:p>
            <a:r>
              <a:rPr lang="en-US" sz="4000"/>
              <a:t>Velocity increases as blood passes into veins (smaller cross-sectional area); pressure remains dissipated</a:t>
            </a:r>
          </a:p>
        </p:txBody>
      </p:sp>
      <p:sp>
        <p:nvSpPr>
          <p:cNvPr id="53253" name="Line 5"/>
          <p:cNvSpPr>
            <a:spLocks noChangeShapeType="1"/>
          </p:cNvSpPr>
          <p:nvPr/>
        </p:nvSpPr>
        <p:spPr bwMode="auto">
          <a:xfrm>
            <a:off x="3200400" y="685800"/>
            <a:ext cx="4572000" cy="1524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4" name="Line 6"/>
          <p:cNvSpPr>
            <a:spLocks noChangeShapeType="1"/>
          </p:cNvSpPr>
          <p:nvPr/>
        </p:nvSpPr>
        <p:spPr bwMode="auto">
          <a:xfrm>
            <a:off x="3200400" y="4953000"/>
            <a:ext cx="36576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73F1331B-58D9-457C-9707-B5C309BA843B}" type="slidenum">
              <a:rPr lang="en-US"/>
              <a:pPr/>
              <a:t>46</a:t>
            </a:fld>
            <a:endParaRPr lang="en-US"/>
          </a:p>
        </p:txBody>
      </p:sp>
      <p:sp>
        <p:nvSpPr>
          <p:cNvPr id="54274" name="Rectangle 2"/>
          <p:cNvSpPr>
            <a:spLocks noGrp="1" noChangeArrowheads="1"/>
          </p:cNvSpPr>
          <p:nvPr>
            <p:ph type="title"/>
          </p:nvPr>
        </p:nvSpPr>
        <p:spPr>
          <a:xfrm>
            <a:off x="214313" y="655638"/>
            <a:ext cx="3429000" cy="4983162"/>
          </a:xfrm>
        </p:spPr>
        <p:txBody>
          <a:bodyPr/>
          <a:lstStyle/>
          <a:p>
            <a:r>
              <a:rPr lang="en-US" sz="4000"/>
              <a:t>One-way valves and body movements force blood back to right heart atrium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3094D0-0707-4FD6-8134-D09BEB70D1F3}" type="slidenum">
              <a:rPr lang="en-US"/>
              <a:pPr/>
              <a:t>47</a:t>
            </a:fld>
            <a:endParaRPr lang="en-US"/>
          </a:p>
        </p:txBody>
      </p:sp>
      <p:sp>
        <p:nvSpPr>
          <p:cNvPr id="176130" name="Rectangle 2"/>
          <p:cNvSpPr>
            <a:spLocks noGrp="1" noChangeArrowheads="1"/>
          </p:cNvSpPr>
          <p:nvPr>
            <p:ph type="title"/>
          </p:nvPr>
        </p:nvSpPr>
        <p:spPr/>
        <p:txBody>
          <a:bodyPr/>
          <a:lstStyle/>
          <a:p>
            <a:r>
              <a:rPr lang="en-US">
                <a:solidFill>
                  <a:schemeClr val="accent2"/>
                </a:solidFill>
              </a:rPr>
              <a:t>Critical Thinking</a:t>
            </a:r>
          </a:p>
        </p:txBody>
      </p:sp>
      <p:sp>
        <p:nvSpPr>
          <p:cNvPr id="176131" name="Rectangle 3"/>
          <p:cNvSpPr>
            <a:spLocks noGrp="1" noChangeArrowheads="1"/>
          </p:cNvSpPr>
          <p:nvPr>
            <p:ph type="body" idx="1"/>
          </p:nvPr>
        </p:nvSpPr>
        <p:spPr/>
        <p:txBody>
          <a:bodyPr/>
          <a:lstStyle/>
          <a:p>
            <a:r>
              <a:rPr lang="en-US"/>
              <a:t>What makes rivers curl on the Coastal Plain???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02B069-B738-4370-8C5D-A8077D278482}" type="slidenum">
              <a:rPr lang="en-US"/>
              <a:pPr/>
              <a:t>48</a:t>
            </a:fld>
            <a:endParaRPr lang="en-US"/>
          </a:p>
        </p:txBody>
      </p:sp>
      <p:sp>
        <p:nvSpPr>
          <p:cNvPr id="177154" name="Rectangle 2"/>
          <p:cNvSpPr>
            <a:spLocks noGrp="1" noChangeArrowheads="1"/>
          </p:cNvSpPr>
          <p:nvPr>
            <p:ph type="title"/>
          </p:nvPr>
        </p:nvSpPr>
        <p:spPr/>
        <p:txBody>
          <a:bodyPr/>
          <a:lstStyle/>
          <a:p>
            <a:r>
              <a:rPr lang="en-US">
                <a:solidFill>
                  <a:schemeClr val="accent2"/>
                </a:solidFill>
              </a:rPr>
              <a:t>Critical Thinking</a:t>
            </a:r>
          </a:p>
        </p:txBody>
      </p:sp>
      <p:sp>
        <p:nvSpPr>
          <p:cNvPr id="177155" name="Rectangle 3"/>
          <p:cNvSpPr>
            <a:spLocks noGrp="1" noChangeArrowheads="1"/>
          </p:cNvSpPr>
          <p:nvPr>
            <p:ph type="body" idx="1"/>
          </p:nvPr>
        </p:nvSpPr>
        <p:spPr>
          <a:xfrm>
            <a:off x="457200" y="1600200"/>
            <a:ext cx="8229600" cy="4953000"/>
          </a:xfrm>
        </p:spPr>
        <p:txBody>
          <a:bodyPr/>
          <a:lstStyle/>
          <a:p>
            <a:r>
              <a:rPr lang="en-US" dirty="0"/>
              <a:t>What makes rivers curl on the Coastal Plain</a:t>
            </a:r>
            <a:r>
              <a:rPr lang="en-US" dirty="0" smtClean="0"/>
              <a: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053A8A60-6348-4490-9364-33CD745D63DF}" type="slidenum">
              <a:rPr lang="en-US"/>
              <a:pPr/>
              <a:t>49</a:t>
            </a:fld>
            <a:endParaRPr lang="en-US"/>
          </a:p>
        </p:txBody>
      </p:sp>
      <p:sp>
        <p:nvSpPr>
          <p:cNvPr id="54274" name="Rectangle 2"/>
          <p:cNvSpPr>
            <a:spLocks noGrp="1" noChangeArrowheads="1"/>
          </p:cNvSpPr>
          <p:nvPr>
            <p:ph type="title"/>
          </p:nvPr>
        </p:nvSpPr>
        <p:spPr>
          <a:xfrm>
            <a:off x="152400" y="304800"/>
            <a:ext cx="3624262" cy="6202362"/>
          </a:xfrm>
        </p:spPr>
        <p:txBody>
          <a:bodyPr/>
          <a:lstStyle/>
          <a:p>
            <a:r>
              <a:rPr lang="en-US" sz="3600" dirty="0" smtClean="0"/>
              <a:t>Emphasize the difference between velocity and pressure!!!</a:t>
            </a:r>
            <a:br>
              <a:rPr lang="en-US" sz="3600" dirty="0" smtClean="0"/>
            </a:br>
            <a:r>
              <a:rPr lang="en-US" sz="3600" dirty="0"/>
              <a:t/>
            </a:r>
            <a:br>
              <a:rPr lang="en-US" sz="3600" dirty="0"/>
            </a:br>
            <a:r>
              <a:rPr lang="en-US" sz="3600" dirty="0" smtClean="0"/>
              <a:t>Velocity increases in the venous system; pressure does NOT</a:t>
            </a:r>
            <a:endParaRPr lang="en-US" sz="3600" dirty="0"/>
          </a:p>
        </p:txBody>
      </p:sp>
    </p:spTree>
    <p:extLst>
      <p:ext uri="{BB962C8B-B14F-4D97-AF65-F5344CB8AC3E}">
        <p14:creationId xmlns:p14="http://schemas.microsoft.com/office/powerpoint/2010/main" val="2863839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3AB1F8-2258-480B-AE48-612B53C57EA9}" type="slidenum">
              <a:rPr lang="en-US"/>
              <a:pPr/>
              <a:t>5</a:t>
            </a:fld>
            <a:endParaRPr lang="en-US"/>
          </a:p>
        </p:txBody>
      </p:sp>
      <p:sp>
        <p:nvSpPr>
          <p:cNvPr id="173058" name="Rectangle 2"/>
          <p:cNvSpPr>
            <a:spLocks noGrp="1" noChangeArrowheads="1"/>
          </p:cNvSpPr>
          <p:nvPr>
            <p:ph type="title"/>
          </p:nvPr>
        </p:nvSpPr>
        <p:spPr>
          <a:xfrm>
            <a:off x="457200" y="274638"/>
            <a:ext cx="8229600" cy="1096962"/>
          </a:xfrm>
        </p:spPr>
        <p:txBody>
          <a:bodyPr/>
          <a:lstStyle/>
          <a:p>
            <a:r>
              <a:rPr lang="en-US" sz="4000"/>
              <a:t>Animals use O</a:t>
            </a:r>
            <a:r>
              <a:rPr lang="en-US" sz="4000" baseline="-25000"/>
              <a:t>2</a:t>
            </a:r>
            <a:r>
              <a:rPr lang="en-US" sz="4000"/>
              <a:t> and produce CO</a:t>
            </a:r>
            <a:r>
              <a:rPr lang="en-US" sz="4000" baseline="-25000"/>
              <a:t>2</a:t>
            </a:r>
          </a:p>
        </p:txBody>
      </p:sp>
      <p:sp>
        <p:nvSpPr>
          <p:cNvPr id="173059" name="Rectangle 3"/>
          <p:cNvSpPr>
            <a:spLocks noGrp="1" noChangeArrowheads="1"/>
          </p:cNvSpPr>
          <p:nvPr>
            <p:ph type="body" idx="1"/>
          </p:nvPr>
        </p:nvSpPr>
        <p:spPr>
          <a:xfrm>
            <a:off x="381000" y="1600200"/>
            <a:ext cx="8534400" cy="3886200"/>
          </a:xfrm>
        </p:spPr>
        <p:txBody>
          <a:bodyPr/>
          <a:lstStyle/>
          <a:p>
            <a:r>
              <a:rPr lang="en-US"/>
              <a:t>Circulation systems move gasses (and other essential resources such as nutrients, hormones, etc) throughout the animal’s body</a:t>
            </a:r>
          </a:p>
          <a:p>
            <a:pPr>
              <a:buFontTx/>
              <a:buNone/>
            </a:pPr>
            <a:endParaRPr lang="en-US"/>
          </a:p>
          <a:p>
            <a:r>
              <a:rPr lang="en-US"/>
              <a:t>Respiratory systems exchange gasses with the environment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ACCFDB8-F613-4436-92CF-EB58D875559B}" type="slidenum">
              <a:rPr lang="en-US"/>
              <a:pPr/>
              <a:t>50</a:t>
            </a:fld>
            <a:endParaRPr lang="en-US"/>
          </a:p>
        </p:txBody>
      </p:sp>
      <p:sp>
        <p:nvSpPr>
          <p:cNvPr id="35842" name="Rectangle 2"/>
          <p:cNvSpPr>
            <a:spLocks noGrp="1" noChangeArrowheads="1"/>
          </p:cNvSpPr>
          <p:nvPr>
            <p:ph type="title"/>
          </p:nvPr>
        </p:nvSpPr>
        <p:spPr/>
        <p:txBody>
          <a:bodyPr/>
          <a:lstStyle/>
          <a:p>
            <a:r>
              <a:rPr lang="en-US"/>
              <a:t>Capillary Exchange</a:t>
            </a:r>
          </a:p>
        </p:txBody>
      </p:sp>
      <p:sp>
        <p:nvSpPr>
          <p:cNvPr id="35843" name="Rectangle 3"/>
          <p:cNvSpPr>
            <a:spLocks noGrp="1" noChangeArrowheads="1"/>
          </p:cNvSpPr>
          <p:nvPr>
            <p:ph type="body" idx="1"/>
          </p:nvPr>
        </p:nvSpPr>
        <p:spPr>
          <a:xfrm>
            <a:off x="457200" y="1600200"/>
            <a:ext cx="8229600" cy="4800600"/>
          </a:xfrm>
        </p:spPr>
        <p:txBody>
          <a:bodyPr/>
          <a:lstStyle/>
          <a:p>
            <a:pPr>
              <a:lnSpc>
                <a:spcPct val="90000"/>
              </a:lnSpc>
            </a:pPr>
            <a:r>
              <a:rPr lang="en-US"/>
              <a:t>Gas exchange and other transfers occur in the capillary beds</a:t>
            </a:r>
          </a:p>
          <a:p>
            <a:pPr>
              <a:lnSpc>
                <a:spcPct val="90000"/>
              </a:lnSpc>
            </a:pPr>
            <a:r>
              <a:rPr lang="en-US"/>
              <a:t>Muscle contractions determine which beds are “open”</a:t>
            </a:r>
          </a:p>
          <a:p>
            <a:pPr lvl="1">
              <a:lnSpc>
                <a:spcPct val="90000"/>
              </a:lnSpc>
              <a:buFont typeface="Wingdings" pitchFamily="2" charset="2"/>
              <a:buChar char="Ø"/>
            </a:pPr>
            <a:r>
              <a:rPr lang="en-US"/>
              <a:t>Brain, heart, kidneys and liver are generally always fully open</a:t>
            </a:r>
          </a:p>
          <a:p>
            <a:pPr lvl="1">
              <a:lnSpc>
                <a:spcPct val="90000"/>
              </a:lnSpc>
              <a:buFont typeface="Wingdings" pitchFamily="2" charset="2"/>
              <a:buChar char="Ø"/>
            </a:pPr>
            <a:r>
              <a:rPr lang="en-US"/>
              <a:t>Digestive system capillaries open after a meal</a:t>
            </a:r>
          </a:p>
          <a:p>
            <a:pPr lvl="1">
              <a:lnSpc>
                <a:spcPct val="90000"/>
              </a:lnSpc>
              <a:buFont typeface="Wingdings" pitchFamily="2" charset="2"/>
              <a:buChar char="Ø"/>
            </a:pPr>
            <a:r>
              <a:rPr lang="en-US"/>
              <a:t>Skeletal muscle capillaries open during exercise</a:t>
            </a:r>
          </a:p>
          <a:p>
            <a:pPr lvl="1">
              <a:lnSpc>
                <a:spcPct val="90000"/>
              </a:lnSpc>
              <a:buFont typeface="Wingdings" pitchFamily="2" charset="2"/>
              <a:buChar char="Ø"/>
            </a:pPr>
            <a:r>
              <a:rPr lang="en-US"/>
              <a:t>etc…</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A6B55A0-9B6D-4A1E-B025-585C98B801ED}" type="slidenum">
              <a:rPr lang="en-US"/>
              <a:pPr/>
              <a:t>51</a:t>
            </a:fld>
            <a:endParaRPr lang="en-US"/>
          </a:p>
        </p:txBody>
      </p:sp>
      <p:sp>
        <p:nvSpPr>
          <p:cNvPr id="56331" name="Text Box 11"/>
          <p:cNvSpPr txBox="1">
            <a:spLocks noChangeArrowheads="1"/>
          </p:cNvSpPr>
          <p:nvPr/>
        </p:nvSpPr>
        <p:spPr bwMode="auto">
          <a:xfrm>
            <a:off x="6384925" y="1255713"/>
            <a:ext cx="22256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sphincter muscle control over capillary flow.  Micrograph of a capillary bed.</a:t>
            </a:r>
          </a:p>
        </p:txBody>
      </p:sp>
      <p:sp>
        <p:nvSpPr>
          <p:cNvPr id="56326" name="Text Box 6"/>
          <p:cNvSpPr txBox="1">
            <a:spLocks noChangeArrowheads="1"/>
          </p:cNvSpPr>
          <p:nvPr/>
        </p:nvSpPr>
        <p:spPr bwMode="auto">
          <a:xfrm>
            <a:off x="152400" y="746125"/>
            <a:ext cx="54102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000">
                <a:solidFill>
                  <a:schemeClr val="tx2"/>
                </a:solidFill>
              </a:rPr>
              <a:t>Bed fully open</a:t>
            </a:r>
            <a:br>
              <a:rPr lang="en-US" sz="4000">
                <a:solidFill>
                  <a:schemeClr val="tx2"/>
                </a:solidFill>
              </a:rPr>
            </a:br>
            <a:r>
              <a:rPr lang="en-US" sz="4000">
                <a:solidFill>
                  <a:schemeClr val="tx2"/>
                </a:solidFill>
              </a:rPr>
              <a:t/>
            </a:r>
            <a:br>
              <a:rPr lang="en-US" sz="4000">
                <a:solidFill>
                  <a:schemeClr val="tx2"/>
                </a:solidFill>
              </a:rPr>
            </a:br>
            <a:r>
              <a:rPr lang="en-US" sz="4000">
                <a:solidFill>
                  <a:schemeClr val="tx2"/>
                </a:solidFill>
              </a:rPr>
              <a:t/>
            </a:r>
            <a:br>
              <a:rPr lang="en-US" sz="4000">
                <a:solidFill>
                  <a:schemeClr val="tx2"/>
                </a:solidFill>
              </a:rPr>
            </a:br>
            <a:r>
              <a:rPr lang="en-US" sz="4000">
                <a:solidFill>
                  <a:schemeClr val="tx2"/>
                </a:solidFill>
              </a:rPr>
              <a:t>Bed closed, through-flow only</a:t>
            </a:r>
            <a:br>
              <a:rPr lang="en-US" sz="4000">
                <a:solidFill>
                  <a:schemeClr val="tx2"/>
                </a:solidFill>
              </a:rPr>
            </a:br>
            <a:r>
              <a:rPr lang="en-US" sz="4000">
                <a:solidFill>
                  <a:schemeClr val="tx2"/>
                </a:solidFill>
              </a:rPr>
              <a:t/>
            </a:r>
            <a:br>
              <a:rPr lang="en-US" sz="4000">
                <a:solidFill>
                  <a:schemeClr val="tx2"/>
                </a:solidFill>
              </a:rPr>
            </a:br>
            <a:r>
              <a:rPr lang="en-US" sz="4000">
                <a:solidFill>
                  <a:schemeClr val="tx2"/>
                </a:solidFill>
              </a:rPr>
              <a:t/>
            </a:r>
            <a:br>
              <a:rPr lang="en-US" sz="4000">
                <a:solidFill>
                  <a:schemeClr val="tx2"/>
                </a:solidFill>
              </a:rPr>
            </a:br>
            <a:r>
              <a:rPr lang="en-US" sz="4000">
                <a:solidFill>
                  <a:srgbClr val="FF0000"/>
                </a:solidFill>
              </a:rPr>
              <a:t>Note scale – capillaries are very tiny!!</a:t>
            </a:r>
          </a:p>
        </p:txBody>
      </p:sp>
      <p:sp>
        <p:nvSpPr>
          <p:cNvPr id="56329" name="Line 9"/>
          <p:cNvSpPr>
            <a:spLocks noChangeShapeType="1"/>
          </p:cNvSpPr>
          <p:nvPr/>
        </p:nvSpPr>
        <p:spPr bwMode="auto">
          <a:xfrm>
            <a:off x="4876800" y="6381750"/>
            <a:ext cx="3810000" cy="381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CEDF4D-BBB2-4658-9180-56D7B2F799C9}" type="slidenum">
              <a:rPr lang="en-US"/>
              <a:pPr/>
              <a:t>52</a:t>
            </a:fld>
            <a:endParaRPr lang="en-US"/>
          </a:p>
        </p:txBody>
      </p:sp>
      <p:sp>
        <p:nvSpPr>
          <p:cNvPr id="55298" name="Rectangle 2"/>
          <p:cNvSpPr>
            <a:spLocks noGrp="1" noChangeArrowheads="1"/>
          </p:cNvSpPr>
          <p:nvPr>
            <p:ph type="title"/>
          </p:nvPr>
        </p:nvSpPr>
        <p:spPr/>
        <p:txBody>
          <a:bodyPr/>
          <a:lstStyle/>
          <a:p>
            <a:r>
              <a:rPr lang="en-US"/>
              <a:t>Capillary Transport Processes:</a:t>
            </a:r>
          </a:p>
        </p:txBody>
      </p:sp>
      <p:sp>
        <p:nvSpPr>
          <p:cNvPr id="55299" name="Rectangle 3"/>
          <p:cNvSpPr>
            <a:spLocks noGrp="1" noChangeArrowheads="1"/>
          </p:cNvSpPr>
          <p:nvPr>
            <p:ph type="body" idx="1"/>
          </p:nvPr>
        </p:nvSpPr>
        <p:spPr>
          <a:xfrm>
            <a:off x="381000" y="1600200"/>
            <a:ext cx="8610600" cy="4953000"/>
          </a:xfrm>
          <a:ln/>
          <a:extLst>
            <a:ext uri="{91240B29-F687-4F45-9708-019B960494DF}">
              <a14:hiddenLine xmlns:a14="http://schemas.microsoft.com/office/drawing/2010/main" w="9525">
                <a:solidFill>
                  <a:schemeClr val="bg2"/>
                </a:solidFill>
                <a:miter lim="800000"/>
                <a:headEnd/>
                <a:tailEnd/>
              </a14:hiddenLine>
            </a:ext>
          </a:extLst>
        </p:spPr>
        <p:txBody>
          <a:bodyPr/>
          <a:lstStyle/>
          <a:p>
            <a:r>
              <a:rPr lang="en-US"/>
              <a:t>Endocytosis </a:t>
            </a:r>
            <a:r>
              <a:rPr lang="en-US">
                <a:sym typeface="Wingdings" pitchFamily="2" charset="2"/>
              </a:rPr>
              <a:t> </a:t>
            </a:r>
            <a:r>
              <a:rPr lang="en-US"/>
              <a:t>exocytosis across membrane</a:t>
            </a:r>
          </a:p>
          <a:p>
            <a:r>
              <a:rPr lang="en-US"/>
              <a:t>Diffusion based on electrochemical gradients</a:t>
            </a:r>
          </a:p>
          <a:p>
            <a:r>
              <a:rPr lang="en-US">
                <a:solidFill>
                  <a:schemeClr val="bg2"/>
                </a:solidFill>
              </a:rPr>
              <a:t>Bulk flow between endothelial cells</a:t>
            </a:r>
          </a:p>
          <a:p>
            <a:pPr lvl="1">
              <a:buFont typeface="Wingdings" pitchFamily="2" charset="2"/>
              <a:buChar char="Ø"/>
            </a:pPr>
            <a:r>
              <a:rPr lang="en-US">
                <a:solidFill>
                  <a:schemeClr val="bg2"/>
                </a:solidFill>
              </a:rPr>
              <a:t>Water potential gradient forces solution out at arterial end</a:t>
            </a:r>
          </a:p>
          <a:p>
            <a:pPr lvl="1">
              <a:buFont typeface="Wingdings" pitchFamily="2" charset="2"/>
              <a:buChar char="Ø"/>
            </a:pPr>
            <a:r>
              <a:rPr lang="en-US">
                <a:solidFill>
                  <a:schemeClr val="bg2"/>
                </a:solidFill>
              </a:rPr>
              <a:t>Reduction in pressure draws most (85%) fluid back in at venous end</a:t>
            </a:r>
          </a:p>
          <a:p>
            <a:pPr lvl="1">
              <a:buFont typeface="Wingdings" pitchFamily="2" charset="2"/>
              <a:buChar char="Ø"/>
            </a:pPr>
            <a:r>
              <a:rPr lang="en-US">
                <a:solidFill>
                  <a:schemeClr val="bg2"/>
                </a:solidFill>
              </a:rPr>
              <a:t>Remaining fluid is absorbed into lymph, returned at shoulder ducts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F7FCD60-6250-4AE2-87B0-433FE4D2C469}" type="slidenum">
              <a:rPr lang="en-US"/>
              <a:pPr/>
              <a:t>53</a:t>
            </a:fld>
            <a:endParaRPr lang="en-US"/>
          </a:p>
        </p:txBody>
      </p:sp>
      <p:sp>
        <p:nvSpPr>
          <p:cNvPr id="109570" name="Rectangle 2"/>
          <p:cNvSpPr>
            <a:spLocks noGrp="1" noChangeArrowheads="1"/>
          </p:cNvSpPr>
          <p:nvPr>
            <p:ph type="title"/>
          </p:nvPr>
        </p:nvSpPr>
        <p:spPr/>
        <p:txBody>
          <a:bodyPr/>
          <a:lstStyle/>
          <a:p>
            <a:r>
              <a:rPr lang="en-US"/>
              <a:t>Capillary Transport Processes:</a:t>
            </a:r>
          </a:p>
        </p:txBody>
      </p:sp>
      <p:sp>
        <p:nvSpPr>
          <p:cNvPr id="109571" name="Rectangle 3"/>
          <p:cNvSpPr>
            <a:spLocks noGrp="1" noChangeArrowheads="1"/>
          </p:cNvSpPr>
          <p:nvPr>
            <p:ph type="body" idx="1"/>
          </p:nvPr>
        </p:nvSpPr>
        <p:spPr>
          <a:xfrm>
            <a:off x="381000" y="1600200"/>
            <a:ext cx="8610600" cy="4953000"/>
          </a:xfrm>
        </p:spPr>
        <p:txBody>
          <a:bodyPr/>
          <a:lstStyle/>
          <a:p>
            <a:r>
              <a:rPr lang="en-US">
                <a:solidFill>
                  <a:schemeClr val="bg2"/>
                </a:solidFill>
              </a:rPr>
              <a:t>Endocytosis </a:t>
            </a:r>
            <a:r>
              <a:rPr lang="en-US">
                <a:solidFill>
                  <a:schemeClr val="bg2"/>
                </a:solidFill>
                <a:sym typeface="Wingdings" pitchFamily="2" charset="2"/>
              </a:rPr>
              <a:t> </a:t>
            </a:r>
            <a:r>
              <a:rPr lang="en-US">
                <a:solidFill>
                  <a:schemeClr val="bg2"/>
                </a:solidFill>
              </a:rPr>
              <a:t>exocytosis across membrane</a:t>
            </a:r>
          </a:p>
          <a:p>
            <a:r>
              <a:rPr lang="en-US">
                <a:solidFill>
                  <a:schemeClr val="bg2"/>
                </a:solidFill>
              </a:rPr>
              <a:t>Diffusion based on concentration gradients</a:t>
            </a:r>
          </a:p>
          <a:p>
            <a:r>
              <a:rPr lang="en-US"/>
              <a:t>Bulk flow between endothelial cells</a:t>
            </a:r>
          </a:p>
          <a:p>
            <a:pPr lvl="1">
              <a:buFont typeface="Wingdings" pitchFamily="2" charset="2"/>
              <a:buChar char="Ø"/>
            </a:pPr>
            <a:r>
              <a:rPr lang="en-US">
                <a:solidFill>
                  <a:schemeClr val="bg2"/>
                </a:solidFill>
              </a:rPr>
              <a:t>Water potential gradient forces solution out at arterial end</a:t>
            </a:r>
          </a:p>
          <a:p>
            <a:pPr lvl="1">
              <a:buFont typeface="Wingdings" pitchFamily="2" charset="2"/>
              <a:buChar char="Ø"/>
            </a:pPr>
            <a:r>
              <a:rPr lang="en-US">
                <a:solidFill>
                  <a:schemeClr val="bg2"/>
                </a:solidFill>
              </a:rPr>
              <a:t>Reduction in pressure draws most (85%) fluid back in at venous end</a:t>
            </a:r>
          </a:p>
          <a:p>
            <a:pPr lvl="1">
              <a:buFont typeface="Wingdings" pitchFamily="2" charset="2"/>
              <a:buChar char="Ø"/>
            </a:pPr>
            <a:r>
              <a:rPr lang="en-US">
                <a:solidFill>
                  <a:schemeClr val="bg2"/>
                </a:solidFill>
              </a:rPr>
              <a:t>Remaining fluid is absorbed into lymph, returned at shoulder ducts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DBC1DA-DDAE-4F33-BFF1-C50C2669B6F7}" type="slidenum">
              <a:rPr lang="en-US"/>
              <a:pPr/>
              <a:t>54</a:t>
            </a:fld>
            <a:endParaRPr lang="en-US"/>
          </a:p>
        </p:txBody>
      </p:sp>
      <p:sp>
        <p:nvSpPr>
          <p:cNvPr id="178178" name="Rectangle 2"/>
          <p:cNvSpPr>
            <a:spLocks noGrp="1" noChangeArrowheads="1"/>
          </p:cNvSpPr>
          <p:nvPr>
            <p:ph type="title"/>
          </p:nvPr>
        </p:nvSpPr>
        <p:spPr/>
        <p:txBody>
          <a:bodyPr/>
          <a:lstStyle/>
          <a:p>
            <a:r>
              <a:rPr lang="en-US"/>
              <a:t>Bulk Flow in Capillary Beds</a:t>
            </a:r>
            <a:endParaRPr lang="en-US" sz="3200">
              <a:solidFill>
                <a:schemeClr val="tx1"/>
              </a:solidFill>
            </a:endParaRPr>
          </a:p>
        </p:txBody>
      </p:sp>
      <p:sp>
        <p:nvSpPr>
          <p:cNvPr id="178180" name="Rectangle 4"/>
          <p:cNvSpPr>
            <a:spLocks noGrp="1" noChangeArrowheads="1"/>
          </p:cNvSpPr>
          <p:nvPr>
            <p:ph type="body" idx="1"/>
          </p:nvPr>
        </p:nvSpPr>
        <p:spPr/>
        <p:txBody>
          <a:bodyPr/>
          <a:lstStyle/>
          <a:p>
            <a:r>
              <a:rPr lang="en-US"/>
              <a:t>Remember water potential: </a:t>
            </a:r>
            <a:r>
              <a:rPr lang="el-GR">
                <a:solidFill>
                  <a:schemeClr val="accent2"/>
                </a:solidFill>
              </a:rPr>
              <a:t>Ψ</a:t>
            </a:r>
            <a:r>
              <a:rPr lang="en-US">
                <a:solidFill>
                  <a:schemeClr val="accent2"/>
                </a:solidFill>
              </a:rPr>
              <a:t> = P – s</a:t>
            </a:r>
          </a:p>
          <a:p>
            <a:r>
              <a:rPr lang="en-US"/>
              <a:t>Remember that in bulk flow P is dominant</a:t>
            </a:r>
          </a:p>
          <a:p>
            <a:pPr lvl="1">
              <a:buFont typeface="Wingdings" pitchFamily="2" charset="2"/>
              <a:buChar char="Ø"/>
            </a:pPr>
            <a:r>
              <a:rPr lang="en-US"/>
              <a:t>No membrane</a:t>
            </a:r>
          </a:p>
          <a:p>
            <a:pPr lvl="1">
              <a:buFont typeface="Wingdings" pitchFamily="2" charset="2"/>
              <a:buChar char="Ø"/>
            </a:pPr>
            <a:r>
              <a:rPr lang="en-US"/>
              <a:t>Plus, in the capillaries, s is ~stable (blood proteins too big to pass)</a:t>
            </a:r>
          </a:p>
          <a:p>
            <a:r>
              <a:rPr lang="en-US"/>
              <a:t>P changes due to the interaction between arterial pressure and the increase in cross-sectional area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DAE151D-E8FE-4449-8F33-56CA277EBDBF}" type="slidenum">
              <a:rPr lang="en-US"/>
              <a:pPr/>
              <a:t>55</a:t>
            </a:fld>
            <a:endParaRPr lang="en-US"/>
          </a:p>
        </p:txBody>
      </p:sp>
      <p:sp>
        <p:nvSpPr>
          <p:cNvPr id="58375" name="Text Box 7"/>
          <p:cNvSpPr txBox="1">
            <a:spLocks noChangeArrowheads="1"/>
          </p:cNvSpPr>
          <p:nvPr/>
        </p:nvSpPr>
        <p:spPr bwMode="auto">
          <a:xfrm>
            <a:off x="1905000" y="3200400"/>
            <a:ext cx="600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showing osmotic changes across a capillary bed</a:t>
            </a:r>
          </a:p>
        </p:txBody>
      </p:sp>
      <p:sp>
        <p:nvSpPr>
          <p:cNvPr id="58372" name="Rectangle 4"/>
          <p:cNvSpPr>
            <a:spLocks noGrp="1" noChangeArrowheads="1"/>
          </p:cNvSpPr>
          <p:nvPr>
            <p:ph type="title"/>
          </p:nvPr>
        </p:nvSpPr>
        <p:spPr>
          <a:xfrm>
            <a:off x="0" y="152400"/>
            <a:ext cx="9144000" cy="1752600"/>
          </a:xfrm>
        </p:spPr>
        <p:txBody>
          <a:bodyPr/>
          <a:lstStyle/>
          <a:p>
            <a:r>
              <a:rPr lang="en-US"/>
              <a:t>Bulk Flow in Capillary Beds</a:t>
            </a:r>
            <a:br>
              <a:rPr lang="en-US"/>
            </a:br>
            <a:r>
              <a:rPr lang="en-US" sz="3200"/>
              <a:t>Remember: </a:t>
            </a:r>
            <a:r>
              <a:rPr lang="el-GR" sz="3200">
                <a:solidFill>
                  <a:schemeClr val="accent2"/>
                </a:solidFill>
              </a:rPr>
              <a:t>Ψ</a:t>
            </a:r>
            <a:r>
              <a:rPr lang="en-US" sz="3200">
                <a:solidFill>
                  <a:schemeClr val="accent2"/>
                </a:solidFill>
              </a:rPr>
              <a:t> = P – s</a:t>
            </a:r>
            <a:endParaRPr lang="en-US" sz="3200">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7526501-77AD-4BEC-A9CF-D9C4721702F0}" type="slidenum">
              <a:rPr lang="en-US"/>
              <a:pPr/>
              <a:t>56</a:t>
            </a:fld>
            <a:endParaRPr lang="en-US"/>
          </a:p>
        </p:txBody>
      </p:sp>
      <p:sp>
        <p:nvSpPr>
          <p:cNvPr id="181250" name="Rectangle 2"/>
          <p:cNvSpPr>
            <a:spLocks noGrp="1" noChangeArrowheads="1"/>
          </p:cNvSpPr>
          <p:nvPr>
            <p:ph type="title"/>
          </p:nvPr>
        </p:nvSpPr>
        <p:spPr/>
        <p:txBody>
          <a:bodyPr/>
          <a:lstStyle/>
          <a:p>
            <a:r>
              <a:rPr lang="en-US"/>
              <a:t>Capillary Transport Processes:</a:t>
            </a:r>
          </a:p>
        </p:txBody>
      </p:sp>
      <p:sp>
        <p:nvSpPr>
          <p:cNvPr id="181251" name="Rectangle 3"/>
          <p:cNvSpPr>
            <a:spLocks noGrp="1" noChangeArrowheads="1"/>
          </p:cNvSpPr>
          <p:nvPr>
            <p:ph type="body" idx="1"/>
          </p:nvPr>
        </p:nvSpPr>
        <p:spPr>
          <a:xfrm>
            <a:off x="381000" y="1600200"/>
            <a:ext cx="8610600" cy="4953000"/>
          </a:xfrm>
        </p:spPr>
        <p:txBody>
          <a:bodyPr/>
          <a:lstStyle/>
          <a:p>
            <a:r>
              <a:rPr lang="en-US">
                <a:solidFill>
                  <a:schemeClr val="bg2"/>
                </a:solidFill>
              </a:rPr>
              <a:t>Endocytosis </a:t>
            </a:r>
            <a:r>
              <a:rPr lang="en-US">
                <a:solidFill>
                  <a:schemeClr val="bg2"/>
                </a:solidFill>
                <a:sym typeface="Wingdings" pitchFamily="2" charset="2"/>
              </a:rPr>
              <a:t> </a:t>
            </a:r>
            <a:r>
              <a:rPr lang="en-US">
                <a:solidFill>
                  <a:schemeClr val="bg2"/>
                </a:solidFill>
              </a:rPr>
              <a:t>exocytosis across membrane</a:t>
            </a:r>
          </a:p>
          <a:p>
            <a:r>
              <a:rPr lang="en-US">
                <a:solidFill>
                  <a:schemeClr val="bg2"/>
                </a:solidFill>
              </a:rPr>
              <a:t>Diffusion based on concentration gradients</a:t>
            </a:r>
          </a:p>
          <a:p>
            <a:r>
              <a:rPr lang="en-US"/>
              <a:t>Bulk flow between endothelial cells</a:t>
            </a:r>
          </a:p>
          <a:p>
            <a:pPr lvl="1">
              <a:buFont typeface="Wingdings" pitchFamily="2" charset="2"/>
              <a:buChar char="Ø"/>
            </a:pPr>
            <a:r>
              <a:rPr lang="en-US"/>
              <a:t>Water potential gradient forces solution out at arterial end</a:t>
            </a:r>
          </a:p>
          <a:p>
            <a:pPr lvl="1">
              <a:buFont typeface="Wingdings" pitchFamily="2" charset="2"/>
              <a:buChar char="Ø"/>
            </a:pPr>
            <a:r>
              <a:rPr lang="en-US"/>
              <a:t>Reduction in pressure draws most (85%) fluid back in at venous end</a:t>
            </a:r>
          </a:p>
          <a:p>
            <a:pPr lvl="1">
              <a:buFont typeface="Wingdings" pitchFamily="2" charset="2"/>
              <a:buChar char="Ø"/>
            </a:pPr>
            <a:r>
              <a:rPr lang="en-US"/>
              <a:t>Remaining fluid is absorbed into lymph, returned at shoulder ducts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27637D-8637-49C1-B8DD-5C1BECAD3C7D}" type="slidenum">
              <a:rPr lang="en-US"/>
              <a:pPr/>
              <a:t>57</a:t>
            </a:fld>
            <a:endParaRPr lang="en-US"/>
          </a:p>
        </p:txBody>
      </p:sp>
      <p:sp>
        <p:nvSpPr>
          <p:cNvPr id="182274" name="Rectangle 2"/>
          <p:cNvSpPr>
            <a:spLocks noGrp="1" noChangeArrowheads="1"/>
          </p:cNvSpPr>
          <p:nvPr>
            <p:ph type="title"/>
          </p:nvPr>
        </p:nvSpPr>
        <p:spPr/>
        <p:txBody>
          <a:bodyPr/>
          <a:lstStyle/>
          <a:p>
            <a:r>
              <a:rPr lang="en-US"/>
              <a:t>Blood structure and function</a:t>
            </a:r>
          </a:p>
        </p:txBody>
      </p:sp>
      <p:sp>
        <p:nvSpPr>
          <p:cNvPr id="182275" name="Rectangle 3"/>
          <p:cNvSpPr>
            <a:spLocks noGrp="1" noChangeArrowheads="1"/>
          </p:cNvSpPr>
          <p:nvPr>
            <p:ph type="body" idx="1"/>
          </p:nvPr>
        </p:nvSpPr>
        <p:spPr>
          <a:xfrm>
            <a:off x="457200" y="1447800"/>
            <a:ext cx="8382000" cy="2667000"/>
          </a:xfrm>
        </p:spPr>
        <p:txBody>
          <a:bodyPr/>
          <a:lstStyle/>
          <a:p>
            <a:r>
              <a:rPr lang="en-US"/>
              <a:t>Blood is ~55% plasma and ~45% cellular elements</a:t>
            </a:r>
          </a:p>
          <a:p>
            <a:pPr lvl="1">
              <a:buFont typeface="Wingdings" pitchFamily="2" charset="2"/>
              <a:buChar char="Ø"/>
            </a:pPr>
            <a:r>
              <a:rPr lang="en-US"/>
              <a:t>Plasma is ~90% water</a:t>
            </a:r>
          </a:p>
          <a:p>
            <a:pPr lvl="1">
              <a:buFont typeface="Wingdings" pitchFamily="2" charset="2"/>
              <a:buChar char="Ø"/>
            </a:pPr>
            <a:r>
              <a:rPr lang="en-US"/>
              <a:t>Cellular elements include red blood cells, white blood cells and platelets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9C9750FC-57F9-45F6-AD58-8AFE9B2009F8}" type="slidenum">
              <a:rPr lang="en-US"/>
              <a:pPr/>
              <a:t>58</a:t>
            </a:fld>
            <a:endParaRPr lang="en-US"/>
          </a:p>
        </p:txBody>
      </p:sp>
      <p:sp>
        <p:nvSpPr>
          <p:cNvPr id="73732" name="Text Box 4"/>
          <p:cNvSpPr txBox="1">
            <a:spLocks noChangeArrowheads="1"/>
          </p:cNvSpPr>
          <p:nvPr/>
        </p:nvSpPr>
        <p:spPr bwMode="auto">
          <a:xfrm>
            <a:off x="1828800" y="3429000"/>
            <a:ext cx="614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Chart listing all blood components – both liquid and cellular</a:t>
            </a:r>
          </a:p>
        </p:txBody>
      </p:sp>
      <p:sp>
        <p:nvSpPr>
          <p:cNvPr id="73731" name="Rectangle 3"/>
          <p:cNvSpPr>
            <a:spLocks noGrp="1" noChangeArrowheads="1"/>
          </p:cNvSpPr>
          <p:nvPr>
            <p:ph type="title"/>
          </p:nvPr>
        </p:nvSpPr>
        <p:spPr/>
        <p:txBody>
          <a:bodyPr/>
          <a:lstStyle/>
          <a:p>
            <a:r>
              <a:rPr lang="en-US"/>
              <a:t>Blood Components</a:t>
            </a:r>
            <a:endParaRPr lang="en-US">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5C0EC70-9E41-4D75-B05F-898C1F4C4D91}" type="slidenum">
              <a:rPr lang="en-US"/>
              <a:pPr/>
              <a:t>59</a:t>
            </a:fld>
            <a:endParaRPr lang="en-US"/>
          </a:p>
        </p:txBody>
      </p:sp>
      <p:sp>
        <p:nvSpPr>
          <p:cNvPr id="65538" name="Rectangle 2"/>
          <p:cNvSpPr>
            <a:spLocks noGrp="1" noChangeArrowheads="1"/>
          </p:cNvSpPr>
          <p:nvPr>
            <p:ph type="title"/>
          </p:nvPr>
        </p:nvSpPr>
        <p:spPr>
          <a:xfrm>
            <a:off x="76200" y="304800"/>
            <a:ext cx="8991600" cy="715963"/>
          </a:xfrm>
        </p:spPr>
        <p:txBody>
          <a:bodyPr/>
          <a:lstStyle/>
          <a:p>
            <a:r>
              <a:rPr lang="en-US" sz="4000"/>
              <a:t>Plasma Solutes </a:t>
            </a:r>
            <a:r>
              <a:rPr lang="en-US" sz="3600"/>
              <a:t>– 10% of plasma volume</a:t>
            </a:r>
          </a:p>
        </p:txBody>
      </p:sp>
      <p:sp>
        <p:nvSpPr>
          <p:cNvPr id="65539" name="Rectangle 3"/>
          <p:cNvSpPr>
            <a:spLocks noGrp="1" noChangeArrowheads="1"/>
          </p:cNvSpPr>
          <p:nvPr>
            <p:ph type="body" idx="1"/>
          </p:nvPr>
        </p:nvSpPr>
        <p:spPr>
          <a:xfrm>
            <a:off x="457200" y="1143000"/>
            <a:ext cx="8458200" cy="5486400"/>
          </a:xfrm>
        </p:spPr>
        <p:txBody>
          <a:bodyPr/>
          <a:lstStyle/>
          <a:p>
            <a:pPr>
              <a:lnSpc>
                <a:spcPct val="80000"/>
              </a:lnSpc>
            </a:pPr>
            <a:r>
              <a:rPr lang="en-US" sz="2800"/>
              <a:t>Solutes</a:t>
            </a:r>
          </a:p>
          <a:p>
            <a:pPr lvl="1">
              <a:lnSpc>
                <a:spcPct val="80000"/>
              </a:lnSpc>
              <a:buFont typeface="Wingdings" pitchFamily="2" charset="2"/>
              <a:buChar char="Ø"/>
            </a:pPr>
            <a:r>
              <a:rPr lang="en-US" sz="2400"/>
              <a:t>Inorganic salts that maintain osmotic balance, buffer pH to 7.4, contribute to nerve and muscle function</a:t>
            </a:r>
          </a:p>
          <a:p>
            <a:pPr lvl="1">
              <a:lnSpc>
                <a:spcPct val="80000"/>
              </a:lnSpc>
              <a:buFont typeface="Wingdings" pitchFamily="2" charset="2"/>
              <a:buChar char="Ø"/>
            </a:pPr>
            <a:r>
              <a:rPr lang="en-US" sz="2400"/>
              <a:t>Concentration is maintained by kidneys</a:t>
            </a:r>
          </a:p>
          <a:p>
            <a:pPr>
              <a:lnSpc>
                <a:spcPct val="80000"/>
              </a:lnSpc>
            </a:pPr>
            <a:r>
              <a:rPr lang="en-US" sz="2800"/>
              <a:t>Proteins</a:t>
            </a:r>
          </a:p>
          <a:p>
            <a:pPr lvl="1">
              <a:lnSpc>
                <a:spcPct val="80000"/>
              </a:lnSpc>
              <a:buFont typeface="Wingdings" pitchFamily="2" charset="2"/>
              <a:buChar char="Ø"/>
            </a:pPr>
            <a:r>
              <a:rPr lang="en-US" sz="2400"/>
              <a:t>Also help maintain osmotic balance and pH</a:t>
            </a:r>
          </a:p>
          <a:p>
            <a:pPr lvl="1">
              <a:lnSpc>
                <a:spcPct val="80000"/>
              </a:lnSpc>
              <a:buFont typeface="Wingdings" pitchFamily="2" charset="2"/>
              <a:buChar char="Ø"/>
            </a:pPr>
            <a:r>
              <a:rPr lang="en-US" sz="2400"/>
              <a:t>Escort lipids (remember, lipids are insoluble in water)</a:t>
            </a:r>
          </a:p>
          <a:p>
            <a:pPr lvl="1">
              <a:lnSpc>
                <a:spcPct val="80000"/>
              </a:lnSpc>
              <a:buFont typeface="Wingdings" pitchFamily="2" charset="2"/>
              <a:buChar char="Ø"/>
            </a:pPr>
            <a:r>
              <a:rPr lang="en-US" sz="2400"/>
              <a:t>Defend against pathogens (antibodies)</a:t>
            </a:r>
          </a:p>
          <a:p>
            <a:pPr lvl="1">
              <a:lnSpc>
                <a:spcPct val="80000"/>
              </a:lnSpc>
              <a:buFont typeface="Wingdings" pitchFamily="2" charset="2"/>
              <a:buChar char="Ø"/>
            </a:pPr>
            <a:r>
              <a:rPr lang="en-US" sz="2400"/>
              <a:t>Assist with blood clotting</a:t>
            </a:r>
          </a:p>
          <a:p>
            <a:pPr>
              <a:lnSpc>
                <a:spcPct val="80000"/>
              </a:lnSpc>
            </a:pPr>
            <a:r>
              <a:rPr lang="en-US" sz="2800"/>
              <a:t>Materials being transported</a:t>
            </a:r>
          </a:p>
          <a:p>
            <a:pPr lvl="1">
              <a:lnSpc>
                <a:spcPct val="80000"/>
              </a:lnSpc>
              <a:buFont typeface="Wingdings" pitchFamily="2" charset="2"/>
              <a:buChar char="Ø"/>
            </a:pPr>
            <a:r>
              <a:rPr lang="en-US" sz="2400"/>
              <a:t>Nutrients</a:t>
            </a:r>
          </a:p>
          <a:p>
            <a:pPr lvl="1">
              <a:lnSpc>
                <a:spcPct val="80000"/>
              </a:lnSpc>
              <a:buFont typeface="Wingdings" pitchFamily="2" charset="2"/>
              <a:buChar char="Ø"/>
            </a:pPr>
            <a:r>
              <a:rPr lang="en-US" sz="2400"/>
              <a:t>Hormones</a:t>
            </a:r>
          </a:p>
          <a:p>
            <a:pPr lvl="1">
              <a:lnSpc>
                <a:spcPct val="80000"/>
              </a:lnSpc>
              <a:buFont typeface="Wingdings" pitchFamily="2" charset="2"/>
              <a:buChar char="Ø"/>
            </a:pPr>
            <a:r>
              <a:rPr lang="en-US" sz="2400"/>
              <a:t>Respiratory gasses</a:t>
            </a:r>
          </a:p>
          <a:p>
            <a:pPr lvl="1">
              <a:lnSpc>
                <a:spcPct val="80000"/>
              </a:lnSpc>
              <a:buFont typeface="Wingdings" pitchFamily="2" charset="2"/>
              <a:buChar char="Ø"/>
            </a:pPr>
            <a:r>
              <a:rPr lang="en-US" sz="2400"/>
              <a:t>Waste products from metabolism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17F16B-E97E-408B-BC8B-331E9D445A45}" type="slidenum">
              <a:rPr lang="en-US"/>
              <a:pPr/>
              <a:t>6</a:t>
            </a:fld>
            <a:endParaRPr lang="en-US"/>
          </a:p>
        </p:txBody>
      </p:sp>
      <p:sp>
        <p:nvSpPr>
          <p:cNvPr id="6146" name="Rectangle 2"/>
          <p:cNvSpPr>
            <a:spLocks noGrp="1" noChangeArrowheads="1"/>
          </p:cNvSpPr>
          <p:nvPr>
            <p:ph type="title"/>
          </p:nvPr>
        </p:nvSpPr>
        <p:spPr/>
        <p:txBody>
          <a:bodyPr/>
          <a:lstStyle/>
          <a:p>
            <a:r>
              <a:rPr lang="en-US" sz="4000"/>
              <a:t>Circulation systems have evolved over time</a:t>
            </a:r>
          </a:p>
        </p:txBody>
      </p:sp>
      <p:sp>
        <p:nvSpPr>
          <p:cNvPr id="6147" name="Rectangle 3"/>
          <p:cNvSpPr>
            <a:spLocks noGrp="1" noChangeArrowheads="1"/>
          </p:cNvSpPr>
          <p:nvPr>
            <p:ph type="body" idx="1"/>
          </p:nvPr>
        </p:nvSpPr>
        <p:spPr>
          <a:xfrm>
            <a:off x="457200" y="1600200"/>
            <a:ext cx="8458200" cy="4800600"/>
          </a:xfrm>
        </p:spPr>
        <p:txBody>
          <a:bodyPr/>
          <a:lstStyle/>
          <a:p>
            <a:r>
              <a:rPr lang="en-US"/>
              <a:t>The most primitive animals exchange gasses and circulate resources entirely by diffusion</a:t>
            </a:r>
          </a:p>
          <a:p>
            <a:pPr lvl="1">
              <a:buFont typeface="Wingdings" pitchFamily="2" charset="2"/>
              <a:buChar char="Ø"/>
            </a:pPr>
            <a:r>
              <a:rPr lang="en-US"/>
              <a:t>Process is slow and cannot support 3-D large bodies</a:t>
            </a:r>
          </a:p>
          <a:p>
            <a:r>
              <a:rPr lang="en-US">
                <a:solidFill>
                  <a:schemeClr val="bg2"/>
                </a:solidFill>
              </a:rPr>
              <a:t>Sponges, jellies and flatworms use diffusion alone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4B36EB-EFEA-407E-9425-64E99D62B9D5}" type="slidenum">
              <a:rPr lang="en-US"/>
              <a:pPr/>
              <a:t>60</a:t>
            </a:fld>
            <a:endParaRPr lang="en-US"/>
          </a:p>
        </p:txBody>
      </p:sp>
      <p:sp>
        <p:nvSpPr>
          <p:cNvPr id="110594" name="Rectangle 2"/>
          <p:cNvSpPr>
            <a:spLocks noGrp="1" noChangeArrowheads="1"/>
          </p:cNvSpPr>
          <p:nvPr>
            <p:ph type="title"/>
          </p:nvPr>
        </p:nvSpPr>
        <p:spPr/>
        <p:txBody>
          <a:bodyPr/>
          <a:lstStyle/>
          <a:p>
            <a:r>
              <a:rPr lang="en-US"/>
              <a:t>Cellular Elements </a:t>
            </a:r>
          </a:p>
        </p:txBody>
      </p:sp>
      <p:sp>
        <p:nvSpPr>
          <p:cNvPr id="110595" name="Rectangle 3"/>
          <p:cNvSpPr>
            <a:spLocks noGrp="1" noChangeArrowheads="1"/>
          </p:cNvSpPr>
          <p:nvPr>
            <p:ph type="body" idx="1"/>
          </p:nvPr>
        </p:nvSpPr>
        <p:spPr>
          <a:xfrm>
            <a:off x="457200" y="1447800"/>
            <a:ext cx="8382000" cy="5257800"/>
          </a:xfrm>
        </p:spPr>
        <p:txBody>
          <a:bodyPr/>
          <a:lstStyle/>
          <a:p>
            <a:r>
              <a:rPr lang="en-US"/>
              <a:t>Red blood cells, white blood cells and platelets</a:t>
            </a:r>
          </a:p>
          <a:p>
            <a:pPr lvl="1">
              <a:buFont typeface="Wingdings" pitchFamily="2" charset="2"/>
              <a:buChar char="Ø"/>
            </a:pPr>
            <a:r>
              <a:rPr lang="en-US"/>
              <a:t>Red blood cells carry O</a:t>
            </a:r>
            <a:r>
              <a:rPr lang="en-US" baseline="-25000"/>
              <a:t>2</a:t>
            </a:r>
            <a:r>
              <a:rPr lang="en-US"/>
              <a:t> and some CO</a:t>
            </a:r>
            <a:r>
              <a:rPr lang="en-US" baseline="-25000"/>
              <a:t>2</a:t>
            </a:r>
          </a:p>
          <a:p>
            <a:pPr lvl="1">
              <a:buFont typeface="Wingdings" pitchFamily="2" charset="2"/>
              <a:buChar char="Ø"/>
            </a:pPr>
            <a:r>
              <a:rPr lang="en-US"/>
              <a:t>White blood cells defend against pathogens</a:t>
            </a:r>
          </a:p>
          <a:p>
            <a:pPr lvl="1">
              <a:buFont typeface="Wingdings" pitchFamily="2" charset="2"/>
              <a:buChar char="Ø"/>
            </a:pPr>
            <a:r>
              <a:rPr lang="en-US"/>
              <a:t>Platelets promote clotting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3A27EF-EDA5-401D-A8B3-D9D2BBE39D40}" type="slidenum">
              <a:rPr lang="en-US"/>
              <a:pPr/>
              <a:t>61</a:t>
            </a:fld>
            <a:endParaRPr lang="en-US"/>
          </a:p>
        </p:txBody>
      </p:sp>
      <p:sp>
        <p:nvSpPr>
          <p:cNvPr id="62466" name="Rectangle 2"/>
          <p:cNvSpPr>
            <a:spLocks noGrp="1" noChangeArrowheads="1"/>
          </p:cNvSpPr>
          <p:nvPr>
            <p:ph type="title"/>
          </p:nvPr>
        </p:nvSpPr>
        <p:spPr>
          <a:xfrm>
            <a:off x="457200" y="274638"/>
            <a:ext cx="8229600" cy="868362"/>
          </a:xfrm>
        </p:spPr>
        <p:txBody>
          <a:bodyPr/>
          <a:lstStyle/>
          <a:p>
            <a:r>
              <a:rPr lang="en-US"/>
              <a:t>Red Blood Cells</a:t>
            </a:r>
          </a:p>
        </p:txBody>
      </p:sp>
      <p:sp>
        <p:nvSpPr>
          <p:cNvPr id="62467" name="Rectangle 3"/>
          <p:cNvSpPr>
            <a:spLocks noGrp="1" noChangeArrowheads="1"/>
          </p:cNvSpPr>
          <p:nvPr>
            <p:ph type="body" idx="1"/>
          </p:nvPr>
        </p:nvSpPr>
        <p:spPr>
          <a:xfrm>
            <a:off x="457200" y="1371600"/>
            <a:ext cx="8534400" cy="5257800"/>
          </a:xfrm>
        </p:spPr>
        <p:txBody>
          <a:bodyPr/>
          <a:lstStyle/>
          <a:p>
            <a:r>
              <a:rPr lang="en-US"/>
              <a:t>Most numerous of all blood cells</a:t>
            </a:r>
          </a:p>
          <a:p>
            <a:r>
              <a:rPr lang="en-US"/>
              <a:t>5-6 million per mm</a:t>
            </a:r>
            <a:r>
              <a:rPr lang="en-US" baseline="30000"/>
              <a:t>3</a:t>
            </a:r>
            <a:r>
              <a:rPr lang="en-US"/>
              <a:t> of blood!</a:t>
            </a:r>
          </a:p>
          <a:p>
            <a:r>
              <a:rPr lang="en-US"/>
              <a:t>25 trillion in the human body</a:t>
            </a:r>
          </a:p>
          <a:p>
            <a:r>
              <a:rPr lang="en-US"/>
              <a:t>Biconcave shape</a:t>
            </a:r>
          </a:p>
          <a:p>
            <a:r>
              <a:rPr lang="en-US"/>
              <a:t>No nucleus, no mitochondria</a:t>
            </a:r>
          </a:p>
          <a:p>
            <a:pPr lvl="1">
              <a:buFont typeface="Wingdings" pitchFamily="2" charset="2"/>
              <a:buChar char="Ø"/>
            </a:pPr>
            <a:r>
              <a:rPr lang="en-US"/>
              <a:t>They don’t use up any of the oxygen they carry!</a:t>
            </a:r>
          </a:p>
          <a:p>
            <a:r>
              <a:rPr lang="en-US"/>
              <a:t>250 million molecules of hemoglobin per cell</a:t>
            </a:r>
          </a:p>
          <a:p>
            <a:pPr lvl="1">
              <a:buFont typeface="Wingdings" pitchFamily="2" charset="2"/>
              <a:buChar char="Ø"/>
            </a:pPr>
            <a:r>
              <a:rPr lang="en-US"/>
              <a:t>Each hemoglobin can carry 4 oxygen molecules</a:t>
            </a:r>
          </a:p>
          <a:p>
            <a:pPr lvl="1">
              <a:buFont typeface="Wingdings" pitchFamily="2" charset="2"/>
              <a:buChar char="Ø"/>
            </a:pPr>
            <a:r>
              <a:rPr lang="en-US"/>
              <a:t>More on hemoglobin later…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7476DE-A26A-485E-8374-8EBD4C62687F}" type="slidenum">
              <a:rPr lang="en-US"/>
              <a:pPr/>
              <a:t>62</a:t>
            </a:fld>
            <a:endParaRPr lang="en-US"/>
          </a:p>
        </p:txBody>
      </p:sp>
      <p:sp>
        <p:nvSpPr>
          <p:cNvPr id="129030" name="Rectangle 6"/>
          <p:cNvSpPr>
            <a:spLocks noGrp="1" noChangeArrowheads="1"/>
          </p:cNvSpPr>
          <p:nvPr>
            <p:ph type="title"/>
          </p:nvPr>
        </p:nvSpPr>
        <p:spPr>
          <a:xfrm>
            <a:off x="457200" y="274638"/>
            <a:ext cx="8229600" cy="868362"/>
          </a:xfrm>
        </p:spPr>
        <p:txBody>
          <a:bodyPr/>
          <a:lstStyle/>
          <a:p>
            <a:r>
              <a:rPr lang="en-US">
                <a:solidFill>
                  <a:schemeClr val="accent2"/>
                </a:solidFill>
              </a:rPr>
              <a:t>Critical Thinking</a:t>
            </a:r>
          </a:p>
        </p:txBody>
      </p:sp>
      <p:sp>
        <p:nvSpPr>
          <p:cNvPr id="129031" name="Rectangle 7"/>
          <p:cNvSpPr>
            <a:spLocks noGrp="1" noChangeArrowheads="1"/>
          </p:cNvSpPr>
          <p:nvPr>
            <p:ph type="body" idx="1"/>
          </p:nvPr>
        </p:nvSpPr>
        <p:spPr>
          <a:xfrm>
            <a:off x="457200" y="1371600"/>
            <a:ext cx="8458200" cy="4754563"/>
          </a:xfrm>
        </p:spPr>
        <p:txBody>
          <a:bodyPr/>
          <a:lstStyle/>
          <a:p>
            <a:r>
              <a:rPr lang="en-US"/>
              <a:t>Tiny size and biconcave shape do what???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A8BA26A-D58B-49C9-A0BA-B6840C3EBEF8}" type="slidenum">
              <a:rPr lang="en-US"/>
              <a:pPr/>
              <a:t>63</a:t>
            </a:fld>
            <a:endParaRPr lang="en-US"/>
          </a:p>
        </p:txBody>
      </p:sp>
      <p:sp>
        <p:nvSpPr>
          <p:cNvPr id="184322" name="Rectangle 2"/>
          <p:cNvSpPr>
            <a:spLocks noGrp="1" noChangeArrowheads="1"/>
          </p:cNvSpPr>
          <p:nvPr>
            <p:ph type="title"/>
          </p:nvPr>
        </p:nvSpPr>
        <p:spPr>
          <a:xfrm>
            <a:off x="457200" y="274638"/>
            <a:ext cx="8229600" cy="868362"/>
          </a:xfrm>
        </p:spPr>
        <p:txBody>
          <a:bodyPr/>
          <a:lstStyle/>
          <a:p>
            <a:r>
              <a:rPr lang="en-US">
                <a:solidFill>
                  <a:schemeClr val="accent2"/>
                </a:solidFill>
              </a:rPr>
              <a:t>Critical Thinking</a:t>
            </a:r>
          </a:p>
        </p:txBody>
      </p:sp>
      <p:sp>
        <p:nvSpPr>
          <p:cNvPr id="184323" name="Rectangle 3"/>
          <p:cNvSpPr>
            <a:spLocks noGrp="1" noChangeArrowheads="1"/>
          </p:cNvSpPr>
          <p:nvPr>
            <p:ph type="body" idx="1"/>
          </p:nvPr>
        </p:nvSpPr>
        <p:spPr>
          <a:xfrm>
            <a:off x="457200" y="1371600"/>
            <a:ext cx="8458200" cy="4754563"/>
          </a:xfrm>
        </p:spPr>
        <p:txBody>
          <a:bodyPr/>
          <a:lstStyle/>
          <a:p>
            <a:r>
              <a:rPr lang="en-US" dirty="0"/>
              <a:t>Tiny size and biconcave shape do what</a:t>
            </a:r>
            <a:r>
              <a:rPr lang="en-US" dirty="0" smtClean="0"/>
              <a:t>???</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DDF9FA-6A96-4A3F-AC8A-A77BDDD3CBCC}" type="slidenum">
              <a:rPr lang="en-US"/>
              <a:pPr/>
              <a:t>64</a:t>
            </a:fld>
            <a:endParaRPr lang="en-US"/>
          </a:p>
        </p:txBody>
      </p:sp>
      <p:sp>
        <p:nvSpPr>
          <p:cNvPr id="64514" name="Rectangle 2"/>
          <p:cNvSpPr>
            <a:spLocks noGrp="1" noChangeArrowheads="1"/>
          </p:cNvSpPr>
          <p:nvPr>
            <p:ph type="title"/>
          </p:nvPr>
        </p:nvSpPr>
        <p:spPr>
          <a:xfrm>
            <a:off x="457200" y="274638"/>
            <a:ext cx="8229600" cy="868362"/>
          </a:xfrm>
        </p:spPr>
        <p:txBody>
          <a:bodyPr/>
          <a:lstStyle/>
          <a:p>
            <a:r>
              <a:rPr lang="en-US"/>
              <a:t>White Blood Cells</a:t>
            </a:r>
          </a:p>
        </p:txBody>
      </p:sp>
      <p:sp>
        <p:nvSpPr>
          <p:cNvPr id="64515" name="Rectangle 3"/>
          <p:cNvSpPr>
            <a:spLocks noGrp="1" noChangeArrowheads="1"/>
          </p:cNvSpPr>
          <p:nvPr>
            <p:ph type="body" idx="1"/>
          </p:nvPr>
        </p:nvSpPr>
        <p:spPr>
          <a:xfrm>
            <a:off x="457200" y="1371600"/>
            <a:ext cx="8458200" cy="1524000"/>
          </a:xfrm>
        </p:spPr>
        <p:txBody>
          <a:bodyPr/>
          <a:lstStyle/>
          <a:p>
            <a:pPr>
              <a:lnSpc>
                <a:spcPct val="90000"/>
              </a:lnSpc>
            </a:pPr>
            <a:r>
              <a:rPr lang="en-US"/>
              <a:t>All function in defense against pathogens</a:t>
            </a:r>
          </a:p>
          <a:p>
            <a:pPr>
              <a:lnSpc>
                <a:spcPct val="90000"/>
              </a:lnSpc>
            </a:pPr>
            <a:r>
              <a:rPr lang="en-US"/>
              <a:t>We will cover extensively in the chapter on immune systems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C187A2-7A2B-42DA-B645-FAA4F70BE667}" type="slidenum">
              <a:rPr lang="en-US"/>
              <a:pPr/>
              <a:t>65</a:t>
            </a:fld>
            <a:endParaRPr lang="en-US"/>
          </a:p>
        </p:txBody>
      </p:sp>
      <p:sp>
        <p:nvSpPr>
          <p:cNvPr id="63490" name="Rectangle 2"/>
          <p:cNvSpPr>
            <a:spLocks noGrp="1" noChangeArrowheads="1"/>
          </p:cNvSpPr>
          <p:nvPr>
            <p:ph type="title"/>
          </p:nvPr>
        </p:nvSpPr>
        <p:spPr/>
        <p:txBody>
          <a:bodyPr/>
          <a:lstStyle/>
          <a:p>
            <a:r>
              <a:rPr lang="en-US"/>
              <a:t>Platelets</a:t>
            </a:r>
          </a:p>
        </p:txBody>
      </p:sp>
      <p:sp>
        <p:nvSpPr>
          <p:cNvPr id="63493" name="Rectangle 5"/>
          <p:cNvSpPr>
            <a:spLocks noGrp="1" noChangeArrowheads="1"/>
          </p:cNvSpPr>
          <p:nvPr>
            <p:ph type="body" idx="1"/>
          </p:nvPr>
        </p:nvSpPr>
        <p:spPr/>
        <p:txBody>
          <a:bodyPr/>
          <a:lstStyle/>
          <a:p>
            <a:r>
              <a:rPr lang="en-US"/>
              <a:t>Small fragments of cells</a:t>
            </a:r>
          </a:p>
          <a:p>
            <a:r>
              <a:rPr lang="en-US"/>
              <a:t>Formed in bone marrow</a:t>
            </a:r>
          </a:p>
          <a:p>
            <a:r>
              <a:rPr lang="en-US"/>
              <a:t>Function in blood clotting at wound sites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1A2165F-8402-4872-89C3-1906D5886A9B}" type="slidenum">
              <a:rPr lang="en-US"/>
              <a:pPr/>
              <a:t>66</a:t>
            </a:fld>
            <a:endParaRPr lang="en-US"/>
          </a:p>
        </p:txBody>
      </p:sp>
      <p:sp>
        <p:nvSpPr>
          <p:cNvPr id="67591" name="Text Box 7"/>
          <p:cNvSpPr txBox="1">
            <a:spLocks noChangeArrowheads="1"/>
          </p:cNvSpPr>
          <p:nvPr/>
        </p:nvSpPr>
        <p:spPr bwMode="auto">
          <a:xfrm>
            <a:off x="2574925" y="3160713"/>
            <a:ext cx="3981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showing the clotting process</a:t>
            </a:r>
          </a:p>
        </p:txBody>
      </p:sp>
      <p:sp>
        <p:nvSpPr>
          <p:cNvPr id="67589" name="Rectangle 5"/>
          <p:cNvSpPr>
            <a:spLocks noGrp="1" noChangeArrowheads="1"/>
          </p:cNvSpPr>
          <p:nvPr>
            <p:ph type="title"/>
          </p:nvPr>
        </p:nvSpPr>
        <p:spPr>
          <a:xfrm>
            <a:off x="457200" y="274638"/>
            <a:ext cx="8229600" cy="1020762"/>
          </a:xfrm>
        </p:spPr>
        <p:txBody>
          <a:bodyPr/>
          <a:lstStyle/>
          <a:p>
            <a:r>
              <a:rPr lang="en-US"/>
              <a:t>The Clotting Process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6513961-077A-495B-BF41-7406D56C5B7F}" type="slidenum">
              <a:rPr lang="en-US"/>
              <a:pPr/>
              <a:t>67</a:t>
            </a:fld>
            <a:endParaRPr lang="en-US"/>
          </a:p>
        </p:txBody>
      </p:sp>
      <p:sp>
        <p:nvSpPr>
          <p:cNvPr id="66566" name="Text Box 6"/>
          <p:cNvSpPr txBox="1">
            <a:spLocks noChangeArrowheads="1"/>
          </p:cNvSpPr>
          <p:nvPr/>
        </p:nvSpPr>
        <p:spPr bwMode="auto">
          <a:xfrm>
            <a:off x="5638800" y="2551113"/>
            <a:ext cx="27432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blood cell production from stem cells in bone marrow</a:t>
            </a:r>
          </a:p>
        </p:txBody>
      </p:sp>
      <p:sp>
        <p:nvSpPr>
          <p:cNvPr id="66562" name="Rectangle 2"/>
          <p:cNvSpPr>
            <a:spLocks noGrp="1" noChangeArrowheads="1"/>
          </p:cNvSpPr>
          <p:nvPr>
            <p:ph type="title"/>
          </p:nvPr>
        </p:nvSpPr>
        <p:spPr/>
        <p:txBody>
          <a:bodyPr/>
          <a:lstStyle/>
          <a:p>
            <a:r>
              <a:rPr lang="en-US"/>
              <a:t>Blood Cell Production</a:t>
            </a:r>
          </a:p>
        </p:txBody>
      </p:sp>
      <p:sp>
        <p:nvSpPr>
          <p:cNvPr id="66563" name="Rectangle 3"/>
          <p:cNvSpPr>
            <a:spLocks noGrp="1" noChangeArrowheads="1"/>
          </p:cNvSpPr>
          <p:nvPr>
            <p:ph type="body" idx="1"/>
          </p:nvPr>
        </p:nvSpPr>
        <p:spPr>
          <a:xfrm>
            <a:off x="304800" y="1524000"/>
            <a:ext cx="4267200" cy="5334000"/>
          </a:xfrm>
        </p:spPr>
        <p:txBody>
          <a:bodyPr/>
          <a:lstStyle/>
          <a:p>
            <a:r>
              <a:rPr lang="en-US" sz="2800"/>
              <a:t>Blood cells are constantly digested by the liver and spleen</a:t>
            </a:r>
          </a:p>
          <a:p>
            <a:pPr lvl="1">
              <a:buFont typeface="Wingdings" pitchFamily="2" charset="2"/>
              <a:buChar char="Ø"/>
            </a:pPr>
            <a:r>
              <a:rPr lang="en-US" sz="2400"/>
              <a:t>Components are re-used</a:t>
            </a:r>
          </a:p>
          <a:p>
            <a:r>
              <a:rPr lang="en-US" sz="2800"/>
              <a:t>Pluripotent stem cells produce all blood cells</a:t>
            </a:r>
          </a:p>
          <a:p>
            <a:r>
              <a:rPr lang="en-US" sz="2800"/>
              <a:t>Feedback loops that sense tissue oxygen levels control red blood cell production</a:t>
            </a:r>
          </a:p>
        </p:txBody>
      </p:sp>
      <p:sp>
        <p:nvSpPr>
          <p:cNvPr id="66565" name="Text Box 5"/>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42.16, 7</a:t>
            </a:r>
            <a:r>
              <a:rPr lang="en-US" sz="1400" baseline="30000"/>
              <a:t>th</a:t>
            </a:r>
            <a:r>
              <a:rPr lang="en-US" sz="1400"/>
              <a:t> ed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4E79C4-2DD2-4ED7-8BB7-8CF993ACFC83}" type="slidenum">
              <a:rPr lang="en-US"/>
              <a:pPr/>
              <a:t>68</a:t>
            </a:fld>
            <a:endParaRPr lang="en-US"/>
          </a:p>
        </p:txBody>
      </p:sp>
      <p:sp>
        <p:nvSpPr>
          <p:cNvPr id="167938" name="Rectangle 2"/>
          <p:cNvSpPr>
            <a:spLocks noGrp="1" noChangeArrowheads="1"/>
          </p:cNvSpPr>
          <p:nvPr>
            <p:ph type="title"/>
          </p:nvPr>
        </p:nvSpPr>
        <p:spPr/>
        <p:txBody>
          <a:bodyPr/>
          <a:lstStyle/>
          <a:p>
            <a:r>
              <a:rPr lang="en-US"/>
              <a:t>Key Concepts:</a:t>
            </a:r>
          </a:p>
        </p:txBody>
      </p:sp>
      <p:sp>
        <p:nvSpPr>
          <p:cNvPr id="167939" name="Rectangle 3"/>
          <p:cNvSpPr>
            <a:spLocks noGrp="1" noChangeArrowheads="1"/>
          </p:cNvSpPr>
          <p:nvPr>
            <p:ph type="body" idx="1"/>
          </p:nvPr>
        </p:nvSpPr>
        <p:spPr>
          <a:xfrm>
            <a:off x="457200" y="1600200"/>
            <a:ext cx="8305800" cy="5029200"/>
          </a:xfrm>
        </p:spPr>
        <p:txBody>
          <a:bodyPr/>
          <a:lstStyle/>
          <a:p>
            <a:r>
              <a:rPr lang="en-US" dirty="0"/>
              <a:t>Circulation and gas exchange – why?</a:t>
            </a:r>
          </a:p>
          <a:p>
            <a:r>
              <a:rPr lang="en-US" dirty="0"/>
              <a:t>Circulation – spanning diversity</a:t>
            </a:r>
          </a:p>
          <a:p>
            <a:r>
              <a:rPr lang="en-US" dirty="0"/>
              <a:t>Hearts – the evolution of double circulation</a:t>
            </a:r>
          </a:p>
          <a:p>
            <a:r>
              <a:rPr lang="en-US" dirty="0"/>
              <a:t>Blood circulation and capillary exchange</a:t>
            </a:r>
          </a:p>
          <a:p>
            <a:r>
              <a:rPr lang="en-US" dirty="0"/>
              <a:t>Blood structure and function</a:t>
            </a:r>
          </a:p>
          <a:p>
            <a:r>
              <a:rPr lang="en-US" dirty="0">
                <a:solidFill>
                  <a:schemeClr val="bg1">
                    <a:lumMod val="50000"/>
                  </a:schemeClr>
                </a:solidFill>
              </a:rPr>
              <a:t>Gas exchange – spanning diversity</a:t>
            </a:r>
          </a:p>
          <a:p>
            <a:r>
              <a:rPr lang="en-US" dirty="0">
                <a:solidFill>
                  <a:schemeClr val="bg1">
                    <a:lumMod val="50000"/>
                  </a:schemeClr>
                </a:solidFill>
              </a:rPr>
              <a:t>Breathing – spanning diversity</a:t>
            </a:r>
          </a:p>
          <a:p>
            <a:r>
              <a:rPr lang="en-US" dirty="0">
                <a:solidFill>
                  <a:schemeClr val="bg1">
                    <a:lumMod val="50000"/>
                  </a:schemeClr>
                </a:solidFill>
              </a:rPr>
              <a:t>Respiratory pigments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chemeClr val="accent2"/>
                </a:solidFill>
              </a:rPr>
              <a:t>Hands On</a:t>
            </a:r>
            <a:endParaRPr lang="en-US" dirty="0">
              <a:solidFill>
                <a:schemeClr val="accent2"/>
              </a:solidFill>
            </a:endParaRPr>
          </a:p>
        </p:txBody>
      </p:sp>
      <p:sp>
        <p:nvSpPr>
          <p:cNvPr id="3" name="Content Placeholder 2"/>
          <p:cNvSpPr>
            <a:spLocks noGrp="1"/>
          </p:cNvSpPr>
          <p:nvPr>
            <p:ph idx="1"/>
          </p:nvPr>
        </p:nvSpPr>
        <p:spPr>
          <a:xfrm>
            <a:off x="381000" y="1371600"/>
            <a:ext cx="8458200" cy="5410200"/>
          </a:xfrm>
        </p:spPr>
        <p:txBody>
          <a:bodyPr/>
          <a:lstStyle/>
          <a:p>
            <a:r>
              <a:rPr lang="en-US" dirty="0" smtClean="0"/>
              <a:t>Dissect out the circulatory system of your rat</a:t>
            </a:r>
          </a:p>
          <a:p>
            <a:r>
              <a:rPr lang="en-US" dirty="0" smtClean="0"/>
              <a:t>Start by clearing the tissues around the heart</a:t>
            </a:r>
          </a:p>
          <a:p>
            <a:r>
              <a:rPr lang="en-US" dirty="0" smtClean="0"/>
              <a:t>Be especially careful at the anterior end of the heart – this is where the major blood vessels emerge</a:t>
            </a:r>
          </a:p>
          <a:p>
            <a:r>
              <a:rPr lang="en-US" dirty="0" smtClean="0"/>
              <a:t>Trace the aorta, the vena cava, and as many additional vessels as possible – use your manual and lab handout for direction!</a:t>
            </a:r>
            <a:endParaRPr lang="en-US" dirty="0"/>
          </a:p>
        </p:txBody>
      </p:sp>
      <p:sp>
        <p:nvSpPr>
          <p:cNvPr id="4" name="Slide Number Placeholder 3"/>
          <p:cNvSpPr>
            <a:spLocks noGrp="1"/>
          </p:cNvSpPr>
          <p:nvPr>
            <p:ph type="sldNum" sz="quarter" idx="12"/>
          </p:nvPr>
        </p:nvSpPr>
        <p:spPr/>
        <p:txBody>
          <a:bodyPr/>
          <a:lstStyle/>
          <a:p>
            <a:fld id="{CED84862-D12C-4564-A72E-F2B22B21FCC9}" type="slidenum">
              <a:rPr lang="en-US" smtClean="0"/>
              <a:pPr/>
              <a:t>69</a:t>
            </a:fld>
            <a:endParaRPr lang="en-US"/>
          </a:p>
        </p:txBody>
      </p:sp>
    </p:spTree>
    <p:extLst>
      <p:ext uri="{BB962C8B-B14F-4D97-AF65-F5344CB8AC3E}">
        <p14:creationId xmlns:p14="http://schemas.microsoft.com/office/powerpoint/2010/main" val="211503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A70AD0-65A7-4E61-A429-60674351C550}" type="slidenum">
              <a:rPr lang="en-US"/>
              <a:pPr/>
              <a:t>7</a:t>
            </a:fld>
            <a:endParaRPr lang="en-US"/>
          </a:p>
        </p:txBody>
      </p:sp>
      <p:sp>
        <p:nvSpPr>
          <p:cNvPr id="139266" name="Rectangle 2"/>
          <p:cNvSpPr>
            <a:spLocks noGrp="1" noChangeArrowheads="1"/>
          </p:cNvSpPr>
          <p:nvPr>
            <p:ph type="title"/>
          </p:nvPr>
        </p:nvSpPr>
        <p:spPr/>
        <p:txBody>
          <a:bodyPr/>
          <a:lstStyle/>
          <a:p>
            <a:r>
              <a:rPr lang="en-US">
                <a:solidFill>
                  <a:schemeClr val="accent2"/>
                </a:solidFill>
              </a:rPr>
              <a:t>Critical Thinking</a:t>
            </a:r>
          </a:p>
        </p:txBody>
      </p:sp>
      <p:sp>
        <p:nvSpPr>
          <p:cNvPr id="139267" name="Rectangle 3"/>
          <p:cNvSpPr>
            <a:spLocks noGrp="1" noChangeArrowheads="1"/>
          </p:cNvSpPr>
          <p:nvPr>
            <p:ph type="body" idx="1"/>
          </p:nvPr>
        </p:nvSpPr>
        <p:spPr/>
        <p:txBody>
          <a:bodyPr/>
          <a:lstStyle/>
          <a:p>
            <a:r>
              <a:rPr lang="en-US"/>
              <a:t>Why isn’t diffusion adequate for exchange in a 3D large animal???</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Hands On</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Feel and describe the texture of the atria vs. the ventricles</a:t>
            </a:r>
          </a:p>
          <a:p>
            <a:r>
              <a:rPr lang="en-US" dirty="0" smtClean="0"/>
              <a:t>Take cross sections of the heart through both the atria and the ventricles</a:t>
            </a:r>
          </a:p>
          <a:p>
            <a:r>
              <a:rPr lang="en-US" dirty="0" smtClean="0"/>
              <a:t>Examine under the dissecting microscope</a:t>
            </a:r>
          </a:p>
          <a:p>
            <a:r>
              <a:rPr lang="en-US" dirty="0" smtClean="0"/>
              <a:t>Do the same with aorta and vena cava</a:t>
            </a:r>
          </a:p>
          <a:p>
            <a:r>
              <a:rPr lang="en-US" dirty="0" smtClean="0"/>
              <a:t>Try for a thin enough section to look at under the compound microscope too</a:t>
            </a:r>
            <a:endParaRPr lang="en-US" dirty="0"/>
          </a:p>
        </p:txBody>
      </p:sp>
      <p:sp>
        <p:nvSpPr>
          <p:cNvPr id="4" name="Slide Number Placeholder 3"/>
          <p:cNvSpPr>
            <a:spLocks noGrp="1"/>
          </p:cNvSpPr>
          <p:nvPr>
            <p:ph type="sldNum" sz="quarter" idx="12"/>
          </p:nvPr>
        </p:nvSpPr>
        <p:spPr/>
        <p:txBody>
          <a:bodyPr/>
          <a:lstStyle/>
          <a:p>
            <a:fld id="{CED84862-D12C-4564-A72E-F2B22B21FCC9}" type="slidenum">
              <a:rPr lang="en-US" smtClean="0"/>
              <a:pPr/>
              <a:t>70</a:t>
            </a:fld>
            <a:endParaRPr lang="en-US"/>
          </a:p>
        </p:txBody>
      </p:sp>
    </p:spTree>
    <p:extLst>
      <p:ext uri="{BB962C8B-B14F-4D97-AF65-F5344CB8AC3E}">
        <p14:creationId xmlns:p14="http://schemas.microsoft.com/office/powerpoint/2010/main" val="40673652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AF1327-AECD-4057-8DDE-1E490302D591}" type="slidenum">
              <a:rPr lang="en-US"/>
              <a:pPr/>
              <a:t>71</a:t>
            </a:fld>
            <a:endParaRPr lang="en-US"/>
          </a:p>
        </p:txBody>
      </p:sp>
      <p:sp>
        <p:nvSpPr>
          <p:cNvPr id="38914" name="Rectangle 2"/>
          <p:cNvSpPr>
            <a:spLocks noGrp="1" noChangeArrowheads="1"/>
          </p:cNvSpPr>
          <p:nvPr>
            <p:ph type="title"/>
          </p:nvPr>
        </p:nvSpPr>
        <p:spPr>
          <a:xfrm>
            <a:off x="76200" y="274638"/>
            <a:ext cx="8991600" cy="1143000"/>
          </a:xfrm>
        </p:spPr>
        <p:txBody>
          <a:bodyPr/>
          <a:lstStyle/>
          <a:p>
            <a:r>
              <a:rPr lang="en-US" sz="4000"/>
              <a:t>Gas Exchange</a:t>
            </a:r>
          </a:p>
        </p:txBody>
      </p:sp>
      <p:sp>
        <p:nvSpPr>
          <p:cNvPr id="38915" name="Rectangle 3"/>
          <p:cNvSpPr>
            <a:spLocks noGrp="1" noChangeArrowheads="1"/>
          </p:cNvSpPr>
          <p:nvPr>
            <p:ph type="body" idx="1"/>
          </p:nvPr>
        </p:nvSpPr>
        <p:spPr>
          <a:xfrm>
            <a:off x="457200" y="1600200"/>
            <a:ext cx="8229600" cy="4953000"/>
          </a:xfrm>
        </p:spPr>
        <p:txBody>
          <a:bodyPr/>
          <a:lstStyle/>
          <a:p>
            <a:r>
              <a:rPr lang="en-US"/>
              <a:t>Gas Exchange </a:t>
            </a:r>
            <a:r>
              <a:rPr lang="en-US">
                <a:cs typeface="Arial" charset="0"/>
              </a:rPr>
              <a:t>≠ Respiration ≠ Breathing</a:t>
            </a:r>
          </a:p>
          <a:p>
            <a:pPr lvl="1">
              <a:buFont typeface="Wingdings" pitchFamily="2" charset="2"/>
              <a:buChar char="Ø"/>
            </a:pPr>
            <a:r>
              <a:rPr lang="en-US">
                <a:cs typeface="Arial" charset="0"/>
              </a:rPr>
              <a:t>Gas exchange = delivery of O</a:t>
            </a:r>
            <a:r>
              <a:rPr lang="en-US" baseline="-25000">
                <a:cs typeface="Arial" charset="0"/>
              </a:rPr>
              <a:t>2</a:t>
            </a:r>
            <a:r>
              <a:rPr lang="en-US">
                <a:cs typeface="Arial" charset="0"/>
              </a:rPr>
              <a:t>; removal of CO</a:t>
            </a:r>
            <a:r>
              <a:rPr lang="en-US" baseline="-25000">
                <a:cs typeface="Arial" charset="0"/>
              </a:rPr>
              <a:t>2</a:t>
            </a:r>
          </a:p>
          <a:p>
            <a:pPr lvl="1">
              <a:buFont typeface="Wingdings" pitchFamily="2" charset="2"/>
              <a:buChar char="Ø"/>
            </a:pPr>
            <a:r>
              <a:rPr lang="en-US">
                <a:cs typeface="Arial" charset="0"/>
              </a:rPr>
              <a:t>Respiration = the metabolic process that occurs in mitochondria and produces ATP</a:t>
            </a:r>
          </a:p>
          <a:p>
            <a:pPr lvl="1">
              <a:buFont typeface="Wingdings" pitchFamily="2" charset="2"/>
              <a:buChar char="Ø"/>
            </a:pPr>
            <a:r>
              <a:rPr lang="en-US">
                <a:cs typeface="Arial" charset="0"/>
              </a:rPr>
              <a:t>Breathing = ventilation to supply the exchange surface with O</a:t>
            </a:r>
            <a:r>
              <a:rPr lang="en-US" baseline="-25000">
                <a:cs typeface="Arial" charset="0"/>
              </a:rPr>
              <a:t>2</a:t>
            </a:r>
            <a:r>
              <a:rPr lang="en-US">
                <a:cs typeface="Arial" charset="0"/>
              </a:rPr>
              <a:t> and allow exhalation of CO</a:t>
            </a:r>
            <a:r>
              <a:rPr lang="en-US" baseline="-25000">
                <a:cs typeface="Arial" charset="0"/>
              </a:rPr>
              <a:t>2</a:t>
            </a:r>
            <a:endParaRPr lang="en-US">
              <a:cs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047E4B1-C57B-4672-BB92-96C470E82980}" type="slidenum">
              <a:rPr lang="en-US"/>
              <a:pPr/>
              <a:t>72</a:t>
            </a:fld>
            <a:endParaRPr lang="en-US"/>
          </a:p>
        </p:txBody>
      </p:sp>
      <p:sp>
        <p:nvSpPr>
          <p:cNvPr id="76806" name="Text Box 6"/>
          <p:cNvSpPr txBox="1">
            <a:spLocks noChangeArrowheads="1"/>
          </p:cNvSpPr>
          <p:nvPr/>
        </p:nvSpPr>
        <p:spPr bwMode="auto">
          <a:xfrm>
            <a:off x="1524000" y="2017713"/>
            <a:ext cx="647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 showing indirect links between external environment, respiratory system, circulatory system and tissues.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827E4B-F803-4B5A-BD5F-EA2B66B104A5}" type="slidenum">
              <a:rPr lang="en-US"/>
              <a:pPr/>
              <a:t>73</a:t>
            </a:fld>
            <a:endParaRPr lang="en-US"/>
          </a:p>
        </p:txBody>
      </p:sp>
      <p:sp>
        <p:nvSpPr>
          <p:cNvPr id="75778" name="Rectangle 2"/>
          <p:cNvSpPr>
            <a:spLocks noGrp="1" noChangeArrowheads="1"/>
          </p:cNvSpPr>
          <p:nvPr>
            <p:ph type="title"/>
          </p:nvPr>
        </p:nvSpPr>
        <p:spPr>
          <a:xfrm>
            <a:off x="76200" y="274638"/>
            <a:ext cx="8991600" cy="1554162"/>
          </a:xfrm>
        </p:spPr>
        <p:txBody>
          <a:bodyPr/>
          <a:lstStyle/>
          <a:p>
            <a:r>
              <a:rPr lang="en-US" sz="4000"/>
              <a:t>Gas Exchange Occurs at the Respiratory Surface</a:t>
            </a:r>
          </a:p>
        </p:txBody>
      </p:sp>
      <p:sp>
        <p:nvSpPr>
          <p:cNvPr id="75779" name="Rectangle 3"/>
          <p:cNvSpPr>
            <a:spLocks noGrp="1" noChangeArrowheads="1"/>
          </p:cNvSpPr>
          <p:nvPr>
            <p:ph type="body" idx="1"/>
          </p:nvPr>
        </p:nvSpPr>
        <p:spPr>
          <a:xfrm>
            <a:off x="457200" y="2057400"/>
            <a:ext cx="8229600" cy="4495800"/>
          </a:xfrm>
        </p:spPr>
        <p:txBody>
          <a:bodyPr/>
          <a:lstStyle/>
          <a:p>
            <a:r>
              <a:rPr lang="en-US">
                <a:cs typeface="Arial" charset="0"/>
              </a:rPr>
              <a:t>Respiratory medium = the source of the O</a:t>
            </a:r>
            <a:r>
              <a:rPr lang="en-US" baseline="-25000">
                <a:cs typeface="Arial" charset="0"/>
              </a:rPr>
              <a:t>2</a:t>
            </a:r>
            <a:endParaRPr lang="en-US">
              <a:cs typeface="Arial" charset="0"/>
            </a:endParaRPr>
          </a:p>
          <a:p>
            <a:pPr lvl="1">
              <a:buFont typeface="Wingdings" pitchFamily="2" charset="2"/>
              <a:buChar char="Ø"/>
            </a:pPr>
            <a:r>
              <a:rPr lang="en-US">
                <a:cs typeface="Arial" charset="0"/>
              </a:rPr>
              <a:t> Air for terrestrial animals – air is 21% O</a:t>
            </a:r>
            <a:r>
              <a:rPr lang="en-US" baseline="-25000">
                <a:cs typeface="Arial" charset="0"/>
              </a:rPr>
              <a:t>2</a:t>
            </a:r>
            <a:r>
              <a:rPr lang="en-US">
                <a:cs typeface="Arial" charset="0"/>
              </a:rPr>
              <a:t> by volume</a:t>
            </a:r>
          </a:p>
          <a:p>
            <a:pPr lvl="1">
              <a:buFont typeface="Wingdings" pitchFamily="2" charset="2"/>
              <a:buChar char="Ø"/>
            </a:pPr>
            <a:r>
              <a:rPr lang="en-US">
                <a:cs typeface="Arial" charset="0"/>
              </a:rPr>
              <a:t>Water for aquatic animals – dissolved O</a:t>
            </a:r>
            <a:r>
              <a:rPr lang="en-US" baseline="-25000">
                <a:cs typeface="Arial" charset="0"/>
              </a:rPr>
              <a:t>2</a:t>
            </a:r>
            <a:r>
              <a:rPr lang="en-US">
                <a:cs typeface="Arial" charset="0"/>
              </a:rPr>
              <a:t> varies base on environmental conditions, especially salinity and temperature; always lower than in air</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08A503-1205-43EB-A236-315C72E7A651}" type="slidenum">
              <a:rPr lang="en-US"/>
              <a:pPr/>
              <a:t>74</a:t>
            </a:fld>
            <a:endParaRPr lang="en-US"/>
          </a:p>
        </p:txBody>
      </p:sp>
      <p:sp>
        <p:nvSpPr>
          <p:cNvPr id="185346" name="Rectangle 2"/>
          <p:cNvSpPr>
            <a:spLocks noGrp="1" noChangeArrowheads="1"/>
          </p:cNvSpPr>
          <p:nvPr>
            <p:ph type="title"/>
          </p:nvPr>
        </p:nvSpPr>
        <p:spPr>
          <a:xfrm>
            <a:off x="76200" y="274638"/>
            <a:ext cx="8991600" cy="1554162"/>
          </a:xfrm>
        </p:spPr>
        <p:txBody>
          <a:bodyPr/>
          <a:lstStyle/>
          <a:p>
            <a:r>
              <a:rPr lang="en-US" sz="4000"/>
              <a:t>Gas Exchange Occurs at the Respiratory Surface</a:t>
            </a:r>
          </a:p>
        </p:txBody>
      </p:sp>
      <p:sp>
        <p:nvSpPr>
          <p:cNvPr id="185347" name="Rectangle 3"/>
          <p:cNvSpPr>
            <a:spLocks noGrp="1" noChangeArrowheads="1"/>
          </p:cNvSpPr>
          <p:nvPr>
            <p:ph type="body" idx="1"/>
          </p:nvPr>
        </p:nvSpPr>
        <p:spPr>
          <a:xfrm>
            <a:off x="457200" y="2057400"/>
            <a:ext cx="8229600" cy="4495800"/>
          </a:xfrm>
        </p:spPr>
        <p:txBody>
          <a:bodyPr/>
          <a:lstStyle/>
          <a:p>
            <a:r>
              <a:rPr lang="en-US"/>
              <a:t>Respiratory surface = the site of gas exchange</a:t>
            </a:r>
          </a:p>
          <a:p>
            <a:pPr lvl="1">
              <a:buFont typeface="Wingdings" pitchFamily="2" charset="2"/>
              <a:buChar char="Ø"/>
            </a:pPr>
            <a:r>
              <a:rPr lang="en-US"/>
              <a:t>Gasses move by diffusion across membranes</a:t>
            </a:r>
          </a:p>
          <a:p>
            <a:pPr lvl="1">
              <a:buFont typeface="Wingdings" pitchFamily="2" charset="2"/>
              <a:buChar char="Ø"/>
            </a:pPr>
            <a:r>
              <a:rPr lang="en-US"/>
              <a:t>Gasses are always dissolved in the interstitial fluid</a:t>
            </a:r>
          </a:p>
          <a:p>
            <a:r>
              <a:rPr lang="en-US"/>
              <a:t>Surface area is important!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508F2B-1FF3-4628-B77C-F9297A09B677}" type="slidenum">
              <a:rPr lang="en-US"/>
              <a:pPr/>
              <a:t>75</a:t>
            </a:fld>
            <a:endParaRPr lang="en-US"/>
          </a:p>
        </p:txBody>
      </p:sp>
      <p:sp>
        <p:nvSpPr>
          <p:cNvPr id="69634"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69635" name="Rectangle 3"/>
          <p:cNvSpPr>
            <a:spLocks noGrp="1" noChangeArrowheads="1"/>
          </p:cNvSpPr>
          <p:nvPr>
            <p:ph type="body" idx="1"/>
          </p:nvPr>
        </p:nvSpPr>
        <p:spPr>
          <a:xfrm>
            <a:off x="457200" y="1600200"/>
            <a:ext cx="8305800" cy="5105400"/>
          </a:xfrm>
        </p:spPr>
        <p:txBody>
          <a:bodyPr/>
          <a:lstStyle/>
          <a:p>
            <a:pPr>
              <a:lnSpc>
                <a:spcPct val="90000"/>
              </a:lnSpc>
            </a:pPr>
            <a:r>
              <a:rPr lang="en-US"/>
              <a:t>Skin</a:t>
            </a:r>
          </a:p>
          <a:p>
            <a:pPr lvl="1">
              <a:lnSpc>
                <a:spcPct val="90000"/>
              </a:lnSpc>
              <a:buFont typeface="Wingdings" pitchFamily="2" charset="2"/>
              <a:buChar char="Ø"/>
            </a:pPr>
            <a:r>
              <a:rPr lang="en-US"/>
              <a:t>Must remain moist – limits environments</a:t>
            </a:r>
          </a:p>
          <a:p>
            <a:pPr lvl="1">
              <a:lnSpc>
                <a:spcPct val="90000"/>
              </a:lnSpc>
              <a:buFont typeface="Wingdings" pitchFamily="2" charset="2"/>
              <a:buChar char="Ø"/>
            </a:pPr>
            <a:r>
              <a:rPr lang="en-US"/>
              <a:t>Must maintain functional SA / V ratio – limits 3D size</a:t>
            </a:r>
          </a:p>
          <a:p>
            <a:pPr>
              <a:lnSpc>
                <a:spcPct val="90000"/>
              </a:lnSpc>
            </a:pPr>
            <a:r>
              <a:rPr lang="en-US">
                <a:solidFill>
                  <a:schemeClr val="bg2"/>
                </a:solidFill>
              </a:rPr>
              <a:t>Gills</a:t>
            </a:r>
          </a:p>
          <a:p>
            <a:pPr lvl="1">
              <a:lnSpc>
                <a:spcPct val="90000"/>
              </a:lnSpc>
              <a:buFont typeface="Wingdings" pitchFamily="2" charset="2"/>
              <a:buChar char="Ø"/>
            </a:pPr>
            <a:r>
              <a:rPr lang="en-US">
                <a:solidFill>
                  <a:schemeClr val="bg2"/>
                </a:solidFill>
              </a:rPr>
              <a:t>Large SA suspended in water</a:t>
            </a:r>
          </a:p>
          <a:p>
            <a:pPr>
              <a:lnSpc>
                <a:spcPct val="90000"/>
              </a:lnSpc>
            </a:pPr>
            <a:r>
              <a:rPr lang="en-US">
                <a:solidFill>
                  <a:schemeClr val="bg2"/>
                </a:solidFill>
              </a:rPr>
              <a:t>Tracheal systems</a:t>
            </a:r>
          </a:p>
          <a:p>
            <a:pPr lvl="1">
              <a:lnSpc>
                <a:spcPct val="90000"/>
              </a:lnSpc>
              <a:buFont typeface="Wingdings" pitchFamily="2" charset="2"/>
              <a:buChar char="Ø"/>
            </a:pPr>
            <a:r>
              <a:rPr lang="en-US">
                <a:solidFill>
                  <a:schemeClr val="bg2"/>
                </a:solidFill>
              </a:rPr>
              <a:t>Large SA spread diffusely throughout body</a:t>
            </a:r>
          </a:p>
          <a:p>
            <a:pPr>
              <a:lnSpc>
                <a:spcPct val="90000"/>
              </a:lnSpc>
            </a:pPr>
            <a:r>
              <a:rPr lang="en-US">
                <a:solidFill>
                  <a:schemeClr val="bg2"/>
                </a:solidFill>
              </a:rPr>
              <a:t>Lungs</a:t>
            </a:r>
          </a:p>
          <a:p>
            <a:pPr lvl="1">
              <a:lnSpc>
                <a:spcPct val="90000"/>
              </a:lnSpc>
              <a:buFont typeface="Wingdings" pitchFamily="2" charset="2"/>
              <a:buChar char="Ø"/>
            </a:pPr>
            <a:r>
              <a:rPr lang="en-US">
                <a:solidFill>
                  <a:schemeClr val="bg2"/>
                </a:solidFill>
              </a:rPr>
              <a:t>Large SA contained within small space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9A684A8-D463-4F1C-A1A1-A6FD577C230F}" type="slidenum">
              <a:rPr lang="en-US"/>
              <a:pPr/>
              <a:t>76</a:t>
            </a:fld>
            <a:endParaRPr lang="en-US"/>
          </a:p>
        </p:txBody>
      </p:sp>
      <p:sp>
        <p:nvSpPr>
          <p:cNvPr id="137218" name="Rectangle 2"/>
          <p:cNvSpPr>
            <a:spLocks noGrp="1" noChangeArrowheads="1"/>
          </p:cNvSpPr>
          <p:nvPr>
            <p:ph type="title"/>
          </p:nvPr>
        </p:nvSpPr>
        <p:spPr>
          <a:noFill/>
          <a:extLst>
            <a:ext uri="{909E8E84-426E-40DD-AFC4-6F175D3DCCD1}">
              <a14:hiddenFill xmlns:a14="http://schemas.microsoft.com/office/drawing/2010/main">
                <a:solidFill>
                  <a:srgbClr val="66FF33"/>
                </a:solidFill>
              </a14:hiddenFill>
            </a:ext>
          </a:extLst>
        </p:spPr>
        <p:txBody>
          <a:bodyPr/>
          <a:lstStyle/>
          <a:p>
            <a:r>
              <a:rPr lang="en-US"/>
              <a:t>Skin Limits</a:t>
            </a:r>
          </a:p>
        </p:txBody>
      </p:sp>
      <p:sp>
        <p:nvSpPr>
          <p:cNvPr id="137219" name="Rectangle 3"/>
          <p:cNvSpPr>
            <a:spLocks noGrp="1" noChangeArrowheads="1"/>
          </p:cNvSpPr>
          <p:nvPr>
            <p:ph type="body" idx="1"/>
          </p:nvPr>
        </p:nvSpPr>
        <p:spPr/>
        <p:txBody>
          <a:bodyPr/>
          <a:lstStyle/>
          <a:p>
            <a:r>
              <a:rPr lang="en-US"/>
              <a:t>Sponges, jellies and flatworms rely on the skin as their only respiratory surface</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128851-C96A-45E4-B34E-49DBD7491749}" type="slidenum">
              <a:rPr lang="en-US"/>
              <a:pPr/>
              <a:t>77</a:t>
            </a:fld>
            <a:endParaRPr lang="en-US"/>
          </a:p>
        </p:txBody>
      </p:sp>
      <p:sp>
        <p:nvSpPr>
          <p:cNvPr id="186370"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186371" name="Rectangle 3"/>
          <p:cNvSpPr>
            <a:spLocks noGrp="1" noChangeArrowheads="1"/>
          </p:cNvSpPr>
          <p:nvPr>
            <p:ph type="body" idx="1"/>
          </p:nvPr>
        </p:nvSpPr>
        <p:spPr>
          <a:xfrm>
            <a:off x="457200" y="1600200"/>
            <a:ext cx="8305800" cy="5105400"/>
          </a:xfrm>
        </p:spPr>
        <p:txBody>
          <a:bodyPr/>
          <a:lstStyle/>
          <a:p>
            <a:pPr>
              <a:lnSpc>
                <a:spcPct val="90000"/>
              </a:lnSpc>
            </a:pPr>
            <a:r>
              <a:rPr lang="en-US">
                <a:solidFill>
                  <a:schemeClr val="bg2"/>
                </a:solidFill>
              </a:rPr>
              <a:t>Skin</a:t>
            </a:r>
          </a:p>
          <a:p>
            <a:pPr lvl="1">
              <a:lnSpc>
                <a:spcPct val="90000"/>
              </a:lnSpc>
              <a:buFont typeface="Wingdings" pitchFamily="2" charset="2"/>
              <a:buChar char="Ø"/>
            </a:pPr>
            <a:r>
              <a:rPr lang="en-US">
                <a:solidFill>
                  <a:schemeClr val="bg2"/>
                </a:solidFill>
              </a:rPr>
              <a:t>Must remain moist – limits environments</a:t>
            </a:r>
          </a:p>
          <a:p>
            <a:pPr lvl="1">
              <a:lnSpc>
                <a:spcPct val="90000"/>
              </a:lnSpc>
              <a:buFont typeface="Wingdings" pitchFamily="2" charset="2"/>
              <a:buChar char="Ø"/>
            </a:pPr>
            <a:r>
              <a:rPr lang="en-US">
                <a:solidFill>
                  <a:schemeClr val="bg2"/>
                </a:solidFill>
              </a:rPr>
              <a:t>Must maintain functional SA / V ratio – limits 3D size</a:t>
            </a:r>
          </a:p>
          <a:p>
            <a:pPr>
              <a:lnSpc>
                <a:spcPct val="90000"/>
              </a:lnSpc>
            </a:pPr>
            <a:r>
              <a:rPr lang="en-US"/>
              <a:t>Gills</a:t>
            </a:r>
          </a:p>
          <a:p>
            <a:pPr lvl="1">
              <a:lnSpc>
                <a:spcPct val="90000"/>
              </a:lnSpc>
              <a:buFont typeface="Wingdings" pitchFamily="2" charset="2"/>
              <a:buChar char="Ø"/>
            </a:pPr>
            <a:r>
              <a:rPr lang="en-US"/>
              <a:t>Large SA suspended in water</a:t>
            </a:r>
          </a:p>
          <a:p>
            <a:pPr>
              <a:lnSpc>
                <a:spcPct val="90000"/>
              </a:lnSpc>
            </a:pPr>
            <a:r>
              <a:rPr lang="en-US">
                <a:solidFill>
                  <a:schemeClr val="bg2"/>
                </a:solidFill>
              </a:rPr>
              <a:t>Tracheal systems</a:t>
            </a:r>
          </a:p>
          <a:p>
            <a:pPr lvl="1">
              <a:lnSpc>
                <a:spcPct val="90000"/>
              </a:lnSpc>
              <a:buFont typeface="Wingdings" pitchFamily="2" charset="2"/>
              <a:buChar char="Ø"/>
            </a:pPr>
            <a:r>
              <a:rPr lang="en-US">
                <a:solidFill>
                  <a:schemeClr val="bg2"/>
                </a:solidFill>
              </a:rPr>
              <a:t>Large SA spread diffusely throughout body</a:t>
            </a:r>
          </a:p>
          <a:p>
            <a:pPr>
              <a:lnSpc>
                <a:spcPct val="90000"/>
              </a:lnSpc>
            </a:pPr>
            <a:r>
              <a:rPr lang="en-US">
                <a:solidFill>
                  <a:schemeClr val="bg2"/>
                </a:solidFill>
              </a:rPr>
              <a:t>Lungs</a:t>
            </a:r>
          </a:p>
          <a:p>
            <a:pPr lvl="1">
              <a:lnSpc>
                <a:spcPct val="90000"/>
              </a:lnSpc>
              <a:buFont typeface="Wingdings" pitchFamily="2" charset="2"/>
              <a:buChar char="Ø"/>
            </a:pPr>
            <a:r>
              <a:rPr lang="en-US">
                <a:solidFill>
                  <a:schemeClr val="bg2"/>
                </a:solidFill>
              </a:rPr>
              <a:t>Large SA contained within small space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A99189-276F-4A3B-8CD1-95512891DAC4}" type="slidenum">
              <a:rPr lang="en-US"/>
              <a:pPr/>
              <a:t>78</a:t>
            </a:fld>
            <a:endParaRPr lang="en-US"/>
          </a:p>
        </p:txBody>
      </p:sp>
      <p:sp>
        <p:nvSpPr>
          <p:cNvPr id="80902" name="Text Box 6"/>
          <p:cNvSpPr txBox="1">
            <a:spLocks noChangeArrowheads="1"/>
          </p:cNvSpPr>
          <p:nvPr/>
        </p:nvSpPr>
        <p:spPr bwMode="auto">
          <a:xfrm>
            <a:off x="5165725" y="2093913"/>
            <a:ext cx="3140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Diagrams and photos of gills in different animals.</a:t>
            </a:r>
          </a:p>
        </p:txBody>
      </p:sp>
      <p:sp>
        <p:nvSpPr>
          <p:cNvPr id="80898" name="Rectangle 2"/>
          <p:cNvSpPr>
            <a:spLocks noGrp="1" noChangeArrowheads="1"/>
          </p:cNvSpPr>
          <p:nvPr>
            <p:ph type="title"/>
          </p:nvPr>
        </p:nvSpPr>
        <p:spPr>
          <a:xfrm>
            <a:off x="457200" y="274638"/>
            <a:ext cx="8229600" cy="1020762"/>
          </a:xfrm>
        </p:spPr>
        <p:txBody>
          <a:bodyPr/>
          <a:lstStyle/>
          <a:p>
            <a:r>
              <a:rPr lang="en-US"/>
              <a:t>Invertebrate Gills </a:t>
            </a:r>
          </a:p>
        </p:txBody>
      </p:sp>
      <p:sp>
        <p:nvSpPr>
          <p:cNvPr id="80899" name="Rectangle 3"/>
          <p:cNvSpPr>
            <a:spLocks noGrp="1" noChangeArrowheads="1"/>
          </p:cNvSpPr>
          <p:nvPr>
            <p:ph type="body" idx="1"/>
          </p:nvPr>
        </p:nvSpPr>
        <p:spPr>
          <a:xfrm>
            <a:off x="457200" y="1600200"/>
            <a:ext cx="3886200" cy="4525963"/>
          </a:xfrm>
        </p:spPr>
        <p:txBody>
          <a:bodyPr/>
          <a:lstStyle/>
          <a:p>
            <a:r>
              <a:rPr lang="en-US"/>
              <a:t>Dissolved oxygen is limited</a:t>
            </a:r>
          </a:p>
          <a:p>
            <a:r>
              <a:rPr lang="en-US"/>
              <a:t>Behaviors and structures increase water flow past gills to maximize gas exchange</a:t>
            </a:r>
          </a:p>
        </p:txBody>
      </p:sp>
      <p:sp>
        <p:nvSpPr>
          <p:cNvPr id="80901" name="Text Box 5"/>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42.20, 7</a:t>
            </a:r>
            <a:r>
              <a:rPr lang="en-US" sz="1400" baseline="30000"/>
              <a:t>th</a:t>
            </a:r>
            <a:r>
              <a:rPr lang="en-US" sz="1400"/>
              <a:t> ed</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B616426-D378-4BEF-A9A4-A21F4AB2771D}" type="slidenum">
              <a:rPr lang="en-US"/>
              <a:pPr/>
              <a:t>79</a:t>
            </a:fld>
            <a:endParaRPr lang="en-US"/>
          </a:p>
        </p:txBody>
      </p:sp>
      <p:sp>
        <p:nvSpPr>
          <p:cNvPr id="81926" name="Text Box 6"/>
          <p:cNvSpPr txBox="1">
            <a:spLocks noChangeArrowheads="1"/>
          </p:cNvSpPr>
          <p:nvPr/>
        </p:nvSpPr>
        <p:spPr bwMode="auto">
          <a:xfrm>
            <a:off x="2117725" y="3617913"/>
            <a:ext cx="5010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countercurrent exchange in fish gills</a:t>
            </a:r>
          </a:p>
        </p:txBody>
      </p:sp>
      <p:sp>
        <p:nvSpPr>
          <p:cNvPr id="81922" name="Rectangle 2"/>
          <p:cNvSpPr>
            <a:spLocks noGrp="1" noChangeArrowheads="1"/>
          </p:cNvSpPr>
          <p:nvPr>
            <p:ph type="title"/>
          </p:nvPr>
        </p:nvSpPr>
        <p:spPr>
          <a:xfrm>
            <a:off x="114300" y="228600"/>
            <a:ext cx="8915400" cy="792163"/>
          </a:xfrm>
        </p:spPr>
        <p:txBody>
          <a:bodyPr/>
          <a:lstStyle/>
          <a:p>
            <a:r>
              <a:rPr lang="en-US" sz="4000"/>
              <a:t>Countercurrent Exchange in Fish Gills</a:t>
            </a:r>
          </a:p>
        </p:txBody>
      </p:sp>
      <p:sp>
        <p:nvSpPr>
          <p:cNvPr id="81923" name="Rectangle 3"/>
          <p:cNvSpPr>
            <a:spLocks noGrp="1" noChangeArrowheads="1"/>
          </p:cNvSpPr>
          <p:nvPr>
            <p:ph type="body" idx="1"/>
          </p:nvPr>
        </p:nvSpPr>
        <p:spPr>
          <a:xfrm>
            <a:off x="457200" y="1143000"/>
            <a:ext cx="8229600" cy="1066800"/>
          </a:xfrm>
        </p:spPr>
        <p:txBody>
          <a:bodyPr/>
          <a:lstStyle/>
          <a:p>
            <a:r>
              <a:rPr lang="en-US"/>
              <a:t>Direction of blood flow allows for maximum gas exchange – maintains high gradient</a:t>
            </a:r>
          </a:p>
        </p:txBody>
      </p:sp>
      <p:sp>
        <p:nvSpPr>
          <p:cNvPr id="81925" name="Text Box 5"/>
          <p:cNvSpPr txBox="1">
            <a:spLocks noChangeArrowheads="1"/>
          </p:cNvSpPr>
          <p:nvPr/>
        </p:nvSpPr>
        <p:spPr bwMode="auto">
          <a:xfrm>
            <a:off x="28575" y="6515100"/>
            <a:ext cx="1470025" cy="3143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t>Fig 42.21, 7</a:t>
            </a:r>
            <a:r>
              <a:rPr lang="en-US" sz="1400" baseline="30000"/>
              <a:t>th</a:t>
            </a:r>
            <a:r>
              <a:rPr lang="en-US" sz="1400"/>
              <a:t> 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F471DED-2509-420C-A41E-C0365096D70A}" type="slidenum">
              <a:rPr lang="en-US"/>
              <a:pPr/>
              <a:t>8</a:t>
            </a:fld>
            <a:endParaRPr lang="en-US"/>
          </a:p>
        </p:txBody>
      </p:sp>
      <p:sp>
        <p:nvSpPr>
          <p:cNvPr id="140290" name="Rectangle 2"/>
          <p:cNvSpPr>
            <a:spLocks noGrp="1" noChangeArrowheads="1"/>
          </p:cNvSpPr>
          <p:nvPr>
            <p:ph type="title"/>
          </p:nvPr>
        </p:nvSpPr>
        <p:spPr/>
        <p:txBody>
          <a:bodyPr/>
          <a:lstStyle/>
          <a:p>
            <a:r>
              <a:rPr lang="en-US">
                <a:solidFill>
                  <a:schemeClr val="accent2"/>
                </a:solidFill>
              </a:rPr>
              <a:t>Critical Thinking</a:t>
            </a:r>
          </a:p>
        </p:txBody>
      </p:sp>
      <p:sp>
        <p:nvSpPr>
          <p:cNvPr id="140291" name="Rectangle 3"/>
          <p:cNvSpPr>
            <a:spLocks noGrp="1" noChangeArrowheads="1"/>
          </p:cNvSpPr>
          <p:nvPr>
            <p:ph type="body" idx="1"/>
          </p:nvPr>
        </p:nvSpPr>
        <p:spPr>
          <a:xfrm>
            <a:off x="381000" y="1633369"/>
            <a:ext cx="8229600" cy="4525963"/>
          </a:xfrm>
        </p:spPr>
        <p:txBody>
          <a:bodyPr/>
          <a:lstStyle/>
          <a:p>
            <a:r>
              <a:rPr lang="en-US" dirty="0"/>
              <a:t>Why isn’t diffusion adequate for exchange in a 3D large animal</a:t>
            </a:r>
            <a:r>
              <a:rPr lang="en-US" dirty="0" smtClean="0"/>
              <a:t>???</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F0745ED4-F869-4766-BFF4-7DA5F1DB0DFD}" type="slidenum">
              <a:rPr lang="en-US"/>
              <a:pPr/>
              <a:t>80</a:t>
            </a:fld>
            <a:endParaRPr lang="en-US"/>
          </a:p>
        </p:txBody>
      </p:sp>
      <p:sp>
        <p:nvSpPr>
          <p:cNvPr id="204806" name="Text Box 6"/>
          <p:cNvSpPr txBox="1">
            <a:spLocks noChangeArrowheads="1"/>
          </p:cNvSpPr>
          <p:nvPr/>
        </p:nvSpPr>
        <p:spPr bwMode="auto">
          <a:xfrm>
            <a:off x="2209800" y="2667000"/>
            <a:ext cx="4816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Figure showing countercurrent vs co-current flow effects on diffusion</a:t>
            </a:r>
          </a:p>
        </p:txBody>
      </p:sp>
      <p:sp>
        <p:nvSpPr>
          <p:cNvPr id="204804" name="Rectangle 4"/>
          <p:cNvSpPr>
            <a:spLocks noGrp="1" noChangeArrowheads="1"/>
          </p:cNvSpPr>
          <p:nvPr>
            <p:ph type="title"/>
          </p:nvPr>
        </p:nvSpPr>
        <p:spPr/>
        <p:txBody>
          <a:bodyPr/>
          <a:lstStyle/>
          <a:p>
            <a:r>
              <a:rPr lang="en-US" sz="3200"/>
              <a:t>How countercurrent flow maximizes diffusion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1C1BF9-9135-45A2-BC45-25DC3F57FF9C}" type="slidenum">
              <a:rPr lang="en-US"/>
              <a:pPr/>
              <a:t>81</a:t>
            </a:fld>
            <a:endParaRPr lang="en-US"/>
          </a:p>
        </p:txBody>
      </p:sp>
      <p:sp>
        <p:nvSpPr>
          <p:cNvPr id="187394"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187395" name="Rectangle 3"/>
          <p:cNvSpPr>
            <a:spLocks noGrp="1" noChangeArrowheads="1"/>
          </p:cNvSpPr>
          <p:nvPr>
            <p:ph type="body" idx="1"/>
          </p:nvPr>
        </p:nvSpPr>
        <p:spPr>
          <a:xfrm>
            <a:off x="457200" y="1600200"/>
            <a:ext cx="8305800" cy="5105400"/>
          </a:xfrm>
        </p:spPr>
        <p:txBody>
          <a:bodyPr/>
          <a:lstStyle/>
          <a:p>
            <a:pPr>
              <a:lnSpc>
                <a:spcPct val="90000"/>
              </a:lnSpc>
            </a:pPr>
            <a:r>
              <a:rPr lang="en-US">
                <a:solidFill>
                  <a:schemeClr val="bg2"/>
                </a:solidFill>
              </a:rPr>
              <a:t>Skin</a:t>
            </a:r>
          </a:p>
          <a:p>
            <a:pPr lvl="1">
              <a:lnSpc>
                <a:spcPct val="90000"/>
              </a:lnSpc>
              <a:buFont typeface="Wingdings" pitchFamily="2" charset="2"/>
              <a:buChar char="Ø"/>
            </a:pPr>
            <a:r>
              <a:rPr lang="en-US">
                <a:solidFill>
                  <a:schemeClr val="bg2"/>
                </a:solidFill>
              </a:rPr>
              <a:t>Must remain moist – limits environments</a:t>
            </a:r>
          </a:p>
          <a:p>
            <a:pPr lvl="1">
              <a:lnSpc>
                <a:spcPct val="90000"/>
              </a:lnSpc>
              <a:buFont typeface="Wingdings" pitchFamily="2" charset="2"/>
              <a:buChar char="Ø"/>
            </a:pPr>
            <a:r>
              <a:rPr lang="en-US">
                <a:solidFill>
                  <a:schemeClr val="bg2"/>
                </a:solidFill>
              </a:rPr>
              <a:t>Must maintain functional SA / V ratio – limits 3D size</a:t>
            </a:r>
          </a:p>
          <a:p>
            <a:pPr>
              <a:lnSpc>
                <a:spcPct val="90000"/>
              </a:lnSpc>
            </a:pPr>
            <a:r>
              <a:rPr lang="en-US">
                <a:solidFill>
                  <a:schemeClr val="bg2"/>
                </a:solidFill>
              </a:rPr>
              <a:t>Gills</a:t>
            </a:r>
          </a:p>
          <a:p>
            <a:pPr lvl="1">
              <a:lnSpc>
                <a:spcPct val="90000"/>
              </a:lnSpc>
              <a:buFont typeface="Wingdings" pitchFamily="2" charset="2"/>
              <a:buChar char="Ø"/>
            </a:pPr>
            <a:r>
              <a:rPr lang="en-US">
                <a:solidFill>
                  <a:schemeClr val="bg2"/>
                </a:solidFill>
              </a:rPr>
              <a:t>Large SA suspended in water</a:t>
            </a:r>
          </a:p>
          <a:p>
            <a:pPr>
              <a:lnSpc>
                <a:spcPct val="90000"/>
              </a:lnSpc>
            </a:pPr>
            <a:r>
              <a:rPr lang="en-US"/>
              <a:t>Tracheal systems</a:t>
            </a:r>
          </a:p>
          <a:p>
            <a:pPr lvl="1">
              <a:lnSpc>
                <a:spcPct val="90000"/>
              </a:lnSpc>
              <a:buFont typeface="Wingdings" pitchFamily="2" charset="2"/>
              <a:buChar char="Ø"/>
            </a:pPr>
            <a:r>
              <a:rPr lang="en-US"/>
              <a:t>Large SA spread diffusely throughout body</a:t>
            </a:r>
          </a:p>
          <a:p>
            <a:pPr>
              <a:lnSpc>
                <a:spcPct val="90000"/>
              </a:lnSpc>
            </a:pPr>
            <a:r>
              <a:rPr lang="en-US">
                <a:solidFill>
                  <a:schemeClr val="bg2"/>
                </a:solidFill>
              </a:rPr>
              <a:t>Lungs</a:t>
            </a:r>
          </a:p>
          <a:p>
            <a:pPr lvl="1">
              <a:lnSpc>
                <a:spcPct val="90000"/>
              </a:lnSpc>
              <a:buFont typeface="Wingdings" pitchFamily="2" charset="2"/>
              <a:buChar char="Ø"/>
            </a:pPr>
            <a:r>
              <a:rPr lang="en-US">
                <a:solidFill>
                  <a:schemeClr val="bg2"/>
                </a:solidFill>
              </a:rPr>
              <a:t>Large SA contained within small space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76510E3-90B2-48DA-8243-634EE6559D67}" type="slidenum">
              <a:rPr lang="en-US"/>
              <a:pPr/>
              <a:t>82</a:t>
            </a:fld>
            <a:endParaRPr lang="en-US"/>
          </a:p>
        </p:txBody>
      </p:sp>
      <p:sp>
        <p:nvSpPr>
          <p:cNvPr id="82954" name="Text Box 10"/>
          <p:cNvSpPr txBox="1">
            <a:spLocks noChangeArrowheads="1"/>
          </p:cNvSpPr>
          <p:nvPr/>
        </p:nvSpPr>
        <p:spPr bwMode="auto">
          <a:xfrm>
            <a:off x="2041525" y="5141913"/>
            <a:ext cx="5340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and micrograph of insect tracheal system.</a:t>
            </a:r>
          </a:p>
        </p:txBody>
      </p:sp>
      <p:sp>
        <p:nvSpPr>
          <p:cNvPr id="82946" name="Rectangle 2"/>
          <p:cNvSpPr>
            <a:spLocks noGrp="1" noChangeArrowheads="1"/>
          </p:cNvSpPr>
          <p:nvPr>
            <p:ph type="title"/>
          </p:nvPr>
        </p:nvSpPr>
        <p:spPr/>
        <p:txBody>
          <a:bodyPr/>
          <a:lstStyle/>
          <a:p>
            <a:r>
              <a:rPr lang="en-US"/>
              <a:t>Tracheal Systems in Insects</a:t>
            </a:r>
          </a:p>
        </p:txBody>
      </p:sp>
      <p:sp>
        <p:nvSpPr>
          <p:cNvPr id="82947" name="Rectangle 3"/>
          <p:cNvSpPr>
            <a:spLocks noGrp="1" noChangeArrowheads="1"/>
          </p:cNvSpPr>
          <p:nvPr>
            <p:ph type="body" idx="1"/>
          </p:nvPr>
        </p:nvSpPr>
        <p:spPr>
          <a:xfrm>
            <a:off x="457200" y="1600200"/>
            <a:ext cx="8458200" cy="3200400"/>
          </a:xfrm>
        </p:spPr>
        <p:txBody>
          <a:bodyPr/>
          <a:lstStyle/>
          <a:p>
            <a:pPr>
              <a:lnSpc>
                <a:spcPct val="90000"/>
              </a:lnSpc>
            </a:pPr>
            <a:r>
              <a:rPr lang="en-US"/>
              <a:t>Air tubes diffusely penetrate entire body</a:t>
            </a:r>
          </a:p>
          <a:p>
            <a:pPr>
              <a:lnSpc>
                <a:spcPct val="90000"/>
              </a:lnSpc>
            </a:pPr>
            <a:r>
              <a:rPr lang="en-US"/>
              <a:t>Small openings to the outside limit evaporation</a:t>
            </a:r>
          </a:p>
          <a:p>
            <a:pPr>
              <a:lnSpc>
                <a:spcPct val="90000"/>
              </a:lnSpc>
            </a:pPr>
            <a:r>
              <a:rPr lang="en-US"/>
              <a:t>Open circulatory system does not transport gasses from the exchange surface</a:t>
            </a:r>
          </a:p>
          <a:p>
            <a:pPr>
              <a:lnSpc>
                <a:spcPct val="90000"/>
              </a:lnSpc>
            </a:pPr>
            <a:r>
              <a:rPr lang="en-US"/>
              <a:t>Body movements ventilate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D25910-26A3-4F8D-8BB0-292FCBFE3983}" type="slidenum">
              <a:rPr lang="en-US"/>
              <a:pPr/>
              <a:t>83</a:t>
            </a:fld>
            <a:endParaRPr lang="en-US"/>
          </a:p>
        </p:txBody>
      </p:sp>
      <p:sp>
        <p:nvSpPr>
          <p:cNvPr id="134146" name="Rectangle 2"/>
          <p:cNvSpPr>
            <a:spLocks noGrp="1" noChangeArrowheads="1"/>
          </p:cNvSpPr>
          <p:nvPr>
            <p:ph type="title"/>
          </p:nvPr>
        </p:nvSpPr>
        <p:spPr>
          <a:xfrm>
            <a:off x="457200" y="274638"/>
            <a:ext cx="8382000" cy="2239962"/>
          </a:xfrm>
        </p:spPr>
        <p:txBody>
          <a:bodyPr/>
          <a:lstStyle/>
          <a:p>
            <a:r>
              <a:rPr lang="en-US"/>
              <a:t>Tracheal Systems in Insects</a:t>
            </a:r>
            <a:br>
              <a:rPr lang="en-US"/>
            </a:br>
            <a:r>
              <a:rPr lang="en-US" sz="3600">
                <a:solidFill>
                  <a:srgbClr val="FF0000"/>
                </a:solidFill>
              </a:rPr>
              <a:t>Rings of chitin</a:t>
            </a:r>
            <a:br>
              <a:rPr lang="en-US" sz="3600">
                <a:solidFill>
                  <a:srgbClr val="FF0000"/>
                </a:solidFill>
              </a:rPr>
            </a:br>
            <a:r>
              <a:rPr lang="en-US" sz="3600">
                <a:solidFill>
                  <a:srgbClr val="FF0000"/>
                </a:solidFill>
              </a:rPr>
              <a:t>Look familiar???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40AB4C-F694-46A6-BCF9-C27383D9B4C1}" type="slidenum">
              <a:rPr lang="en-US"/>
              <a:pPr/>
              <a:t>84</a:t>
            </a:fld>
            <a:endParaRPr lang="en-US"/>
          </a:p>
        </p:txBody>
      </p:sp>
      <p:sp>
        <p:nvSpPr>
          <p:cNvPr id="189442" name="Rectangle 2"/>
          <p:cNvSpPr>
            <a:spLocks noGrp="1" noChangeArrowheads="1"/>
          </p:cNvSpPr>
          <p:nvPr>
            <p:ph type="title"/>
          </p:nvPr>
        </p:nvSpPr>
        <p:spPr/>
        <p:txBody>
          <a:bodyPr/>
          <a:lstStyle/>
          <a:p>
            <a:r>
              <a:rPr lang="en-US">
                <a:solidFill>
                  <a:schemeClr val="accent2"/>
                </a:solidFill>
              </a:rPr>
              <a:t>Critical Thinking</a:t>
            </a:r>
          </a:p>
        </p:txBody>
      </p:sp>
      <p:sp>
        <p:nvSpPr>
          <p:cNvPr id="189443" name="Rectangle 3"/>
          <p:cNvSpPr>
            <a:spLocks noGrp="1" noChangeArrowheads="1"/>
          </p:cNvSpPr>
          <p:nvPr>
            <p:ph type="body" idx="1"/>
          </p:nvPr>
        </p:nvSpPr>
        <p:spPr/>
        <p:txBody>
          <a:bodyPr/>
          <a:lstStyle/>
          <a:p>
            <a:r>
              <a:rPr lang="en-US"/>
              <a:t>Name 2 other structures that are held open by rings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type="body" idx="1"/>
          </p:nvPr>
        </p:nvSpPr>
        <p:spPr/>
        <p:txBody>
          <a:bodyPr/>
          <a:lstStyle/>
          <a:p>
            <a:pPr algn="ctr"/>
            <a:r>
              <a:rPr lang="en-US" dirty="0"/>
              <a:t>Name 2 other structures that are held open by </a:t>
            </a:r>
            <a:r>
              <a:rPr lang="en-US" dirty="0" smtClean="0"/>
              <a:t>rings</a:t>
            </a:r>
            <a:endParaRPr lang="en-US" dirty="0"/>
          </a:p>
        </p:txBody>
      </p:sp>
      <p:sp>
        <p:nvSpPr>
          <p:cNvPr id="5" name="Slide Number Placeholder 5"/>
          <p:cNvSpPr>
            <a:spLocks noGrp="1"/>
          </p:cNvSpPr>
          <p:nvPr>
            <p:ph type="sldNum" sz="quarter" idx="12"/>
          </p:nvPr>
        </p:nvSpPr>
        <p:spPr/>
        <p:txBody>
          <a:bodyPr/>
          <a:lstStyle/>
          <a:p>
            <a:fld id="{DA5767E0-A526-4A7A-B6DD-20427AB0DB26}" type="slidenum">
              <a:rPr lang="en-US"/>
              <a:pPr/>
              <a:t>85</a:t>
            </a:fld>
            <a:endParaRPr lang="en-US"/>
          </a:p>
        </p:txBody>
      </p:sp>
      <p:sp>
        <p:nvSpPr>
          <p:cNvPr id="190466" name="Rectangle 2"/>
          <p:cNvSpPr>
            <a:spLocks noGrp="1" noChangeArrowheads="1"/>
          </p:cNvSpPr>
          <p:nvPr>
            <p:ph type="title"/>
          </p:nvPr>
        </p:nvSpPr>
        <p:spPr/>
        <p:txBody>
          <a:bodyPr/>
          <a:lstStyle/>
          <a:p>
            <a:r>
              <a:rPr lang="en-US">
                <a:solidFill>
                  <a:schemeClr val="accent2"/>
                </a:solidFill>
              </a:rPr>
              <a:t>Critical Thinking</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C6B194-CBA9-4E77-9561-065C64D56203}" type="slidenum">
              <a:rPr lang="en-US"/>
              <a:pPr/>
              <a:t>86</a:t>
            </a:fld>
            <a:endParaRPr lang="en-US"/>
          </a:p>
        </p:txBody>
      </p:sp>
      <p:sp>
        <p:nvSpPr>
          <p:cNvPr id="188418" name="Rectangle 2"/>
          <p:cNvSpPr>
            <a:spLocks noGrp="1" noChangeArrowheads="1"/>
          </p:cNvSpPr>
          <p:nvPr>
            <p:ph type="title"/>
          </p:nvPr>
        </p:nvSpPr>
        <p:spPr>
          <a:xfrm>
            <a:off x="228600" y="274638"/>
            <a:ext cx="8686800" cy="1143000"/>
          </a:xfrm>
        </p:spPr>
        <p:txBody>
          <a:bodyPr/>
          <a:lstStyle/>
          <a:p>
            <a:r>
              <a:rPr lang="en-US" sz="4000"/>
              <a:t>Evolution of Gas Exchange Surfaces</a:t>
            </a:r>
          </a:p>
        </p:txBody>
      </p:sp>
      <p:sp>
        <p:nvSpPr>
          <p:cNvPr id="188419" name="Rectangle 3"/>
          <p:cNvSpPr>
            <a:spLocks noGrp="1" noChangeArrowheads="1"/>
          </p:cNvSpPr>
          <p:nvPr>
            <p:ph type="body" idx="1"/>
          </p:nvPr>
        </p:nvSpPr>
        <p:spPr>
          <a:xfrm>
            <a:off x="457200" y="1600200"/>
            <a:ext cx="8305800" cy="5105400"/>
          </a:xfrm>
        </p:spPr>
        <p:txBody>
          <a:bodyPr/>
          <a:lstStyle/>
          <a:p>
            <a:pPr>
              <a:lnSpc>
                <a:spcPct val="90000"/>
              </a:lnSpc>
            </a:pPr>
            <a:r>
              <a:rPr lang="en-US">
                <a:solidFill>
                  <a:schemeClr val="bg2"/>
                </a:solidFill>
              </a:rPr>
              <a:t>Skin</a:t>
            </a:r>
          </a:p>
          <a:p>
            <a:pPr lvl="1">
              <a:lnSpc>
                <a:spcPct val="90000"/>
              </a:lnSpc>
              <a:buFont typeface="Wingdings" pitchFamily="2" charset="2"/>
              <a:buChar char="Ø"/>
            </a:pPr>
            <a:r>
              <a:rPr lang="en-US">
                <a:solidFill>
                  <a:schemeClr val="bg2"/>
                </a:solidFill>
              </a:rPr>
              <a:t>Must remain moist – limits environments</a:t>
            </a:r>
          </a:p>
          <a:p>
            <a:pPr lvl="1">
              <a:lnSpc>
                <a:spcPct val="90000"/>
              </a:lnSpc>
              <a:buFont typeface="Wingdings" pitchFamily="2" charset="2"/>
              <a:buChar char="Ø"/>
            </a:pPr>
            <a:r>
              <a:rPr lang="en-US">
                <a:solidFill>
                  <a:schemeClr val="bg2"/>
                </a:solidFill>
              </a:rPr>
              <a:t>Must maintain functional SA / V ratio – limits 3D size</a:t>
            </a:r>
          </a:p>
          <a:p>
            <a:pPr>
              <a:lnSpc>
                <a:spcPct val="90000"/>
              </a:lnSpc>
            </a:pPr>
            <a:r>
              <a:rPr lang="en-US">
                <a:solidFill>
                  <a:schemeClr val="bg2"/>
                </a:solidFill>
              </a:rPr>
              <a:t>Gills</a:t>
            </a:r>
          </a:p>
          <a:p>
            <a:pPr lvl="1">
              <a:lnSpc>
                <a:spcPct val="90000"/>
              </a:lnSpc>
              <a:buFont typeface="Wingdings" pitchFamily="2" charset="2"/>
              <a:buChar char="Ø"/>
            </a:pPr>
            <a:r>
              <a:rPr lang="en-US">
                <a:solidFill>
                  <a:schemeClr val="bg2"/>
                </a:solidFill>
              </a:rPr>
              <a:t>Large SA suspended in water</a:t>
            </a:r>
          </a:p>
          <a:p>
            <a:pPr>
              <a:lnSpc>
                <a:spcPct val="90000"/>
              </a:lnSpc>
            </a:pPr>
            <a:r>
              <a:rPr lang="en-US">
                <a:solidFill>
                  <a:schemeClr val="bg2"/>
                </a:solidFill>
              </a:rPr>
              <a:t>Tracheal systems</a:t>
            </a:r>
          </a:p>
          <a:p>
            <a:pPr lvl="1">
              <a:lnSpc>
                <a:spcPct val="90000"/>
              </a:lnSpc>
              <a:buFont typeface="Wingdings" pitchFamily="2" charset="2"/>
              <a:buChar char="Ø"/>
            </a:pPr>
            <a:r>
              <a:rPr lang="en-US">
                <a:solidFill>
                  <a:schemeClr val="bg2"/>
                </a:solidFill>
              </a:rPr>
              <a:t>Large SA spread diffusely throughout body</a:t>
            </a:r>
          </a:p>
          <a:p>
            <a:pPr>
              <a:lnSpc>
                <a:spcPct val="90000"/>
              </a:lnSpc>
            </a:pPr>
            <a:r>
              <a:rPr lang="en-US"/>
              <a:t>Lungs</a:t>
            </a:r>
          </a:p>
          <a:p>
            <a:pPr lvl="1">
              <a:lnSpc>
                <a:spcPct val="90000"/>
              </a:lnSpc>
              <a:buFont typeface="Wingdings" pitchFamily="2" charset="2"/>
              <a:buChar char="Ø"/>
            </a:pPr>
            <a:r>
              <a:rPr lang="en-US"/>
              <a:t>Large SA contained within small space</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DC2CD0B-22BE-45B8-88C1-D7BACD0063A1}" type="slidenum">
              <a:rPr lang="en-US"/>
              <a:pPr/>
              <a:t>87</a:t>
            </a:fld>
            <a:endParaRPr lang="en-US"/>
          </a:p>
        </p:txBody>
      </p:sp>
      <p:sp>
        <p:nvSpPr>
          <p:cNvPr id="83970" name="Rectangle 2"/>
          <p:cNvSpPr>
            <a:spLocks noGrp="1" noChangeArrowheads="1"/>
          </p:cNvSpPr>
          <p:nvPr>
            <p:ph type="title"/>
          </p:nvPr>
        </p:nvSpPr>
        <p:spPr>
          <a:xfrm>
            <a:off x="457200" y="274638"/>
            <a:ext cx="8229600" cy="1477962"/>
          </a:xfrm>
        </p:spPr>
        <p:txBody>
          <a:bodyPr/>
          <a:lstStyle/>
          <a:p>
            <a:r>
              <a:rPr lang="en-US"/>
              <a:t>Lungs in Spiders, Terrestrial Snails and Vertebrates</a:t>
            </a:r>
          </a:p>
        </p:txBody>
      </p:sp>
      <p:sp>
        <p:nvSpPr>
          <p:cNvPr id="83971" name="Rectangle 3"/>
          <p:cNvSpPr>
            <a:spLocks noGrp="1" noChangeArrowheads="1"/>
          </p:cNvSpPr>
          <p:nvPr>
            <p:ph type="body" idx="1"/>
          </p:nvPr>
        </p:nvSpPr>
        <p:spPr>
          <a:xfrm>
            <a:off x="457200" y="1874838"/>
            <a:ext cx="8229600" cy="4373562"/>
          </a:xfrm>
        </p:spPr>
        <p:txBody>
          <a:bodyPr/>
          <a:lstStyle/>
          <a:p>
            <a:pPr>
              <a:lnSpc>
                <a:spcPct val="90000"/>
              </a:lnSpc>
            </a:pPr>
            <a:r>
              <a:rPr lang="en-US"/>
              <a:t>Large surface area restricted to small part of the body</a:t>
            </a:r>
          </a:p>
          <a:p>
            <a:pPr>
              <a:lnSpc>
                <a:spcPct val="90000"/>
              </a:lnSpc>
            </a:pPr>
            <a:r>
              <a:rPr lang="en-US"/>
              <a:t>Single, small opening limits evaporation</a:t>
            </a:r>
          </a:p>
          <a:p>
            <a:pPr>
              <a:lnSpc>
                <a:spcPct val="90000"/>
              </a:lnSpc>
            </a:pPr>
            <a:r>
              <a:rPr lang="en-US"/>
              <a:t>Connected to all cells and tissues via a circulatory system</a:t>
            </a:r>
          </a:p>
          <a:p>
            <a:pPr lvl="1">
              <a:lnSpc>
                <a:spcPct val="90000"/>
              </a:lnSpc>
              <a:buFont typeface="Wingdings" pitchFamily="2" charset="2"/>
              <a:buChar char="Ø"/>
            </a:pPr>
            <a:r>
              <a:rPr lang="en-US"/>
              <a:t>Dense capillary beds lie directly adjacent to respiratory epithelium</a:t>
            </a:r>
          </a:p>
          <a:p>
            <a:pPr>
              <a:lnSpc>
                <a:spcPct val="90000"/>
              </a:lnSpc>
            </a:pPr>
            <a:r>
              <a:rPr lang="en-US"/>
              <a:t>In some animals, the skin supplements gas exchange (amphibians)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3CBD035-819D-44C0-AF6A-CDC69667EBF1}" type="slidenum">
              <a:rPr lang="en-US"/>
              <a:pPr/>
              <a:t>88</a:t>
            </a:fld>
            <a:endParaRPr lang="en-US"/>
          </a:p>
        </p:txBody>
      </p:sp>
      <p:sp>
        <p:nvSpPr>
          <p:cNvPr id="87042" name="Rectangle 2"/>
          <p:cNvSpPr>
            <a:spLocks noGrp="1" noChangeArrowheads="1"/>
          </p:cNvSpPr>
          <p:nvPr>
            <p:ph type="title"/>
          </p:nvPr>
        </p:nvSpPr>
        <p:spPr>
          <a:xfrm>
            <a:off x="457200" y="274638"/>
            <a:ext cx="8229600" cy="868362"/>
          </a:xfrm>
        </p:spPr>
        <p:txBody>
          <a:bodyPr/>
          <a:lstStyle/>
          <a:p>
            <a:r>
              <a:rPr lang="en-US"/>
              <a:t>Mammalian Lungs</a:t>
            </a:r>
          </a:p>
        </p:txBody>
      </p:sp>
      <p:sp>
        <p:nvSpPr>
          <p:cNvPr id="87043" name="Rectangle 3"/>
          <p:cNvSpPr>
            <a:spLocks noGrp="1" noChangeArrowheads="1"/>
          </p:cNvSpPr>
          <p:nvPr>
            <p:ph type="body" idx="1"/>
          </p:nvPr>
        </p:nvSpPr>
        <p:spPr>
          <a:xfrm>
            <a:off x="457200" y="1295400"/>
            <a:ext cx="8534400" cy="5181600"/>
          </a:xfrm>
        </p:spPr>
        <p:txBody>
          <a:bodyPr/>
          <a:lstStyle/>
          <a:p>
            <a:r>
              <a:rPr lang="en-US"/>
              <a:t>Highly branched system of tubes – trachea, bronchi, and bronchioles</a:t>
            </a:r>
          </a:p>
          <a:p>
            <a:r>
              <a:rPr lang="en-US"/>
              <a:t>Each ends in a cluster of “bubbles” – the alveoli</a:t>
            </a:r>
          </a:p>
          <a:p>
            <a:pPr lvl="1">
              <a:buFont typeface="Wingdings" pitchFamily="2" charset="2"/>
              <a:buChar char="Ø"/>
            </a:pPr>
            <a:r>
              <a:rPr lang="en-US">
                <a:solidFill>
                  <a:schemeClr val="bg2"/>
                </a:solidFill>
              </a:rPr>
              <a:t>Alveoli are surrounded by capillaries</a:t>
            </a:r>
          </a:p>
          <a:p>
            <a:pPr lvl="1">
              <a:buFont typeface="Wingdings" pitchFamily="2" charset="2"/>
              <a:buChar char="Ø"/>
            </a:pPr>
            <a:r>
              <a:rPr lang="en-US">
                <a:solidFill>
                  <a:schemeClr val="bg2"/>
                </a:solidFill>
              </a:rPr>
              <a:t>This is the actual site of gas exchange</a:t>
            </a:r>
          </a:p>
          <a:p>
            <a:pPr lvl="1">
              <a:buFont typeface="Wingdings" pitchFamily="2" charset="2"/>
              <a:buChar char="Ø"/>
            </a:pPr>
            <a:r>
              <a:rPr lang="en-US">
                <a:solidFill>
                  <a:schemeClr val="bg2"/>
                </a:solidFill>
              </a:rPr>
              <a:t>Huge surface area (100m</a:t>
            </a:r>
            <a:r>
              <a:rPr lang="en-US" baseline="30000">
                <a:solidFill>
                  <a:schemeClr val="bg2"/>
                </a:solidFill>
              </a:rPr>
              <a:t>2</a:t>
            </a:r>
            <a:r>
              <a:rPr lang="en-US">
                <a:solidFill>
                  <a:schemeClr val="bg2"/>
                </a:solidFill>
              </a:rPr>
              <a:t> in humans)</a:t>
            </a:r>
          </a:p>
          <a:p>
            <a:r>
              <a:rPr lang="en-US">
                <a:solidFill>
                  <a:schemeClr val="bg2"/>
                </a:solidFill>
              </a:rPr>
              <a:t>Rings of cartilage keep the trachea open</a:t>
            </a:r>
          </a:p>
          <a:p>
            <a:r>
              <a:rPr lang="en-US">
                <a:solidFill>
                  <a:schemeClr val="bg2"/>
                </a:solidFill>
              </a:rPr>
              <a:t>Epiglottis directs food to esophagus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0A5BEE95-F2D3-4C7E-92FA-4633D88F8463}" type="slidenum">
              <a:rPr lang="en-US"/>
              <a:pPr/>
              <a:t>89</a:t>
            </a:fld>
            <a:endParaRPr lang="en-US"/>
          </a:p>
        </p:txBody>
      </p:sp>
      <p:sp>
        <p:nvSpPr>
          <p:cNvPr id="86022" name="Text Box 6"/>
          <p:cNvSpPr txBox="1">
            <a:spLocks noChangeArrowheads="1"/>
          </p:cNvSpPr>
          <p:nvPr/>
        </p:nvSpPr>
        <p:spPr bwMode="auto">
          <a:xfrm>
            <a:off x="2133600" y="2209800"/>
            <a:ext cx="559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Figure and micrograph of lung and alveolus structure.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F8DE691-57E0-43DE-BA38-6DCC2F2B4EAF}" type="slidenum">
              <a:rPr lang="en-US"/>
              <a:pPr/>
              <a:t>9</a:t>
            </a:fld>
            <a:endParaRPr lang="en-US"/>
          </a:p>
        </p:txBody>
      </p:sp>
      <p:sp>
        <p:nvSpPr>
          <p:cNvPr id="174082" name="Rectangle 2"/>
          <p:cNvSpPr>
            <a:spLocks noGrp="1" noChangeArrowheads="1"/>
          </p:cNvSpPr>
          <p:nvPr>
            <p:ph type="title"/>
          </p:nvPr>
        </p:nvSpPr>
        <p:spPr/>
        <p:txBody>
          <a:bodyPr/>
          <a:lstStyle/>
          <a:p>
            <a:r>
              <a:rPr lang="en-US">
                <a:solidFill>
                  <a:schemeClr val="accent2"/>
                </a:solidFill>
              </a:rPr>
              <a:t>Critical Thinking</a:t>
            </a:r>
          </a:p>
        </p:txBody>
      </p:sp>
      <p:sp>
        <p:nvSpPr>
          <p:cNvPr id="174083" name="Rectangle 3"/>
          <p:cNvSpPr>
            <a:spLocks noGrp="1" noChangeArrowheads="1"/>
          </p:cNvSpPr>
          <p:nvPr>
            <p:ph type="body" idx="1"/>
          </p:nvPr>
        </p:nvSpPr>
        <p:spPr>
          <a:xfrm>
            <a:off x="457200" y="1600200"/>
            <a:ext cx="4648200" cy="5105400"/>
          </a:xfrm>
        </p:spPr>
        <p:txBody>
          <a:bodyPr/>
          <a:lstStyle/>
          <a:p>
            <a:r>
              <a:rPr lang="en-US"/>
              <a:t>But…..plants rely on diffusion for gas exchange…..how do they get so big???</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8F1526-AED5-402A-8117-38F99E0D541D}" type="slidenum">
              <a:rPr lang="en-US"/>
              <a:pPr/>
              <a:t>90</a:t>
            </a:fld>
            <a:endParaRPr lang="en-US"/>
          </a:p>
        </p:txBody>
      </p:sp>
      <p:sp>
        <p:nvSpPr>
          <p:cNvPr id="84994" name="Rectangle 2"/>
          <p:cNvSpPr>
            <a:spLocks noGrp="1" noChangeArrowheads="1"/>
          </p:cNvSpPr>
          <p:nvPr>
            <p:ph type="title"/>
          </p:nvPr>
        </p:nvSpPr>
        <p:spPr>
          <a:xfrm>
            <a:off x="457200" y="274638"/>
            <a:ext cx="8229600" cy="868362"/>
          </a:xfrm>
        </p:spPr>
        <p:txBody>
          <a:bodyPr/>
          <a:lstStyle/>
          <a:p>
            <a:r>
              <a:rPr lang="en-US"/>
              <a:t>Mammalian Lungs</a:t>
            </a:r>
          </a:p>
        </p:txBody>
      </p:sp>
      <p:sp>
        <p:nvSpPr>
          <p:cNvPr id="84995" name="Rectangle 3"/>
          <p:cNvSpPr>
            <a:spLocks noGrp="1" noChangeArrowheads="1"/>
          </p:cNvSpPr>
          <p:nvPr>
            <p:ph type="body" idx="1"/>
          </p:nvPr>
        </p:nvSpPr>
        <p:spPr>
          <a:xfrm>
            <a:off x="457200" y="1295400"/>
            <a:ext cx="8534400" cy="5105400"/>
          </a:xfrm>
        </p:spPr>
        <p:txBody>
          <a:bodyPr/>
          <a:lstStyle/>
          <a:p>
            <a:r>
              <a:rPr lang="en-US">
                <a:solidFill>
                  <a:schemeClr val="bg2"/>
                </a:solidFill>
              </a:rPr>
              <a:t>Highly branched system of tubes – trachea, bronchi, and bronchioles</a:t>
            </a:r>
          </a:p>
          <a:p>
            <a:r>
              <a:rPr lang="en-US"/>
              <a:t>Each ends in a cluster of “bubbles” – the alveoli</a:t>
            </a:r>
          </a:p>
          <a:p>
            <a:pPr lvl="1">
              <a:buFont typeface="Wingdings" pitchFamily="2" charset="2"/>
              <a:buChar char="Ø"/>
            </a:pPr>
            <a:r>
              <a:rPr lang="en-US"/>
              <a:t>Alveoli are surrounded by capillaries</a:t>
            </a:r>
          </a:p>
          <a:p>
            <a:pPr lvl="1">
              <a:buFont typeface="Wingdings" pitchFamily="2" charset="2"/>
              <a:buChar char="Ø"/>
            </a:pPr>
            <a:r>
              <a:rPr lang="en-US"/>
              <a:t>This is the actual site of gas exchange</a:t>
            </a:r>
          </a:p>
          <a:p>
            <a:pPr lvl="1">
              <a:buFont typeface="Wingdings" pitchFamily="2" charset="2"/>
              <a:buChar char="Ø"/>
            </a:pPr>
            <a:r>
              <a:rPr lang="en-US"/>
              <a:t>Huge surface area (100m</a:t>
            </a:r>
            <a:r>
              <a:rPr lang="en-US" baseline="30000"/>
              <a:t>2</a:t>
            </a:r>
            <a:r>
              <a:rPr lang="en-US"/>
              <a:t> in humans)</a:t>
            </a:r>
          </a:p>
          <a:p>
            <a:r>
              <a:rPr lang="en-US">
                <a:solidFill>
                  <a:schemeClr val="bg2"/>
                </a:solidFill>
              </a:rPr>
              <a:t>Rings of cartilage keep the trachea open</a:t>
            </a:r>
          </a:p>
          <a:p>
            <a:r>
              <a:rPr lang="en-US">
                <a:solidFill>
                  <a:schemeClr val="bg2"/>
                </a:solidFill>
              </a:rPr>
              <a:t>Epiglottis directs food to esophagus</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CF63B077-0E80-4EA8-9D86-1B30FF1B0AD5}" type="slidenum">
              <a:rPr lang="en-US"/>
              <a:pPr/>
              <a:t>91</a:t>
            </a:fld>
            <a:endParaRPr lang="en-US"/>
          </a:p>
        </p:txBody>
      </p:sp>
      <p:sp>
        <p:nvSpPr>
          <p:cNvPr id="124937" name="Text Box 9"/>
          <p:cNvSpPr txBox="1">
            <a:spLocks noChangeArrowheads="1"/>
          </p:cNvSpPr>
          <p:nvPr/>
        </p:nvSpPr>
        <p:spPr bwMode="auto">
          <a:xfrm>
            <a:off x="2955925" y="2093913"/>
            <a:ext cx="332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Figure of vascularized alveolus</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3955BB-9E69-4E69-BB63-1B8AB72BB801}" type="slidenum">
              <a:rPr lang="en-US"/>
              <a:pPr/>
              <a:t>92</a:t>
            </a:fld>
            <a:endParaRPr lang="en-US"/>
          </a:p>
        </p:txBody>
      </p:sp>
      <p:sp>
        <p:nvSpPr>
          <p:cNvPr id="125954" name="Rectangle 2"/>
          <p:cNvSpPr>
            <a:spLocks noGrp="1" noChangeArrowheads="1"/>
          </p:cNvSpPr>
          <p:nvPr>
            <p:ph type="title"/>
          </p:nvPr>
        </p:nvSpPr>
        <p:spPr>
          <a:xfrm>
            <a:off x="457200" y="274638"/>
            <a:ext cx="8229600" cy="868362"/>
          </a:xfrm>
        </p:spPr>
        <p:txBody>
          <a:bodyPr/>
          <a:lstStyle/>
          <a:p>
            <a:r>
              <a:rPr lang="en-US"/>
              <a:t>Mammalian Lungs</a:t>
            </a:r>
          </a:p>
        </p:txBody>
      </p:sp>
      <p:sp>
        <p:nvSpPr>
          <p:cNvPr id="125955" name="Rectangle 3"/>
          <p:cNvSpPr>
            <a:spLocks noGrp="1" noChangeArrowheads="1"/>
          </p:cNvSpPr>
          <p:nvPr>
            <p:ph type="body" idx="1"/>
          </p:nvPr>
        </p:nvSpPr>
        <p:spPr>
          <a:xfrm>
            <a:off x="457200" y="1295400"/>
            <a:ext cx="8534400" cy="5105400"/>
          </a:xfrm>
        </p:spPr>
        <p:txBody>
          <a:bodyPr/>
          <a:lstStyle/>
          <a:p>
            <a:r>
              <a:rPr lang="en-US">
                <a:solidFill>
                  <a:schemeClr val="bg2"/>
                </a:solidFill>
              </a:rPr>
              <a:t>Highly branched system of tubes – trachea, bronchi, and bronchioles</a:t>
            </a:r>
          </a:p>
          <a:p>
            <a:r>
              <a:rPr lang="en-US">
                <a:solidFill>
                  <a:schemeClr val="bg2"/>
                </a:solidFill>
              </a:rPr>
              <a:t>Each ends in a cluster of “bubbles” – the alveoli</a:t>
            </a:r>
          </a:p>
          <a:p>
            <a:pPr lvl="1">
              <a:buFont typeface="Wingdings" pitchFamily="2" charset="2"/>
              <a:buChar char="Ø"/>
            </a:pPr>
            <a:r>
              <a:rPr lang="en-US">
                <a:solidFill>
                  <a:schemeClr val="bg2"/>
                </a:solidFill>
              </a:rPr>
              <a:t>Alveoli are surrounded by capillaries</a:t>
            </a:r>
          </a:p>
          <a:p>
            <a:pPr lvl="1">
              <a:buFont typeface="Wingdings" pitchFamily="2" charset="2"/>
              <a:buChar char="Ø"/>
            </a:pPr>
            <a:r>
              <a:rPr lang="en-US">
                <a:solidFill>
                  <a:schemeClr val="bg2"/>
                </a:solidFill>
              </a:rPr>
              <a:t>This is the actual site of gas exchange</a:t>
            </a:r>
          </a:p>
          <a:p>
            <a:pPr lvl="1">
              <a:buFont typeface="Wingdings" pitchFamily="2" charset="2"/>
              <a:buChar char="Ø"/>
            </a:pPr>
            <a:r>
              <a:rPr lang="en-US">
                <a:solidFill>
                  <a:schemeClr val="bg2"/>
                </a:solidFill>
              </a:rPr>
              <a:t>Huge surface area (100m</a:t>
            </a:r>
            <a:r>
              <a:rPr lang="en-US" baseline="30000">
                <a:solidFill>
                  <a:schemeClr val="bg2"/>
                </a:solidFill>
              </a:rPr>
              <a:t>2</a:t>
            </a:r>
            <a:r>
              <a:rPr lang="en-US">
                <a:solidFill>
                  <a:schemeClr val="bg2"/>
                </a:solidFill>
              </a:rPr>
              <a:t> in humans)</a:t>
            </a:r>
          </a:p>
          <a:p>
            <a:r>
              <a:rPr lang="en-US"/>
              <a:t>Rings of cartilage keep the trachea open</a:t>
            </a:r>
          </a:p>
          <a:p>
            <a:r>
              <a:rPr lang="en-US"/>
              <a:t>Epiglottis directs food to esophagus</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2A9F1E-77FA-49F1-9B18-B09F3A6ABD0F}" type="slidenum">
              <a:rPr lang="en-US"/>
              <a:pPr/>
              <a:t>93</a:t>
            </a:fld>
            <a:endParaRPr lang="en-US"/>
          </a:p>
        </p:txBody>
      </p:sp>
      <p:sp>
        <p:nvSpPr>
          <p:cNvPr id="37890" name="Rectangle 2"/>
          <p:cNvSpPr>
            <a:spLocks noGrp="1" noChangeArrowheads="1"/>
          </p:cNvSpPr>
          <p:nvPr>
            <p:ph type="title"/>
          </p:nvPr>
        </p:nvSpPr>
        <p:spPr/>
        <p:txBody>
          <a:bodyPr/>
          <a:lstStyle/>
          <a:p>
            <a:r>
              <a:rPr lang="en-US"/>
              <a:t>Breathing Ventilates Lungs</a:t>
            </a:r>
          </a:p>
        </p:txBody>
      </p:sp>
      <p:sp>
        <p:nvSpPr>
          <p:cNvPr id="37891" name="Rectangle 3"/>
          <p:cNvSpPr>
            <a:spLocks noGrp="1" noChangeArrowheads="1"/>
          </p:cNvSpPr>
          <p:nvPr>
            <p:ph type="body" idx="1"/>
          </p:nvPr>
        </p:nvSpPr>
        <p:spPr>
          <a:xfrm>
            <a:off x="457200" y="1600200"/>
            <a:ext cx="8534400" cy="2743200"/>
          </a:xfrm>
        </p:spPr>
        <p:txBody>
          <a:bodyPr/>
          <a:lstStyle/>
          <a:p>
            <a:pPr>
              <a:lnSpc>
                <a:spcPct val="90000"/>
              </a:lnSpc>
            </a:pPr>
            <a:r>
              <a:rPr lang="en-US"/>
              <a:t>Positive pressure breathing – amphibians</a:t>
            </a:r>
          </a:p>
          <a:p>
            <a:pPr lvl="1">
              <a:lnSpc>
                <a:spcPct val="90000"/>
              </a:lnSpc>
              <a:buFont typeface="Wingdings" pitchFamily="2" charset="2"/>
              <a:buChar char="Ø"/>
            </a:pPr>
            <a:r>
              <a:rPr lang="en-US"/>
              <a:t>Air is forced into trachea under pressure</a:t>
            </a:r>
          </a:p>
          <a:p>
            <a:pPr lvl="1">
              <a:lnSpc>
                <a:spcPct val="90000"/>
              </a:lnSpc>
              <a:buFont typeface="Wingdings" pitchFamily="2" charset="2"/>
              <a:buChar char="Ø"/>
            </a:pPr>
            <a:r>
              <a:rPr lang="en-US"/>
              <a:t>Mouth and nose close, muscle contractions force air into lungs</a:t>
            </a:r>
          </a:p>
          <a:p>
            <a:pPr lvl="1">
              <a:lnSpc>
                <a:spcPct val="90000"/>
              </a:lnSpc>
              <a:buFont typeface="Wingdings" pitchFamily="2" charset="2"/>
              <a:buChar char="Ø"/>
            </a:pPr>
            <a:r>
              <a:rPr lang="en-US"/>
              <a:t>Relaxation of muscles and elastic recoil of lungs force exhalation</a:t>
            </a:r>
            <a:endParaRPr lang="en-US">
              <a:solidFill>
                <a:schemeClr val="bg2"/>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AD9EB6-A1E7-4FBE-AC06-88CEBE200BD5}" type="slidenum">
              <a:rPr lang="en-US"/>
              <a:pPr/>
              <a:t>94</a:t>
            </a:fld>
            <a:endParaRPr lang="en-US"/>
          </a:p>
        </p:txBody>
      </p:sp>
      <p:sp>
        <p:nvSpPr>
          <p:cNvPr id="89090" name="Rectangle 2"/>
          <p:cNvSpPr>
            <a:spLocks noGrp="1" noChangeArrowheads="1"/>
          </p:cNvSpPr>
          <p:nvPr>
            <p:ph type="title"/>
          </p:nvPr>
        </p:nvSpPr>
        <p:spPr/>
        <p:txBody>
          <a:bodyPr/>
          <a:lstStyle/>
          <a:p>
            <a:r>
              <a:rPr lang="en-US"/>
              <a:t>Breathing Ventilates Lungs</a:t>
            </a:r>
          </a:p>
        </p:txBody>
      </p:sp>
      <p:sp>
        <p:nvSpPr>
          <p:cNvPr id="89091" name="Rectangle 3"/>
          <p:cNvSpPr>
            <a:spLocks noGrp="1" noChangeArrowheads="1"/>
          </p:cNvSpPr>
          <p:nvPr>
            <p:ph type="body" idx="1"/>
          </p:nvPr>
        </p:nvSpPr>
        <p:spPr>
          <a:xfrm>
            <a:off x="457200" y="1600200"/>
            <a:ext cx="8534400" cy="5029200"/>
          </a:xfrm>
        </p:spPr>
        <p:txBody>
          <a:bodyPr/>
          <a:lstStyle/>
          <a:p>
            <a:pPr>
              <a:lnSpc>
                <a:spcPct val="90000"/>
              </a:lnSpc>
            </a:pPr>
            <a:r>
              <a:rPr lang="en-US">
                <a:solidFill>
                  <a:schemeClr val="bg2"/>
                </a:solidFill>
              </a:rPr>
              <a:t>Positive pressure breathing – amphibians</a:t>
            </a:r>
          </a:p>
          <a:p>
            <a:pPr lvl="1">
              <a:lnSpc>
                <a:spcPct val="90000"/>
              </a:lnSpc>
              <a:buFont typeface="Wingdings" pitchFamily="2" charset="2"/>
              <a:buChar char="Ø"/>
            </a:pPr>
            <a:r>
              <a:rPr lang="en-US">
                <a:solidFill>
                  <a:schemeClr val="bg2"/>
                </a:solidFill>
              </a:rPr>
              <a:t>Air is forced into trachea under pressure</a:t>
            </a:r>
          </a:p>
          <a:p>
            <a:pPr lvl="1">
              <a:lnSpc>
                <a:spcPct val="90000"/>
              </a:lnSpc>
              <a:buFont typeface="Wingdings" pitchFamily="2" charset="2"/>
              <a:buChar char="Ø"/>
            </a:pPr>
            <a:r>
              <a:rPr lang="en-US">
                <a:solidFill>
                  <a:schemeClr val="bg2"/>
                </a:solidFill>
              </a:rPr>
              <a:t>Mouth and nose close, muscle contractions force air into lungs</a:t>
            </a:r>
          </a:p>
          <a:p>
            <a:pPr lvl="1">
              <a:lnSpc>
                <a:spcPct val="90000"/>
              </a:lnSpc>
              <a:buFont typeface="Wingdings" pitchFamily="2" charset="2"/>
              <a:buChar char="Ø"/>
            </a:pPr>
            <a:r>
              <a:rPr lang="en-US">
                <a:solidFill>
                  <a:schemeClr val="bg2"/>
                </a:solidFill>
              </a:rPr>
              <a:t>Relaxation of muscles and elastic recoil of lungs force exhalation</a:t>
            </a:r>
          </a:p>
          <a:p>
            <a:pPr>
              <a:lnSpc>
                <a:spcPct val="90000"/>
              </a:lnSpc>
            </a:pPr>
            <a:r>
              <a:rPr lang="en-US"/>
              <a:t>Negative pressure breathing – mammals</a:t>
            </a:r>
          </a:p>
          <a:p>
            <a:pPr lvl="1">
              <a:lnSpc>
                <a:spcPct val="90000"/>
              </a:lnSpc>
              <a:buFont typeface="Wingdings" pitchFamily="2" charset="2"/>
              <a:buChar char="Ø"/>
            </a:pPr>
            <a:r>
              <a:rPr lang="en-US"/>
              <a:t>Air is sucked into trachea under suction</a:t>
            </a:r>
          </a:p>
          <a:p>
            <a:pPr>
              <a:lnSpc>
                <a:spcPct val="90000"/>
              </a:lnSpc>
            </a:pPr>
            <a:r>
              <a:rPr lang="en-US">
                <a:solidFill>
                  <a:schemeClr val="bg2"/>
                </a:solidFill>
              </a:rPr>
              <a:t>Circuit flow breathing – birds</a:t>
            </a:r>
          </a:p>
          <a:p>
            <a:pPr lvl="1">
              <a:lnSpc>
                <a:spcPct val="90000"/>
              </a:lnSpc>
              <a:buFont typeface="Wingdings" pitchFamily="2" charset="2"/>
              <a:buChar char="Ø"/>
            </a:pPr>
            <a:r>
              <a:rPr lang="en-US">
                <a:solidFill>
                  <a:schemeClr val="bg2"/>
                </a:solidFill>
              </a:rPr>
              <a:t>Air flows through entire circuit with every breath</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B1EC1076-4840-4F6B-99EE-86721659F934}" type="slidenum">
              <a:rPr lang="en-US"/>
              <a:pPr/>
              <a:t>95</a:t>
            </a:fld>
            <a:endParaRPr lang="en-US"/>
          </a:p>
        </p:txBody>
      </p:sp>
      <p:sp>
        <p:nvSpPr>
          <p:cNvPr id="90119" name="Text Box 7"/>
          <p:cNvSpPr txBox="1">
            <a:spLocks noChangeArrowheads="1"/>
          </p:cNvSpPr>
          <p:nvPr/>
        </p:nvSpPr>
        <p:spPr bwMode="auto">
          <a:xfrm>
            <a:off x="3032125" y="3160713"/>
            <a:ext cx="419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negative pressure breathing</a:t>
            </a:r>
          </a:p>
        </p:txBody>
      </p:sp>
      <p:sp>
        <p:nvSpPr>
          <p:cNvPr id="90117" name="Rectangle 5"/>
          <p:cNvSpPr>
            <a:spLocks noGrp="1" noChangeArrowheads="1"/>
          </p:cNvSpPr>
          <p:nvPr>
            <p:ph type="title"/>
          </p:nvPr>
        </p:nvSpPr>
        <p:spPr>
          <a:xfrm>
            <a:off x="457200" y="274638"/>
            <a:ext cx="8229600" cy="792162"/>
          </a:xfrm>
        </p:spPr>
        <p:txBody>
          <a:bodyPr/>
          <a:lstStyle/>
          <a:p>
            <a:r>
              <a:rPr lang="en-US"/>
              <a:t>Negative Pressure Breathing</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B3DD9F3-CBC8-493B-B769-D2540CEFD36A}" type="slidenum">
              <a:rPr lang="en-US"/>
              <a:pPr/>
              <a:t>96</a:t>
            </a:fld>
            <a:endParaRPr lang="en-US"/>
          </a:p>
        </p:txBody>
      </p:sp>
      <p:sp>
        <p:nvSpPr>
          <p:cNvPr id="88066" name="Rectangle 2"/>
          <p:cNvSpPr>
            <a:spLocks noGrp="1" noChangeArrowheads="1"/>
          </p:cNvSpPr>
          <p:nvPr>
            <p:ph type="title"/>
          </p:nvPr>
        </p:nvSpPr>
        <p:spPr/>
        <p:txBody>
          <a:bodyPr/>
          <a:lstStyle/>
          <a:p>
            <a:r>
              <a:rPr lang="en-US"/>
              <a:t>Breathing Ventilates Lungs</a:t>
            </a:r>
          </a:p>
        </p:txBody>
      </p:sp>
      <p:sp>
        <p:nvSpPr>
          <p:cNvPr id="88067" name="Rectangle 3"/>
          <p:cNvSpPr>
            <a:spLocks noGrp="1" noChangeArrowheads="1"/>
          </p:cNvSpPr>
          <p:nvPr>
            <p:ph type="body" idx="1"/>
          </p:nvPr>
        </p:nvSpPr>
        <p:spPr>
          <a:xfrm>
            <a:off x="457200" y="1600200"/>
            <a:ext cx="8534400" cy="5029200"/>
          </a:xfrm>
        </p:spPr>
        <p:txBody>
          <a:bodyPr/>
          <a:lstStyle/>
          <a:p>
            <a:pPr>
              <a:lnSpc>
                <a:spcPct val="90000"/>
              </a:lnSpc>
            </a:pPr>
            <a:r>
              <a:rPr lang="en-US">
                <a:solidFill>
                  <a:schemeClr val="bg2"/>
                </a:solidFill>
              </a:rPr>
              <a:t>Positive pressure breathing – amphibians</a:t>
            </a:r>
          </a:p>
          <a:p>
            <a:pPr lvl="1">
              <a:lnSpc>
                <a:spcPct val="90000"/>
              </a:lnSpc>
              <a:buFont typeface="Wingdings" pitchFamily="2" charset="2"/>
              <a:buChar char="Ø"/>
            </a:pPr>
            <a:r>
              <a:rPr lang="en-US">
                <a:solidFill>
                  <a:schemeClr val="bg2"/>
                </a:solidFill>
              </a:rPr>
              <a:t>Air is forced into trachea under pressure</a:t>
            </a:r>
          </a:p>
          <a:p>
            <a:pPr lvl="1">
              <a:lnSpc>
                <a:spcPct val="90000"/>
              </a:lnSpc>
              <a:buFont typeface="Wingdings" pitchFamily="2" charset="2"/>
              <a:buChar char="Ø"/>
            </a:pPr>
            <a:r>
              <a:rPr lang="en-US">
                <a:solidFill>
                  <a:schemeClr val="bg2"/>
                </a:solidFill>
              </a:rPr>
              <a:t>Mouth and nose close, muscle contractions force air into lungs</a:t>
            </a:r>
          </a:p>
          <a:p>
            <a:pPr lvl="1">
              <a:lnSpc>
                <a:spcPct val="90000"/>
              </a:lnSpc>
              <a:buFont typeface="Wingdings" pitchFamily="2" charset="2"/>
              <a:buChar char="Ø"/>
            </a:pPr>
            <a:r>
              <a:rPr lang="en-US">
                <a:solidFill>
                  <a:schemeClr val="bg2"/>
                </a:solidFill>
              </a:rPr>
              <a:t>Relaxation of muscles and elastic recoil of lungs forces exhalation</a:t>
            </a:r>
          </a:p>
          <a:p>
            <a:pPr>
              <a:lnSpc>
                <a:spcPct val="90000"/>
              </a:lnSpc>
            </a:pPr>
            <a:r>
              <a:rPr lang="en-US">
                <a:solidFill>
                  <a:schemeClr val="bg2"/>
                </a:solidFill>
              </a:rPr>
              <a:t>Negative pressure breathing – mammals</a:t>
            </a:r>
          </a:p>
          <a:p>
            <a:pPr lvl="1">
              <a:lnSpc>
                <a:spcPct val="90000"/>
              </a:lnSpc>
              <a:buFont typeface="Wingdings" pitchFamily="2" charset="2"/>
              <a:buChar char="Ø"/>
            </a:pPr>
            <a:r>
              <a:rPr lang="en-US">
                <a:solidFill>
                  <a:schemeClr val="bg2"/>
                </a:solidFill>
              </a:rPr>
              <a:t>Air is sucked into trachea under suction</a:t>
            </a:r>
          </a:p>
          <a:p>
            <a:pPr>
              <a:lnSpc>
                <a:spcPct val="90000"/>
              </a:lnSpc>
            </a:pPr>
            <a:r>
              <a:rPr lang="en-US"/>
              <a:t>Circuit flow breathing – birds</a:t>
            </a:r>
          </a:p>
          <a:p>
            <a:pPr lvl="1">
              <a:lnSpc>
                <a:spcPct val="90000"/>
              </a:lnSpc>
              <a:buFont typeface="Wingdings" pitchFamily="2" charset="2"/>
              <a:buChar char="Ø"/>
            </a:pPr>
            <a:r>
              <a:rPr lang="en-US"/>
              <a:t>Air flows through entire circuit with every breath</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BEAF73E-89F6-4608-B6C1-A410C4699BE3}" type="slidenum">
              <a:rPr lang="en-US"/>
              <a:pPr/>
              <a:t>97</a:t>
            </a:fld>
            <a:endParaRPr lang="en-US"/>
          </a:p>
        </p:txBody>
      </p:sp>
      <p:sp>
        <p:nvSpPr>
          <p:cNvPr id="91144" name="Text Box 8"/>
          <p:cNvSpPr txBox="1">
            <a:spLocks noChangeArrowheads="1"/>
          </p:cNvSpPr>
          <p:nvPr/>
        </p:nvSpPr>
        <p:spPr bwMode="auto">
          <a:xfrm>
            <a:off x="2803525" y="4075113"/>
            <a:ext cx="4248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Diagram of circuit flow breathing in birds</a:t>
            </a:r>
          </a:p>
        </p:txBody>
      </p:sp>
      <p:sp>
        <p:nvSpPr>
          <p:cNvPr id="91141" name="Rectangle 5"/>
          <p:cNvSpPr>
            <a:spLocks noGrp="1" noChangeArrowheads="1"/>
          </p:cNvSpPr>
          <p:nvPr>
            <p:ph type="title"/>
          </p:nvPr>
        </p:nvSpPr>
        <p:spPr>
          <a:xfrm>
            <a:off x="457200" y="152400"/>
            <a:ext cx="8229600" cy="685800"/>
          </a:xfrm>
        </p:spPr>
        <p:txBody>
          <a:bodyPr/>
          <a:lstStyle/>
          <a:p>
            <a:r>
              <a:rPr lang="en-US" sz="4000"/>
              <a:t>Flow Through Breathing</a:t>
            </a:r>
          </a:p>
        </p:txBody>
      </p:sp>
      <p:sp>
        <p:nvSpPr>
          <p:cNvPr id="91142" name="Rectangle 6"/>
          <p:cNvSpPr>
            <a:spLocks noGrp="1" noChangeArrowheads="1"/>
          </p:cNvSpPr>
          <p:nvPr>
            <p:ph type="body" idx="1"/>
          </p:nvPr>
        </p:nvSpPr>
        <p:spPr>
          <a:xfrm>
            <a:off x="457200" y="990600"/>
            <a:ext cx="8458200" cy="1676400"/>
          </a:xfrm>
        </p:spPr>
        <p:txBody>
          <a:bodyPr/>
          <a:lstStyle/>
          <a:p>
            <a:pPr>
              <a:lnSpc>
                <a:spcPct val="80000"/>
              </a:lnSpc>
            </a:pPr>
            <a:r>
              <a:rPr lang="en-US" sz="2800"/>
              <a:t>No residual air left in lungs</a:t>
            </a:r>
          </a:p>
          <a:p>
            <a:pPr>
              <a:lnSpc>
                <a:spcPct val="80000"/>
              </a:lnSpc>
            </a:pPr>
            <a:r>
              <a:rPr lang="en-US" sz="2800"/>
              <a:t>Every breath brings fresh O</a:t>
            </a:r>
            <a:r>
              <a:rPr lang="en-US" sz="2800" baseline="-25000"/>
              <a:t>2</a:t>
            </a:r>
            <a:r>
              <a:rPr lang="en-US" sz="2800"/>
              <a:t> past the exchange surface</a:t>
            </a:r>
          </a:p>
          <a:p>
            <a:pPr>
              <a:lnSpc>
                <a:spcPct val="80000"/>
              </a:lnSpc>
            </a:pPr>
            <a:r>
              <a:rPr lang="en-US" sz="2800"/>
              <a:t>Higher lung O</a:t>
            </a:r>
            <a:r>
              <a:rPr lang="en-US" sz="2800" baseline="-25000"/>
              <a:t>2</a:t>
            </a:r>
            <a:r>
              <a:rPr lang="en-US" sz="2800"/>
              <a:t> concentration than in mammals</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3D7C808-3650-4C57-923E-763269E8D6DC}" type="slidenum">
              <a:rPr lang="en-US"/>
              <a:pPr/>
              <a:t>98</a:t>
            </a:fld>
            <a:endParaRPr lang="en-US"/>
          </a:p>
        </p:txBody>
      </p:sp>
      <p:sp>
        <p:nvSpPr>
          <p:cNvPr id="193538" name="Rectangle 2"/>
          <p:cNvSpPr>
            <a:spLocks noGrp="1" noChangeArrowheads="1"/>
          </p:cNvSpPr>
          <p:nvPr>
            <p:ph type="title"/>
          </p:nvPr>
        </p:nvSpPr>
        <p:spPr/>
        <p:txBody>
          <a:bodyPr/>
          <a:lstStyle/>
          <a:p>
            <a:r>
              <a:rPr lang="en-US">
                <a:solidFill>
                  <a:schemeClr val="accent2"/>
                </a:solidFill>
              </a:rPr>
              <a:t>Critical Thinking</a:t>
            </a:r>
          </a:p>
        </p:txBody>
      </p:sp>
      <p:sp>
        <p:nvSpPr>
          <p:cNvPr id="193539" name="Rectangle 3"/>
          <p:cNvSpPr>
            <a:spLocks noGrp="1" noChangeArrowheads="1"/>
          </p:cNvSpPr>
          <p:nvPr>
            <p:ph type="body" idx="1"/>
          </p:nvPr>
        </p:nvSpPr>
        <p:spPr/>
        <p:txBody>
          <a:bodyPr/>
          <a:lstStyle/>
          <a:p>
            <a:r>
              <a:rPr lang="en-US"/>
              <a:t>What is the functional advantage of flow-through breathing for birds???</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B1818F-F2E2-4166-B97E-3B6E87B629B9}" type="slidenum">
              <a:rPr lang="en-US"/>
              <a:pPr/>
              <a:t>99</a:t>
            </a:fld>
            <a:endParaRPr lang="en-US"/>
          </a:p>
        </p:txBody>
      </p:sp>
      <p:sp>
        <p:nvSpPr>
          <p:cNvPr id="194562" name="Rectangle 2"/>
          <p:cNvSpPr>
            <a:spLocks noGrp="1" noChangeArrowheads="1"/>
          </p:cNvSpPr>
          <p:nvPr>
            <p:ph type="title"/>
          </p:nvPr>
        </p:nvSpPr>
        <p:spPr/>
        <p:txBody>
          <a:bodyPr/>
          <a:lstStyle/>
          <a:p>
            <a:r>
              <a:rPr lang="en-US">
                <a:solidFill>
                  <a:schemeClr val="accent2"/>
                </a:solidFill>
              </a:rPr>
              <a:t>Critical Thinking</a:t>
            </a:r>
          </a:p>
        </p:txBody>
      </p:sp>
      <p:sp>
        <p:nvSpPr>
          <p:cNvPr id="194563" name="Rectangle 3"/>
          <p:cNvSpPr>
            <a:spLocks noGrp="1" noChangeArrowheads="1"/>
          </p:cNvSpPr>
          <p:nvPr>
            <p:ph type="body" idx="1"/>
          </p:nvPr>
        </p:nvSpPr>
        <p:spPr/>
        <p:txBody>
          <a:bodyPr/>
          <a:lstStyle/>
          <a:p>
            <a:r>
              <a:rPr lang="en-US" dirty="0"/>
              <a:t>What is the functional advantage of flow-through breathing for birds</a:t>
            </a:r>
            <a:r>
              <a:rPr lang="en-US" dirty="0" smtClean="0"/>
              <a:t>???</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4124</TotalTime>
  <Words>4653</Words>
  <Application>Microsoft Office PowerPoint</Application>
  <PresentationFormat>On-screen Show (4:3)</PresentationFormat>
  <Paragraphs>725</Paragraphs>
  <Slides>127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127</vt:i4>
      </vt:variant>
    </vt:vector>
  </HeadingPairs>
  <TitlesOfParts>
    <vt:vector size="130" baseType="lpstr">
      <vt:lpstr>Arial</vt:lpstr>
      <vt:lpstr>Wingdings</vt:lpstr>
      <vt:lpstr>Default Design</vt:lpstr>
      <vt:lpstr>Lecture #11 – Animal Circulation and Gas Exchange Systems</vt:lpstr>
      <vt:lpstr>Key Concepts:</vt:lpstr>
      <vt:lpstr>Animals use O2 and produce CO2</vt:lpstr>
      <vt:lpstr>Except……breaking news!</vt:lpstr>
      <vt:lpstr>Animals use O2 and produce CO2</vt:lpstr>
      <vt:lpstr>Circulation systems have evolved over time</vt:lpstr>
      <vt:lpstr>Critical Thinking</vt:lpstr>
      <vt:lpstr>Critical Thinking</vt:lpstr>
      <vt:lpstr>Critical Thinking</vt:lpstr>
      <vt:lpstr>Critical Thinking</vt:lpstr>
      <vt:lpstr>Circulation systems have evolved over time</vt:lpstr>
      <vt:lpstr>PowerPoint Presentation</vt:lpstr>
      <vt:lpstr>PowerPoint Presentation</vt:lpstr>
      <vt:lpstr>Circulation systems have evolved over time</vt:lpstr>
      <vt:lpstr>Circulation systems have evolved over time</vt:lpstr>
      <vt:lpstr>Open vs. Closed…both systems are common</vt:lpstr>
      <vt:lpstr>All vertebrates have a closed circulatory system</vt:lpstr>
      <vt:lpstr>Chambered heart pumps blood</vt:lpstr>
      <vt:lpstr>Critical Thinking</vt:lpstr>
      <vt:lpstr>Critical Thinking</vt:lpstr>
      <vt:lpstr>Chambered heart pumps blood</vt:lpstr>
      <vt:lpstr>Vessels contain the blood</vt:lpstr>
      <vt:lpstr>Note that blood vessel names reflect the direction of flow, NOT the amount of oxygen in the blood</vt:lpstr>
      <vt:lpstr>Capillary beds facilitate exchange</vt:lpstr>
      <vt:lpstr>All vertebrates have a closed circulatory system – REVIEW</vt:lpstr>
      <vt:lpstr>Evolution of double circulation –  not all animals have a 4-chambered heart</vt:lpstr>
      <vt:lpstr>Fishes have a 2-chambered heart</vt:lpstr>
      <vt:lpstr>Two circuits increases the efficiency of gas exchange = double circulation</vt:lpstr>
      <vt:lpstr>Amphibians have a 3-chambered heart</vt:lpstr>
      <vt:lpstr>Most reptiles also have a 3-chambered heart</vt:lpstr>
      <vt:lpstr>Critical Thinking</vt:lpstr>
      <vt:lpstr>Critical Thinking</vt:lpstr>
      <vt:lpstr>Mammals and birds have  4-chambered hearts</vt:lpstr>
      <vt:lpstr>Mammals and birds have  4-chambered hearts</vt:lpstr>
      <vt:lpstr>Mammals and birds have  4-chambered hearts</vt:lpstr>
      <vt:lpstr>Mammals and birds have  4-chambered hearts</vt:lpstr>
      <vt:lpstr>Mammals and birds have  4-chambered hearts</vt:lpstr>
      <vt:lpstr>Review: evolution of double circulation</vt:lpstr>
      <vt:lpstr>Blood Circulation</vt:lpstr>
      <vt:lpstr>Critical Thinking</vt:lpstr>
      <vt:lpstr>Critical Thinking</vt:lpstr>
      <vt:lpstr>Form reflects function…</vt:lpstr>
      <vt:lpstr>Blood pressure and velocity drop as blood moves through capillaries</vt:lpstr>
      <vt:lpstr>Total cross-sectional area in capillary beds is much higher than in arteries or veins; slows flow</vt:lpstr>
      <vt:lpstr>Velocity increases as blood passes into veins (smaller cross-sectional area); pressure remains dissipated</vt:lpstr>
      <vt:lpstr>One-way valves and body movements force blood back to right heart atrium</vt:lpstr>
      <vt:lpstr>Critical Thinking</vt:lpstr>
      <vt:lpstr>Critical Thinking</vt:lpstr>
      <vt:lpstr>Emphasize the difference between velocity and pressure!!!  Velocity increases in the venous system; pressure does NOT</vt:lpstr>
      <vt:lpstr>Capillary Exchange</vt:lpstr>
      <vt:lpstr>PowerPoint Presentation</vt:lpstr>
      <vt:lpstr>Capillary Transport Processes:</vt:lpstr>
      <vt:lpstr>Capillary Transport Processes:</vt:lpstr>
      <vt:lpstr>Bulk Flow in Capillary Beds</vt:lpstr>
      <vt:lpstr>Bulk Flow in Capillary Beds Remember: Ψ = P – s</vt:lpstr>
      <vt:lpstr>Capillary Transport Processes:</vt:lpstr>
      <vt:lpstr>Blood structure and function</vt:lpstr>
      <vt:lpstr>Blood Components</vt:lpstr>
      <vt:lpstr>Plasma Solutes – 10% of plasma volume</vt:lpstr>
      <vt:lpstr>Cellular Elements </vt:lpstr>
      <vt:lpstr>Red Blood Cells</vt:lpstr>
      <vt:lpstr>Critical Thinking</vt:lpstr>
      <vt:lpstr>Critical Thinking</vt:lpstr>
      <vt:lpstr>White Blood Cells</vt:lpstr>
      <vt:lpstr>Platelets</vt:lpstr>
      <vt:lpstr>The Clotting Process</vt:lpstr>
      <vt:lpstr>Blood Cell Production</vt:lpstr>
      <vt:lpstr>Key Concepts:</vt:lpstr>
      <vt:lpstr>Hands On</vt:lpstr>
      <vt:lpstr>Hands On</vt:lpstr>
      <vt:lpstr>Gas Exchange</vt:lpstr>
      <vt:lpstr>PowerPoint Presentation</vt:lpstr>
      <vt:lpstr>Gas Exchange Occurs at the Respiratory Surface</vt:lpstr>
      <vt:lpstr>Gas Exchange Occurs at the Respiratory Surface</vt:lpstr>
      <vt:lpstr>Evolution of Gas Exchange Surfaces</vt:lpstr>
      <vt:lpstr>Skin Limits</vt:lpstr>
      <vt:lpstr>Evolution of Gas Exchange Surfaces</vt:lpstr>
      <vt:lpstr>Invertebrate Gills </vt:lpstr>
      <vt:lpstr>Countercurrent Exchange in Fish Gills</vt:lpstr>
      <vt:lpstr>How countercurrent flow maximizes diffusion</vt:lpstr>
      <vt:lpstr>Evolution of Gas Exchange Surfaces</vt:lpstr>
      <vt:lpstr>Tracheal Systems in Insects</vt:lpstr>
      <vt:lpstr>Tracheal Systems in Insects Rings of chitin Look familiar???</vt:lpstr>
      <vt:lpstr>Critical Thinking</vt:lpstr>
      <vt:lpstr>Critical Thinking</vt:lpstr>
      <vt:lpstr>Evolution of Gas Exchange Surfaces</vt:lpstr>
      <vt:lpstr>Lungs in Spiders, Terrestrial Snails and Vertebrates</vt:lpstr>
      <vt:lpstr>Mammalian Lungs</vt:lpstr>
      <vt:lpstr>PowerPoint Presentation</vt:lpstr>
      <vt:lpstr>Mammalian Lungs</vt:lpstr>
      <vt:lpstr>PowerPoint Presentation</vt:lpstr>
      <vt:lpstr>Mammalian Lungs</vt:lpstr>
      <vt:lpstr>Breathing Ventilates Lungs</vt:lpstr>
      <vt:lpstr>Breathing Ventilates Lungs</vt:lpstr>
      <vt:lpstr>Negative Pressure Breathing</vt:lpstr>
      <vt:lpstr>Breathing Ventilates Lungs</vt:lpstr>
      <vt:lpstr>Flow Through Breathing</vt:lpstr>
      <vt:lpstr>Critical Thinking</vt:lpstr>
      <vt:lpstr>Critical Thinking</vt:lpstr>
      <vt:lpstr>Respiratory pigments – tying the two systems together</vt:lpstr>
      <vt:lpstr>Partial Pressure Gradients Drive Gas Transport</vt:lpstr>
      <vt:lpstr>PowerPoint Presentation</vt:lpstr>
      <vt:lpstr>Partial Pressure Gradients Drive Gas Transport</vt:lpstr>
      <vt:lpstr>Partial Pressure Gradients Drive Gas Transport</vt:lpstr>
      <vt:lpstr>Partial Pressure Gradients Drive Gas Transport</vt:lpstr>
      <vt:lpstr>Partial Pressure Gradients Drive Gas Transport</vt:lpstr>
      <vt:lpstr>Critical Thinking</vt:lpstr>
      <vt:lpstr>Critical Thinking</vt:lpstr>
      <vt:lpstr>PowerPoint Presentation</vt:lpstr>
      <vt:lpstr>PowerPoint Presentation</vt:lpstr>
      <vt:lpstr>PowerPoint Presentation</vt:lpstr>
      <vt:lpstr>PowerPoint Presentation</vt:lpstr>
      <vt:lpstr>Oxygen Transport</vt:lpstr>
      <vt:lpstr>Oxygen Transport</vt:lpstr>
      <vt:lpstr>Oxygen Transport</vt:lpstr>
      <vt:lpstr>Oxygen Transport</vt:lpstr>
      <vt:lpstr>Critical Thinking</vt:lpstr>
      <vt:lpstr>Critical Thinking</vt:lpstr>
      <vt:lpstr>Oxygen Transport</vt:lpstr>
      <vt:lpstr>Oxygen Transport</vt:lpstr>
      <vt:lpstr>Oxygen Transport – the Bohr Shift</vt:lpstr>
      <vt:lpstr>Carbon Dioxide Transport</vt:lpstr>
      <vt:lpstr>Carbon Dioxide Transport</vt:lpstr>
      <vt:lpstr>Carbon Dioxide Transport</vt:lpstr>
      <vt:lpstr>Carbon Dioxide Transport</vt:lpstr>
      <vt:lpstr>REVIEW – Key Concepts:</vt:lpstr>
      <vt:lpstr>Hands On</vt:lpstr>
    </vt:vector>
  </TitlesOfParts>
  <Company>College of Charleston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 – Animal Circulation and Gas Exchange Systems</dc:title>
  <dc:creator> </dc:creator>
  <cp:lastModifiedBy>Everett, Jean B</cp:lastModifiedBy>
  <cp:revision>466</cp:revision>
  <dcterms:created xsi:type="dcterms:W3CDTF">2007-03-10T10:39:39Z</dcterms:created>
  <dcterms:modified xsi:type="dcterms:W3CDTF">2016-03-19T20:45:19Z</dcterms:modified>
</cp:coreProperties>
</file>